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97" r:id="rId2"/>
    <p:sldMasterId id="2147483806" r:id="rId3"/>
    <p:sldMasterId id="2147483815" r:id="rId4"/>
    <p:sldMasterId id="2147483822" r:id="rId5"/>
  </p:sldMasterIdLst>
  <p:notesMasterIdLst>
    <p:notesMasterId r:id="rId77"/>
  </p:notesMasterIdLst>
  <p:sldIdLst>
    <p:sldId id="388" r:id="rId6"/>
    <p:sldId id="350" r:id="rId7"/>
    <p:sldId id="348" r:id="rId8"/>
    <p:sldId id="541" r:id="rId9"/>
    <p:sldId id="542" r:id="rId10"/>
    <p:sldId id="412" r:id="rId11"/>
    <p:sldId id="502" r:id="rId12"/>
    <p:sldId id="503" r:id="rId13"/>
    <p:sldId id="258" r:id="rId14"/>
    <p:sldId id="548" r:id="rId15"/>
    <p:sldId id="313" r:id="rId16"/>
    <p:sldId id="549" r:id="rId17"/>
    <p:sldId id="363" r:id="rId18"/>
    <p:sldId id="31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69" r:id="rId40"/>
    <p:sldId id="370" r:id="rId41"/>
    <p:sldId id="371" r:id="rId42"/>
    <p:sldId id="372" r:id="rId43"/>
    <p:sldId id="373" r:id="rId44"/>
    <p:sldId id="364" r:id="rId45"/>
    <p:sldId id="423" r:id="rId46"/>
    <p:sldId id="550" r:id="rId47"/>
    <p:sldId id="358" r:id="rId48"/>
    <p:sldId id="359" r:id="rId49"/>
    <p:sldId id="360" r:id="rId50"/>
    <p:sldId id="361" r:id="rId51"/>
    <p:sldId id="362" r:id="rId52"/>
    <p:sldId id="551" r:id="rId53"/>
    <p:sldId id="293" r:id="rId54"/>
    <p:sldId id="305" r:id="rId55"/>
    <p:sldId id="365" r:id="rId56"/>
    <p:sldId id="263" r:id="rId57"/>
    <p:sldId id="354" r:id="rId58"/>
    <p:sldId id="552" r:id="rId59"/>
    <p:sldId id="310" r:id="rId60"/>
    <p:sldId id="553" r:id="rId61"/>
    <p:sldId id="292" r:id="rId62"/>
    <p:sldId id="366" r:id="rId63"/>
    <p:sldId id="264" r:id="rId64"/>
    <p:sldId id="345" r:id="rId65"/>
    <p:sldId id="346" r:id="rId66"/>
    <p:sldId id="368" r:id="rId67"/>
    <p:sldId id="347" r:id="rId68"/>
    <p:sldId id="307" r:id="rId69"/>
    <p:sldId id="554" r:id="rId70"/>
    <p:sldId id="555" r:id="rId71"/>
    <p:sldId id="308" r:id="rId72"/>
    <p:sldId id="556" r:id="rId73"/>
    <p:sldId id="262" r:id="rId74"/>
    <p:sldId id="557" r:id="rId75"/>
    <p:sldId id="446" r:id="rId7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A"/>
    <a:srgbClr val="004165"/>
    <a:srgbClr val="A9B2B1"/>
    <a:srgbClr val="800000"/>
    <a:srgbClr val="C6D5D7"/>
    <a:srgbClr val="DCEAEA"/>
    <a:srgbClr val="EBFDFF"/>
    <a:srgbClr val="ECFCFE"/>
    <a:srgbClr val="D9EFF8"/>
    <a:srgbClr val="EC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5976" autoAdjust="0"/>
  </p:normalViewPr>
  <p:slideViewPr>
    <p:cSldViewPr showGuides="1">
      <p:cViewPr varScale="1">
        <p:scale>
          <a:sx n="111" d="100"/>
          <a:sy n="111" d="100"/>
        </p:scale>
        <p:origin x="1960" y="208"/>
      </p:cViewPr>
      <p:guideLst>
        <p:guide orient="horz" pos="1008"/>
        <p:guide pos="19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70" d="100"/>
        <a:sy n="70" d="100"/>
      </p:scale>
      <p:origin x="0" y="8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10/18/19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6tm.org/officertrainin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Add a picture of the hand out. </a:t>
            </a:r>
            <a:r>
              <a:rPr lang="en-US" dirty="0">
                <a:hlinkClick r:id="rId3"/>
              </a:rPr>
              <a:t>http://www.d6tm.org/officertraining/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89EA3FE-5622-9F4E-9D95-1D06CF2E24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CB53BB9-9ABB-B945-A496-C08DF83CA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1EB3122-1BA1-AE4F-BEF7-7307E3187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DEDE2-0517-AE44-844D-333A02CDF3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46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CBF40ACF-9304-5541-BF33-F13E691FA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6C69C41A-6348-5D4E-9712-76CD9EAFD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97824117-0192-D144-B918-67A5D202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33425" indent="-2809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2871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58115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3358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DCE93-6EFE-5D40-9D4F-086567ADDA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01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7E3AF0CD-7F15-904C-83F4-91CC18B3C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8B382BFD-8F00-DF4A-A337-DB0E6EA1B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EE37FC91-B3B2-E347-AEA5-04014A840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33425" indent="-2809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2871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58115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3358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4907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479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051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6238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A3AE0E-8B0F-7641-8EED-9F6665A909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1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dark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1826"/>
            <a:ext cx="3048000" cy="69494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2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6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7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239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26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0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88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22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28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7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rgbClr val="A9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7404"/>
            <a:ext cx="3048000" cy="69494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12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902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62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31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005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92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7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0876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52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4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>
              <a:buSzPct val="100000"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685800" indent="-228600"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1084263" indent="-16986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060575" indent="-29051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1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096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FC451-A95F-1A40-9395-D448E08A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fld id="{F1CBD7FE-797D-B44D-9292-48A34D8C975F}" type="datetimeFigureOut">
              <a:rPr lang="en-US"/>
              <a:pPr>
                <a:defRPr/>
              </a:pPr>
              <a:t>10/18/19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84E-6495-AF48-8C5A-DB2F46F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B2055-47D7-AA4B-9613-F84E4C12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fld id="{4B771F59-240E-9948-9EBB-D714160FF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0963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CE58F-FEB3-9F48-A7BD-DEF9D1C0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fld id="{19E0ACC7-A406-9645-A114-CA7BC340D127}" type="datetimeFigureOut">
              <a:rPr lang="en-US"/>
              <a:pPr>
                <a:defRPr/>
              </a:pPr>
              <a:t>10/18/19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B66FB-F967-6F4C-AB89-326E61CE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67654-B6CC-5348-9969-29FD27B1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fld id="{ED78BD45-706C-1749-ADDC-A9FD21A0E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33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unn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9144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8382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8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7620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51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666" r:id="rId3"/>
    <p:sldLayoutId id="2147483740" r:id="rId4"/>
    <p:sldLayoutId id="2147483744" r:id="rId5"/>
    <p:sldLayoutId id="2147483745" r:id="rId6"/>
    <p:sldLayoutId id="2147483736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E1A840-D76D-C54F-A044-6B4BDFD89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317849-44A9-E64D-BCC5-5F34BF342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179638"/>
            <a:ext cx="79248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65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ebdings" pitchFamily="2" charset="2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05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 Black" panose="020B0604020202020204" pitchFamily="34" charset="0"/>
        <a:buChar char="►"/>
        <a:defRPr sz="2000">
          <a:solidFill>
            <a:srgbClr val="06305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AB587C-07E5-ED46-A8E2-0DFA49F0F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EDB829-7EF2-AF4A-9427-15C76C4B3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179638"/>
            <a:ext cx="79248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569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ebdings" pitchFamily="2" charset="2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05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 Black" panose="020B0604020202020204" pitchFamily="34" charset="0"/>
        <a:buChar char="►"/>
        <a:defRPr sz="2000">
          <a:solidFill>
            <a:srgbClr val="06305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FF3D7F-9D73-0445-B38E-733FAAD74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100A89-49B0-6B4B-B601-7CB5381CB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179638"/>
            <a:ext cx="79248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812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ebdings" pitchFamily="2" charset="2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05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 Black" panose="020B0604020202020204" pitchFamily="34" charset="0"/>
        <a:buChar char="►"/>
        <a:defRPr sz="2000">
          <a:solidFill>
            <a:srgbClr val="06305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A2653F3-4211-8B49-B89E-DA0084CF1B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81B8834-B19E-F84C-AD3E-020ACCCCF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5B4B7-EB7A-FC46-B8A8-62EA25621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C7AD04C-733E-DD43-A870-BBA2811DD949}" type="datetimeFigureOut">
              <a:rPr lang="en-US"/>
              <a:pPr>
                <a:defRPr/>
              </a:pPr>
              <a:t>10/18/19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60CD4-FAF1-EF46-93EE-E22DDFD0A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0E4B-27B2-EA4A-9FD2-02875389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FE7988C-51AF-E841-9B9D-A1320BC4C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ashboards.toastmasters.org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 the Trainer Session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District 6</a:t>
            </a:r>
          </a:p>
          <a:p>
            <a:r>
              <a:rPr lang="en-US" sz="1600" dirty="0"/>
              <a:t>Friday, 18</a:t>
            </a:r>
            <a:r>
              <a:rPr lang="en-US" sz="1600" baseline="30000" dirty="0"/>
              <a:t>th </a:t>
            </a:r>
            <a:r>
              <a:rPr lang="en-US" sz="1600" dirty="0"/>
              <a:t>October, 2019</a:t>
            </a:r>
          </a:p>
          <a:p>
            <a:r>
              <a:rPr lang="en-US" sz="1600" dirty="0"/>
              <a:t>Online Zoom Meeting</a:t>
            </a:r>
          </a:p>
        </p:txBody>
      </p:sp>
    </p:spTree>
    <p:extLst>
      <p:ext uri="{BB962C8B-B14F-4D97-AF65-F5344CB8AC3E}">
        <p14:creationId xmlns:p14="http://schemas.microsoft.com/office/powerpoint/2010/main" val="1468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0E4DD-7646-C347-973D-BBFF9C1F3F1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FAA26D3D-D897-4be2-8F04-BA451C77F1D7}"/>
          </a:extLst>
        </p:spPr>
        <p:txBody>
          <a:bodyPr>
            <a:sp3d extrusionH="57150">
              <a:bevelT w="38100" h="38100" prst="relaxedInset"/>
            </a:sp3d>
          </a:bodyPr>
          <a:lstStyle/>
          <a:p>
            <a:pPr algn="ctr" eaLnBrk="1" hangingPunct="1">
              <a:defRPr/>
            </a:pPr>
            <a:r>
              <a:rPr lang="en-US" sz="4000" u="sng" dirty="0">
                <a:latin typeface="Georgia" panose="02040502050405020303" pitchFamily="18" charset="0"/>
                <a:cs typeface="+mj-cs"/>
              </a:rPr>
              <a:t>Toastmaster Club Mission:</a:t>
            </a:r>
          </a:p>
        </p:txBody>
      </p:sp>
      <p:sp>
        <p:nvSpPr>
          <p:cNvPr id="6146" name="Content Placeholder 6">
            <a:extLst>
              <a:ext uri="{FF2B5EF4-FFF2-40B4-BE49-F238E27FC236}">
                <a16:creationId xmlns:a16="http://schemas.microsoft.com/office/drawing/2014/main" id="{86B8407A-AC6A-EF4D-BE08-884740E4D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191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Font typeface="Webdings" pitchFamily="2" charset="2"/>
              <a:buNone/>
            </a:pP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 provide a supportive and positive learning experience in which members are </a:t>
            </a:r>
            <a:r>
              <a:rPr lang="en-US" altLang="en-US" sz="3600" b="1" u="sng">
                <a:solidFill>
                  <a:srgbClr val="C00000"/>
                </a:solidFill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empowered</a:t>
            </a: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to develop communication and leadership skills, resulting in greater self-confidence and personal growth.</a:t>
            </a:r>
            <a:endParaRPr lang="en-US" altLang="en-US" sz="360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37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342A5AC-D79C-1E4B-A9AD-6F34F8CFB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0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Greetings!!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D0A8-1A94-DE47-8AD2-0C68B4DFAC22}"/>
              </a:ext>
            </a:extLst>
          </p:cNvPr>
          <p:cNvSpPr>
            <a:spLocks noGrp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63500" h="63500"/>
            </a:sp3d>
          </a:bodyPr>
          <a:lstStyle/>
          <a:p>
            <a:pPr marL="0" indent="0" algn="ctr" eaLnBrk="1" hangingPunct="1">
              <a:buFont typeface="Webdings" charset="0"/>
              <a:buNone/>
              <a:defRPr/>
            </a:pPr>
            <a:endParaRPr lang="en-US" sz="3600" dirty="0">
              <a:cs typeface="+mn-cs"/>
            </a:endParaRPr>
          </a:p>
          <a:p>
            <a:pPr marL="0" indent="0" algn="ctr" eaLnBrk="1" hangingPunct="1">
              <a:buFont typeface="Webdings" charset="0"/>
              <a:buNone/>
              <a:defRPr/>
            </a:pPr>
            <a:r>
              <a:rPr lang="en-US" sz="3600" b="1" dirty="0">
                <a:cs typeface="+mn-cs"/>
              </a:rPr>
              <a:t>Thank you so much for coming to today’s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C</a:t>
            </a:r>
            <a:r>
              <a:rPr lang="en-US" sz="3600" b="1" dirty="0">
                <a:cs typeface="+mn-cs"/>
              </a:rPr>
              <a:t>lub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R</a:t>
            </a:r>
            <a:r>
              <a:rPr lang="en-US" sz="3600" b="1" dirty="0">
                <a:cs typeface="+mn-cs"/>
              </a:rPr>
              <a:t>eview,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E</a:t>
            </a:r>
            <a:r>
              <a:rPr lang="en-US" sz="3600" b="1" dirty="0">
                <a:cs typeface="+mn-cs"/>
              </a:rPr>
              <a:t>ducation,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a</a:t>
            </a:r>
            <a:r>
              <a:rPr lang="en-US" sz="3600" b="1" dirty="0">
                <a:cs typeface="+mn-cs"/>
              </a:rPr>
              <a:t>nd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T</a:t>
            </a:r>
            <a:r>
              <a:rPr lang="en-US" sz="3600" b="1" dirty="0">
                <a:cs typeface="+mn-cs"/>
              </a:rPr>
              <a:t>raining </a:t>
            </a:r>
            <a:r>
              <a:rPr lang="en-US" sz="3600" b="1" u="sng" dirty="0">
                <a:solidFill>
                  <a:srgbClr val="C00000"/>
                </a:solidFill>
                <a:cs typeface="+mn-cs"/>
              </a:rPr>
              <a:t>E</a:t>
            </a:r>
            <a:r>
              <a:rPr lang="en-US" sz="3600" b="1" dirty="0">
                <a:cs typeface="+mn-cs"/>
              </a:rPr>
              <a:t>vent!</a:t>
            </a:r>
          </a:p>
          <a:p>
            <a:pPr marL="0" indent="0" algn="ctr" eaLnBrk="1" hangingPunct="1">
              <a:buFont typeface="Webdings" charset="0"/>
              <a:buNone/>
              <a:defRPr/>
            </a:pPr>
            <a:r>
              <a:rPr lang="en-US" sz="3600" b="1" dirty="0">
                <a:cs typeface="+mn-cs"/>
              </a:rPr>
              <a:t>By working together we can</a:t>
            </a:r>
          </a:p>
          <a:p>
            <a:pPr marL="0" indent="0" algn="ctr" eaLnBrk="1" hangingPunct="1">
              <a:buFont typeface="Webdings" charset="0"/>
              <a:buNone/>
              <a:defRPr/>
            </a:pPr>
            <a:r>
              <a:rPr lang="en-US" sz="3600" b="1" u="sng" dirty="0">
                <a:solidFill>
                  <a:srgbClr val="C00000"/>
                </a:solidFill>
                <a:cs typeface="+mn-cs"/>
              </a:rPr>
              <a:t>CREATE</a:t>
            </a:r>
          </a:p>
          <a:p>
            <a:pPr marL="0" indent="0" algn="ctr" eaLnBrk="1" hangingPunct="1">
              <a:buFont typeface="Webdings" charset="0"/>
              <a:buNone/>
              <a:defRPr/>
            </a:pPr>
            <a:r>
              <a:rPr lang="en-US" sz="3600" b="1" dirty="0">
                <a:cs typeface="+mn-cs"/>
              </a:rPr>
              <a:t>stronger, high-quality clubs!</a:t>
            </a:r>
          </a:p>
        </p:txBody>
      </p:sp>
    </p:spTree>
    <p:extLst>
      <p:ext uri="{BB962C8B-B14F-4D97-AF65-F5344CB8AC3E}">
        <p14:creationId xmlns:p14="http://schemas.microsoft.com/office/powerpoint/2010/main" val="403884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5A00B07-73D2-6245-A37A-262F4E4B2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3530019E-1484-3643-A726-32F24C654E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Officer roles and impact to club </a:t>
            </a:r>
          </a:p>
          <a:p>
            <a:pPr eaLnBrk="1" hangingPunct="1"/>
            <a:r>
              <a:rPr lang="en-US" altLang="en-US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istinguished </a:t>
            </a:r>
            <a:r>
              <a:rPr lang="en-US" altLang="en-US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lub </a:t>
            </a:r>
            <a:r>
              <a:rPr lang="en-US" altLang="en-US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rogram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Pathways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Open house with quality meetings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Marketing the club to potential members 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92344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0C80637A-548A-5D42-9DAB-6E8949B76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6248-D936-0C44-B0B5-54A7B7FC56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solidFill>
                <a:schemeClr val="bg2">
                  <a:lumMod val="40000"/>
                  <a:lumOff val="60000"/>
                </a:schemeClr>
              </a:solidFill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6241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E4D6C249-2945-B945-9CCF-FED6A3156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President</a:t>
            </a:r>
          </a:p>
        </p:txBody>
      </p:sp>
      <p:pic>
        <p:nvPicPr>
          <p:cNvPr id="10242" name="Picture 2" descr="C:\Users\krynerson\Desktop\Club Officers PPT\Club President.jpg">
            <a:extLst>
              <a:ext uri="{FF2B5EF4-FFF2-40B4-BE49-F238E27FC236}">
                <a16:creationId xmlns:a16="http://schemas.microsoft.com/office/drawing/2014/main" id="{0BC71656-4F5E-EF46-8646-052388719D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8013" y="1824038"/>
            <a:ext cx="3000375" cy="4500562"/>
          </a:xfrm>
          <a:noFill/>
        </p:spPr>
      </p:pic>
    </p:spTree>
    <p:extLst>
      <p:ext uri="{BB962C8B-B14F-4D97-AF65-F5344CB8AC3E}">
        <p14:creationId xmlns:p14="http://schemas.microsoft.com/office/powerpoint/2010/main" val="132625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3ACBA8FF-56A8-B749-B96B-0B3601320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as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05A64-947A-E04B-931E-510D28BB0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Preside over meeting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Earn Distinguish Club Recognition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Lead and Guide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Base Camp Manager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2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E70CF2C0-0000-9D43-88C0-55C0D4F65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35D4-1441-F04C-B2E2-A00F60611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Define what needs to be done to finish the year strong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 lvl="1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6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D565D837-A1A4-3B4A-91C6-EBDDB62BA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Vice President Education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124B65C-08B3-C943-B147-8CD122E9F0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8013" y="1824038"/>
            <a:ext cx="3000375" cy="4500562"/>
          </a:xfrm>
          <a:noFill/>
        </p:spPr>
      </p:pic>
    </p:spTree>
    <p:extLst>
      <p:ext uri="{BB962C8B-B14F-4D97-AF65-F5344CB8AC3E}">
        <p14:creationId xmlns:p14="http://schemas.microsoft.com/office/powerpoint/2010/main" val="218657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85DE6D5-E1A3-9F47-919C-654C201FD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the VP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C75C-CE96-504C-8B6B-F6847EBC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Maintains a schedule of club meetings</a:t>
            </a:r>
          </a:p>
          <a:p>
            <a:pPr marL="1200150" lvl="1" indent="-457200" eaLnBrk="1" hangingPunct="1">
              <a:buFont typeface="Webdings" charset="2"/>
              <a:buChar char=""/>
              <a:defRPr/>
            </a:pPr>
            <a:r>
              <a:rPr lang="en-US" dirty="0"/>
              <a:t>At least 3 to 4 meetings in advance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Submits education awards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Manages mentor program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Base Camp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6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DEF4483-6D0D-BC4E-A13A-ED63B74C3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VP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C4BE-6BBB-3244-B1AC-0626113DE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Ask the members what else they need for their goals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3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How to report training</a:t>
            </a:r>
          </a:p>
          <a:p>
            <a:r>
              <a:rPr lang="en-US" dirty="0"/>
              <a:t>Promoting club officers training</a:t>
            </a:r>
          </a:p>
          <a:p>
            <a:r>
              <a:rPr lang="en-US" dirty="0"/>
              <a:t>Format of club officers training</a:t>
            </a:r>
          </a:p>
          <a:p>
            <a:r>
              <a:rPr lang="en-US" dirty="0"/>
              <a:t>Content Options</a:t>
            </a:r>
          </a:p>
          <a:p>
            <a:r>
              <a:rPr lang="en-US" dirty="0"/>
              <a:t>Remember</a:t>
            </a:r>
          </a:p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Sneak peak of the deck</a:t>
            </a:r>
          </a:p>
          <a:p>
            <a:pPr lvl="2">
              <a:buSzPct val="100000"/>
            </a:pP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SzPct val="100000"/>
              <a:buNone/>
            </a:pP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A96C5E4-C778-2B44-A293-0A07B55E9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Vice President Membership</a:t>
            </a:r>
          </a:p>
        </p:txBody>
      </p:sp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5F7C3FF9-6476-A642-B1FD-B6A495A4E4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8013" y="1824038"/>
            <a:ext cx="3000375" cy="4500562"/>
          </a:xfrm>
        </p:spPr>
      </p:pic>
    </p:spTree>
    <p:extLst>
      <p:ext uri="{BB962C8B-B14F-4D97-AF65-F5344CB8AC3E}">
        <p14:creationId xmlns:p14="http://schemas.microsoft.com/office/powerpoint/2010/main" val="67015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EAD3B2A-50AF-7C42-88ED-E4E1CA2A2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the VP 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7EE8A-F445-C644-84EA-093AC9B8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Assists guests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Recruit new members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0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8892B4C-FA9D-3748-8361-2109B07D5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VP 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92E78-73F8-FA4C-9B17-3C1524484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Schedule open houses for the next few months to finish the year strong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58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4C7E371-37D8-C044-9044-2B5F8F7CC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Vice President Public Relations</a:t>
            </a: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pic>
        <p:nvPicPr>
          <p:cNvPr id="19458" name="Picture 5" descr="C:\Users\krynerson\Desktop\Club Officers PPT\VPPR.jpg">
            <a:extLst>
              <a:ext uri="{FF2B5EF4-FFF2-40B4-BE49-F238E27FC236}">
                <a16:creationId xmlns:a16="http://schemas.microsoft.com/office/drawing/2014/main" id="{5D811AC0-A7A1-674E-BAE2-DDA60DF8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6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A582E19-25AA-A345-8F92-0880C1CE9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VP Public Relations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99A0A-28F4-2C4F-ACCE-0209A771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Publicizes the club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Keep club website current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7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7F2E468-EEBE-A443-A035-48C1E13B4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VP Public Relations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26FE4843-2A42-E64E-B954-CBEF26053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panose="05030102010509060703" pitchFamily="18" charset="2"/>
              <a:buChar char=""/>
              <a:defRPr/>
            </a:pPr>
            <a:endParaRPr lang="en-US" altLang="en-US" dirty="0">
              <a:ea typeface="ヒラギノ角ゴ Pro W3"/>
            </a:endParaRPr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Look for new ways to promote your club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</p:txBody>
      </p:sp>
    </p:spTree>
    <p:extLst>
      <p:ext uri="{BB962C8B-B14F-4D97-AF65-F5344CB8AC3E}">
        <p14:creationId xmlns:p14="http://schemas.microsoft.com/office/powerpoint/2010/main" val="42448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B1D55A2-29C5-7B49-89F3-8274E9A05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696200" cy="914400"/>
          </a:xfrm>
        </p:spPr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Secretary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62A12D4-7E8C-D44A-BC03-E5324DED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F2F5445-8F05-0F4E-83E6-16BD512D9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the Secretary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FB6A8-844F-3F44-BA84-C3D98BB4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Takes minutes at all meetings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Maintains files and make any changes needed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Base Camp</a:t>
            </a:r>
          </a:p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5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AE55CDF-1F88-F44D-A71A-A98B5F81E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Secretary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ECC05-1221-FD41-B7AE-29F5E40B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Make sure the club roaster is current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11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DA256D7-DDBD-5C4F-9ECD-5C9279789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696200" cy="762000"/>
          </a:xfrm>
        </p:spPr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Treasurer</a:t>
            </a:r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1DA859C3-F4D1-9942-8A07-47BF6488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050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5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How to report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87338" lvl="0" indent="-287338">
              <a:buFont typeface="ArialUnicodeMS" charset="0"/>
              <a:buChar char="▸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Collect attendance of all participants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Full name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Club/s along with district, division and area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Club role/s they are serving</a:t>
            </a:r>
          </a:p>
          <a:p>
            <a:pPr marL="685800" lvl="1" indent="-228600">
              <a:buFont typeface="Wingdings" charset="0"/>
              <a:buChar char="§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287338" lvl="0" indent="-287338">
              <a:buFont typeface="ArialUnicodeMS" charset="0"/>
              <a:buChar char="▸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Email a legible copy of the attendance to 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Respective Division Director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District Admin Manager </a:t>
            </a:r>
          </a:p>
          <a:p>
            <a:pPr marL="685800" lvl="1" indent="-228600">
              <a:buFont typeface="Wingdings" charset="0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District Program Quality Director Susan D. Rajbhandari</a:t>
            </a:r>
          </a:p>
        </p:txBody>
      </p:sp>
    </p:spTree>
    <p:extLst>
      <p:ext uri="{BB962C8B-B14F-4D97-AF65-F5344CB8AC3E}">
        <p14:creationId xmlns:p14="http://schemas.microsoft.com/office/powerpoint/2010/main" val="7362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D6D7B9D-7FFD-4D40-9032-16D31ED4E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Treasurer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15A0-B603-FE46-BFC6-848EFEC9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Creates budget</a:t>
            </a:r>
          </a:p>
          <a:p>
            <a:pPr marL="1200150" lvl="1" indent="-457200" eaLnBrk="1" hangingPunct="1">
              <a:buFont typeface="Webdings" charset="2"/>
              <a:buChar char=""/>
              <a:defRPr/>
            </a:pPr>
            <a:r>
              <a:rPr lang="en-US" dirty="0"/>
              <a:t>A plan for the club’s income &amp; spending</a:t>
            </a:r>
          </a:p>
          <a:p>
            <a:pPr marL="1200150" lvl="1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Maintains bank account(s)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sz="2400" b="1" dirty="0"/>
              <a:t>Pay dues </a:t>
            </a:r>
            <a:r>
              <a:rPr lang="en-US" sz="2400" b="1" u="sng" dirty="0"/>
              <a:t>on or before</a:t>
            </a:r>
            <a:r>
              <a:rPr lang="en-US" sz="2400" b="1" dirty="0"/>
              <a:t> October 1</a:t>
            </a:r>
            <a:r>
              <a:rPr lang="en-US" sz="2400" b="1" baseline="30000" dirty="0"/>
              <a:t>st </a:t>
            </a:r>
            <a:r>
              <a:rPr lang="en-US" sz="2400" b="1" dirty="0"/>
              <a:t>and April 1</a:t>
            </a:r>
            <a:r>
              <a:rPr lang="en-US" sz="2400" b="1" baseline="30000" dirty="0"/>
              <a:t>st</a:t>
            </a:r>
            <a:r>
              <a:rPr lang="en-US" sz="2400" b="1" dirty="0"/>
              <a:t>.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88A1CF35-C4F9-3C4C-9300-01E778D2E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First Steps as Treasurer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90162-6531-C949-B640-7017A8F3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Remind members to pay dues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6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584AE35-DDE5-7945-8396-2920ABA0E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Sergeant at Arms</a:t>
            </a:r>
          </a:p>
        </p:txBody>
      </p:sp>
      <p:pic>
        <p:nvPicPr>
          <p:cNvPr id="28674" name="Picture 2" descr="C:\Users\krynerson\Desktop\Club Officers PPT\SAA.jpg">
            <a:extLst>
              <a:ext uri="{FF2B5EF4-FFF2-40B4-BE49-F238E27FC236}">
                <a16:creationId xmlns:a16="http://schemas.microsoft.com/office/drawing/2014/main" id="{D422C584-953E-CC4F-9051-8A9AE369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050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278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041E2E8-5D4D-3D41-9B5F-6CA1AEE7F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Role of Sergeant at Arms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AEE1A-DA48-0A46-9282-181BEDF3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Sets up meeting space on time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Responsible for club property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18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E6BF3FFD-7654-814C-BCED-60A36180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963" y="990600"/>
            <a:ext cx="7696200" cy="1143000"/>
          </a:xfrm>
        </p:spPr>
        <p:txBody>
          <a:bodyPr/>
          <a:lstStyle/>
          <a:p>
            <a:pPr algn="ctr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Next Steps as Sergeant at Arms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A39C0-95F6-5245-8722-21E3DBAD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Evaluate how the year is going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Help with open houses</a:t>
            </a:r>
          </a:p>
          <a:p>
            <a:pPr marL="457200" indent="-457200" eaLnBrk="1" hangingPunct="1">
              <a:buFont typeface="Webdings" charset="2"/>
              <a:buChar char=""/>
              <a:defRPr/>
            </a:pPr>
            <a:endParaRPr lang="en-US" dirty="0"/>
          </a:p>
          <a:p>
            <a:pPr marL="457200" indent="-457200" eaLnBrk="1" hangingPunct="1">
              <a:buFont typeface="Webdings" charset="2"/>
              <a:buChar char=""/>
              <a:defRPr/>
            </a:pPr>
            <a:r>
              <a:rPr lang="en-US" dirty="0"/>
              <a:t>Start mentoring your replacement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4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29287A0C-26A8-5D41-B65C-AF8EDAD0C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866EC-4EBE-ED47-AE26-485795BF37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ea typeface="ヒラギノ角ゴ Pro W3"/>
              </a:rPr>
              <a:t>D</a:t>
            </a:r>
            <a:r>
              <a:rPr lang="en-US" altLang="en-US" dirty="0">
                <a:ea typeface="ヒラギノ角ゴ Pro W3"/>
              </a:rPr>
              <a:t>istinguished </a:t>
            </a:r>
            <a:r>
              <a:rPr lang="en-US" altLang="en-US" b="1" dirty="0">
                <a:ea typeface="ヒラギノ角ゴ Pro W3"/>
              </a:rPr>
              <a:t>C</a:t>
            </a:r>
            <a:r>
              <a:rPr lang="en-US" altLang="en-US" dirty="0">
                <a:ea typeface="ヒラギノ角ゴ Pro W3"/>
              </a:rPr>
              <a:t>lub </a:t>
            </a:r>
            <a:r>
              <a:rPr lang="en-US" altLang="en-US" b="1" dirty="0">
                <a:ea typeface="ヒラギノ角ゴ Pro W3"/>
              </a:rPr>
              <a:t>P</a:t>
            </a:r>
            <a:r>
              <a:rPr lang="en-US" altLang="en-US" dirty="0"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467869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9FD2141-49EE-DD4A-B589-66ADD7E58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DCP Dashboard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E34304F1-05FD-4744-8858-B52DF44C4D5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905000"/>
            <a:ext cx="7997825" cy="4144963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  <a:hlinkClick r:id="rId2"/>
              </a:rPr>
              <a:t>http://dashboards.toastmasters.org/</a:t>
            </a: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3B432144-F303-1D45-A2F3-E33619BA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200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8EEE9D-D450-1D4D-9780-8F5EB25A3FE8}"/>
              </a:ext>
            </a:extLst>
          </p:cNvPr>
          <p:cNvSpPr/>
          <p:nvPr/>
        </p:nvSpPr>
        <p:spPr>
          <a:xfrm>
            <a:off x="685800" y="3976688"/>
            <a:ext cx="15240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A4568684-F00C-6449-8B77-367859E6D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536825"/>
            <a:ext cx="40068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3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35D72DF-0D1A-0944-9367-5906F437F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696200" cy="6858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DCP Program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A6BAAFE4-E706-8342-90E7-9E98B03B87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724400"/>
          </a:xfrm>
        </p:spPr>
        <p:txBody>
          <a:bodyPr/>
          <a:lstStyle/>
          <a:p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Traditional Education Program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Two Competent Communicator (CC) awards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Two more CC awards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Advanced Communicator Bronze (ACB), Advanced Communicator Silver (ACS) or Advanced Communicator Gold (ACG) award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more ACB, ACS or ACG award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Competent Leader (CL), Advanced Leader Bronze (ALB), Advanced Leader Silver (ALS) or Distinguished Toastmaster (DTM) award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sz="1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more CL, ALB ALS or DTM award</a:t>
            </a:r>
          </a:p>
        </p:txBody>
      </p:sp>
    </p:spTree>
    <p:extLst>
      <p:ext uri="{BB962C8B-B14F-4D97-AF65-F5344CB8AC3E}">
        <p14:creationId xmlns:p14="http://schemas.microsoft.com/office/powerpoint/2010/main" val="2897184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5AB65B6D-7669-DF4D-A6EB-F0BE86EE1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696200" cy="6858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DCP Program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C730E94C-C62C-E64C-8032-1B0EB133F6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724400"/>
          </a:xfrm>
        </p:spPr>
        <p:txBody>
          <a:bodyPr/>
          <a:lstStyle/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  <a:p>
            <a:pPr>
              <a:buFont typeface="Webdings" panose="05030102010509060703" pitchFamily="18" charset="2"/>
              <a:buChar char="4"/>
              <a:defRPr/>
            </a:pPr>
            <a:r>
              <a:rPr lang="en-US" sz="1800" dirty="0"/>
              <a:t>Toastmasters Pathways Learning Experience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P1. Four members complete Level 1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P2. Two members complete Level 2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P3. Two more members complete Level 2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P4. Two members complete Level 3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P5. One member completes Level 4</a:t>
            </a:r>
          </a:p>
          <a:p>
            <a:pPr marL="800100" lvl="2" indent="0">
              <a:buFontTx/>
              <a:buNone/>
              <a:defRPr/>
            </a:pPr>
            <a:r>
              <a:rPr lang="en-US" sz="1800" dirty="0"/>
              <a:t>P6. One member completes Level 5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r>
              <a:rPr lang="en-US" sz="1800" dirty="0">
                <a:solidFill>
                  <a:srgbClr val="781C29"/>
                </a:solidFill>
                <a:ea typeface="Calibri" panose="020F0502020204030204" pitchFamily="34" charset="0"/>
                <a:cs typeface="MyriadPro-Semibold"/>
              </a:rPr>
              <a:t>MEMBERSHIP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MyriadPro-Light"/>
              </a:rPr>
              <a:t>Four new members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MyriadPro-Light"/>
              </a:rPr>
              <a:t>Four more new members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81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48DE872-B003-394E-9108-8AAA400D8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696200" cy="6858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DCP Program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D3314E7F-2ECE-414F-9EEB-C24F829347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724400"/>
          </a:xfrm>
        </p:spPr>
        <p:txBody>
          <a:bodyPr/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endParaRPr lang="en-US" sz="1800" dirty="0">
              <a:solidFill>
                <a:srgbClr val="781C29"/>
              </a:solidFill>
              <a:ea typeface="Calibri" panose="020F0502020204030204" pitchFamily="34" charset="0"/>
              <a:cs typeface="MyriadPro-Semibold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endParaRPr lang="en-US" sz="1800" dirty="0">
              <a:solidFill>
                <a:srgbClr val="781C29"/>
              </a:solidFill>
              <a:ea typeface="Calibri" panose="020F0502020204030204" pitchFamily="34" charset="0"/>
              <a:cs typeface="MyriadPro-Semibold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r>
              <a:rPr lang="en-US" sz="1800" dirty="0">
                <a:solidFill>
                  <a:srgbClr val="781C29"/>
                </a:solidFill>
                <a:ea typeface="Calibri" panose="020F0502020204030204" pitchFamily="34" charset="0"/>
                <a:cs typeface="MyriadPro-Semibold"/>
              </a:rPr>
              <a:t>TRAINING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MyriadPro-Light"/>
              </a:rPr>
              <a:t>A minimum of four club officers trained during each of the two training periods*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r>
              <a:rPr lang="en-US" sz="1800" dirty="0">
                <a:solidFill>
                  <a:srgbClr val="781C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buFont typeface="+mj-lt"/>
              <a:buAutoNum type="arabicPeriod" startAt="10"/>
              <a:defRPr/>
            </a:pPr>
            <a:r>
              <a:rPr lang="en-US" sz="1800" dirty="0"/>
              <a:t>On-time payment of membership dues accompanied by the names of eight members (at least three of whom must be renewing members) for one period </a:t>
            </a:r>
            <a:br>
              <a:rPr lang="en-US" sz="1800" dirty="0"/>
            </a:br>
            <a:r>
              <a:rPr lang="en-US" sz="1800" dirty="0"/>
              <a:t>and </a:t>
            </a:r>
            <a:br>
              <a:rPr lang="en-US" sz="1800" dirty="0"/>
            </a:br>
            <a:r>
              <a:rPr lang="en-US" sz="1800" dirty="0"/>
              <a:t>on-time submission of one club officer list*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ebdings" panose="05030102010509060703" pitchFamily="18" charset="2"/>
              <a:buChar char="4"/>
              <a:defRPr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156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1B4A8-2592-EF48-BE2F-43F682622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1000"/>
            <a:ext cx="4941711" cy="61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8215585-8F4E-8544-A584-97FDEAD94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D6819-97C2-664D-88C0-A660133B2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444221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EducationalDevelopment\Revitalized Education Program\8. Content\13. The Navigator\Online Version\Image Assets\Toastmasters-Pathways.png">
            <a:extLst>
              <a:ext uri="{FF2B5EF4-FFF2-40B4-BE49-F238E27FC236}">
                <a16:creationId xmlns:a16="http://schemas.microsoft.com/office/drawing/2014/main" id="{0F12902C-359F-D340-94CA-EC6D14DB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107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98A1D-F043-2E42-ADF8-D05D3822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400"/>
            <a:ext cx="5310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2628D2-FFC7-5E4F-8EB7-81B1FDD62AE4}"/>
              </a:ext>
            </a:extLst>
          </p:cNvPr>
          <p:cNvSpPr/>
          <p:nvPr/>
        </p:nvSpPr>
        <p:spPr>
          <a:xfrm>
            <a:off x="-152400" y="1050925"/>
            <a:ext cx="9525000" cy="1682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D63BC7-C099-1647-A28B-138C0EF46C30}"/>
              </a:ext>
            </a:extLst>
          </p:cNvPr>
          <p:cNvSpPr txBox="1">
            <a:spLocks/>
          </p:cNvSpPr>
          <p:nvPr/>
        </p:nvSpPr>
        <p:spPr bwMode="auto">
          <a:xfrm>
            <a:off x="762000" y="381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63052"/>
                </a:solidFill>
                <a:effectLst/>
                <a:uLnTx/>
                <a:uFillTx/>
                <a:latin typeface="Arial"/>
                <a:ea typeface="ヒラギノ角ゴ Pro W3" charset="0"/>
                <a:cs typeface="+mj-cs"/>
              </a:rPr>
              <a:t>Getting Started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7390AEFD-D4B6-1B45-A053-F3D1E327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9607" r="5196" b="9932"/>
          <a:stretch>
            <a:fillRect/>
          </a:stretch>
        </p:blipFill>
        <p:spPr bwMode="auto">
          <a:xfrm>
            <a:off x="800100" y="13716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45276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29DFE8E-BD4D-2B44-9EA5-FFDDA3C4C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Base Camp Managers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327C166E-68AE-1B4B-BC6A-B213186415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Check frequently for requests from members</a:t>
            </a: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Validate each project as it is completed</a:t>
            </a:r>
          </a:p>
        </p:txBody>
      </p:sp>
    </p:spTree>
    <p:extLst>
      <p:ext uri="{BB962C8B-B14F-4D97-AF65-F5344CB8AC3E}">
        <p14:creationId xmlns:p14="http://schemas.microsoft.com/office/powerpoint/2010/main" val="1981904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66D7C9D-194A-6C44-B1EE-06EB13D52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Base Camp Managers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A450B93D-C0DF-364C-B82E-C773C501D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Validate the level</a:t>
            </a: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Printing Certificates when level is completed</a:t>
            </a:r>
          </a:p>
          <a:p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683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6F64DB16-A141-0246-ACB6-D99D9A906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Base Camp Managers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137BBF87-94E4-304D-B5DF-A722E17E78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endParaRPr lang="en-US" altLang="en-US" dirty="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endParaRPr lang="en-US" altLang="en-US" dirty="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For DCP credit enter level into club central</a:t>
            </a:r>
          </a:p>
          <a:p>
            <a:endParaRPr lang="en-US" altLang="en-US" dirty="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22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EB6225DA-3748-5343-BC3A-919FF4764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Base Camp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10F4-EAD9-A246-ABF4-E91CC408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 marL="0" indent="0" algn="ctr">
              <a:buFont typeface="Webdings" panose="05030102010509060703" pitchFamily="18" charset="2"/>
              <a:buNone/>
              <a:defRPr/>
            </a:pPr>
            <a:r>
              <a:rPr lang="en-US" sz="3200" dirty="0"/>
              <a:t>Resources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  <a:p>
            <a:pPr>
              <a:buFont typeface="Webdings" panose="05030102010509060703" pitchFamily="18" charset="2"/>
              <a:buChar char="4"/>
              <a:defRPr/>
            </a:pPr>
            <a:r>
              <a:rPr lang="en-US" dirty="0"/>
              <a:t>Resources are fellow club officers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r>
              <a:rPr lang="en-US" dirty="0"/>
              <a:t>District Officers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r>
              <a:rPr lang="en-US" dirty="0"/>
              <a:t>Toastmasters International</a:t>
            </a:r>
          </a:p>
          <a:p>
            <a:pPr>
              <a:buFont typeface="Webdings" panose="05030102010509060703" pitchFamily="18" charset="2"/>
              <a:buChar char="4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87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E81FDE26-4645-1A48-86CC-A02830B3C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GROUP ACTIVITY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28E053E6-E434-CD44-B766-85B3991A6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eaLnBrk="1" hangingPunct="1">
              <a:buFont typeface="Webdings" pitchFamily="2" charset="2"/>
              <a:buNone/>
            </a:pPr>
            <a:endParaRPr lang="en-US" altLang="en-US" sz="360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Split into 3 groups…</a:t>
            </a:r>
            <a:endParaRPr lang="en-US" altLang="en-US" sz="10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eaLnBrk="1" hangingPunct="1">
              <a:buFont typeface="Webdings" pitchFamily="2" charset="2"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1. Presidents and VP/ED</a:t>
            </a:r>
          </a:p>
          <a:p>
            <a:pPr marL="0" indent="0" eaLnBrk="1" hangingPunct="1">
              <a:buFont typeface="Webdings" pitchFamily="2" charset="2"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		2. VP/M and VP/PR</a:t>
            </a:r>
          </a:p>
          <a:p>
            <a:pPr marL="0" indent="0" eaLnBrk="1" hangingPunct="1">
              <a:buFont typeface="Webdings" pitchFamily="2" charset="2"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			 3. Secretary, 					      Treasurer, and SAA</a:t>
            </a:r>
          </a:p>
        </p:txBody>
      </p:sp>
    </p:spTree>
    <p:extLst>
      <p:ext uri="{BB962C8B-B14F-4D97-AF65-F5344CB8AC3E}">
        <p14:creationId xmlns:p14="http://schemas.microsoft.com/office/powerpoint/2010/main" val="523985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18B3C6C-A0A9-EC42-B99D-718D57C26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10 Minute Break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55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2746-FB55-0E47-AAFA-B77D2052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club officers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258CB-235F-4145-B6C8-D427BB1A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6 website</a:t>
            </a:r>
          </a:p>
          <a:p>
            <a:r>
              <a:rPr lang="en-US" dirty="0"/>
              <a:t>District 6 Facebook</a:t>
            </a:r>
          </a:p>
          <a:p>
            <a:r>
              <a:rPr lang="en-US" dirty="0"/>
              <a:t>Email to the club officers</a:t>
            </a:r>
          </a:p>
          <a:p>
            <a:r>
              <a:rPr lang="en-US" dirty="0"/>
              <a:t>Club visits</a:t>
            </a:r>
          </a:p>
          <a:p>
            <a:r>
              <a:rPr lang="en-US" dirty="0"/>
              <a:t>Area news letter</a:t>
            </a:r>
          </a:p>
          <a:p>
            <a:r>
              <a:rPr lang="en-US" dirty="0"/>
              <a:t>Division news letter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A27C23-3FB1-DA4B-BD68-629EC90CB7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FAA26D3D-D897-4be2-8F04-BA451C77F1D7}"/>
          </a:extLst>
        </p:spPr>
        <p:txBody>
          <a:bodyPr>
            <a:sp3d extrusionH="57150">
              <a:bevelT w="38100" h="38100" prst="relaxedInset"/>
            </a:sp3d>
          </a:bodyPr>
          <a:lstStyle/>
          <a:p>
            <a:pPr algn="ctr" eaLnBrk="1" hangingPunct="1">
              <a:defRPr/>
            </a:pPr>
            <a:r>
              <a:rPr lang="en-US" sz="4000" u="sng" dirty="0">
                <a:latin typeface="Georgia" panose="02040502050405020303" pitchFamily="18" charset="0"/>
                <a:cs typeface="+mj-cs"/>
              </a:rPr>
              <a:t>Toastmaster Club Mission:</a:t>
            </a:r>
          </a:p>
        </p:txBody>
      </p:sp>
      <p:sp>
        <p:nvSpPr>
          <p:cNvPr id="48130" name="Content Placeholder 6">
            <a:extLst>
              <a:ext uri="{FF2B5EF4-FFF2-40B4-BE49-F238E27FC236}">
                <a16:creationId xmlns:a16="http://schemas.microsoft.com/office/drawing/2014/main" id="{C71105EA-FBF7-8E46-9FDD-7D741A6856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191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Font typeface="Webdings" pitchFamily="2" charset="2"/>
              <a:buNone/>
            </a:pP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 provide a supportive and positive learning experience in which members are </a:t>
            </a:r>
            <a:r>
              <a:rPr lang="en-US" altLang="en-US" sz="3600" b="1" u="sng">
                <a:solidFill>
                  <a:srgbClr val="C00000"/>
                </a:solidFill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empowered</a:t>
            </a: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to develop communication and leadership skills, resulting in greater self-confidence and personal growth.</a:t>
            </a:r>
            <a:endParaRPr lang="en-US" altLang="en-US" sz="360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547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BF9372D0-6F6D-D24E-A6D7-7DE10FA0B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84D70-F4BC-CD49-BC69-9BFC9A9EB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4191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8">
            <a:extLst>
              <a:ext uri="{FF2B5EF4-FFF2-40B4-BE49-F238E27FC236}">
                <a16:creationId xmlns:a16="http://schemas.microsoft.com/office/drawing/2014/main" id="{8F3DC6B0-779E-A742-A8F4-8BD264694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Quality Meetings</a:t>
            </a:r>
          </a:p>
        </p:txBody>
      </p:sp>
      <p:sp>
        <p:nvSpPr>
          <p:cNvPr id="50179" name="Content Placeholder 9">
            <a:extLst>
              <a:ext uri="{FF2B5EF4-FFF2-40B4-BE49-F238E27FC236}">
                <a16:creationId xmlns:a16="http://schemas.microsoft.com/office/drawing/2014/main" id="{A84CA09E-25F2-BC49-AC46-29243311F2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Meetings are scheduled in advance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confirm meeting roles (Communication Tree) 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Members attend and prepared for their roles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Speeches: Pathways project or manuals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Table Topics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 are given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635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8">
            <a:extLst>
              <a:ext uri="{FF2B5EF4-FFF2-40B4-BE49-F238E27FC236}">
                <a16:creationId xmlns:a16="http://schemas.microsoft.com/office/drawing/2014/main" id="{9D018707-E9DB-E945-95C0-81229E9D3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Open House</a:t>
            </a:r>
          </a:p>
        </p:txBody>
      </p:sp>
      <p:sp>
        <p:nvSpPr>
          <p:cNvPr id="51203" name="Content Placeholder 9">
            <a:extLst>
              <a:ext uri="{FF2B5EF4-FFF2-40B4-BE49-F238E27FC236}">
                <a16:creationId xmlns:a16="http://schemas.microsoft.com/office/drawing/2014/main" id="{D1E5BF5D-97B0-7E49-A761-DAE960923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Welcome friend to your meeting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Welcome co workers to your meeting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Advertisement of the meeting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Speeches from Pathways projects/manuals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Talk about speeches as presentations</a:t>
            </a: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Listen to the guest:  What's is in for them?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587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C8CFA2BC-7141-E048-AEEF-475B18D1D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Large Group Discussion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60AB5CFF-3643-CE4E-BF6C-5C07DD1519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algn="ctr" eaLnBrk="1" hangingPunct="1">
              <a:buFont typeface="Webdings" pitchFamily="2" charset="2"/>
              <a:buNone/>
            </a:pPr>
            <a:endParaRPr lang="en-US" altLang="en-US" sz="48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48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Why are quality meetings important when you have an open house?</a:t>
            </a:r>
          </a:p>
        </p:txBody>
      </p:sp>
    </p:spTree>
    <p:extLst>
      <p:ext uri="{BB962C8B-B14F-4D97-AF65-F5344CB8AC3E}">
        <p14:creationId xmlns:p14="http://schemas.microsoft.com/office/powerpoint/2010/main" val="3366245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AE7EBB60-7310-3043-8F49-3465ED785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Large Group Discussion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4095-7D95-CB4F-A075-7779557B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eaLnBrk="1" hangingPunct="1">
              <a:buFont typeface="Webdings" charset="0"/>
              <a:buNone/>
              <a:defRPr/>
            </a:pPr>
            <a:endParaRPr lang="en-US" sz="4800" b="1" dirty="0">
              <a:cs typeface="+mn-cs"/>
            </a:endParaRPr>
          </a:p>
          <a:p>
            <a:pPr marL="0" indent="0" algn="ctr" eaLnBrk="1" hangingPunct="1">
              <a:buFont typeface="Webdings" panose="05030102010509060703" pitchFamily="18" charset="2"/>
              <a:buNone/>
              <a:defRPr/>
            </a:pPr>
            <a:r>
              <a:rPr lang="en-US" sz="4800" b="1" dirty="0">
                <a:cs typeface="+mn-cs"/>
              </a:rPr>
              <a:t>Do you use the </a:t>
            </a:r>
            <a:br>
              <a:rPr lang="en-US" sz="4800" b="1" dirty="0">
                <a:cs typeface="+mn-cs"/>
              </a:rPr>
            </a:br>
            <a:r>
              <a:rPr lang="en-US" sz="4800" b="1" dirty="0">
                <a:cs typeface="+mn-cs"/>
              </a:rPr>
              <a:t>“What is in it for me?” method to listen to your guests?</a:t>
            </a:r>
          </a:p>
        </p:txBody>
      </p:sp>
    </p:spTree>
    <p:extLst>
      <p:ext uri="{BB962C8B-B14F-4D97-AF65-F5344CB8AC3E}">
        <p14:creationId xmlns:p14="http://schemas.microsoft.com/office/powerpoint/2010/main" val="2465073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B9B846F-78F0-D443-B27D-D1D6DA29D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Large Group Discussion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67CB05AA-722B-4946-9FC9-85BE46B97C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algn="ctr" eaLnBrk="1" hangingPunct="1">
              <a:buFont typeface="Webdings" pitchFamily="2" charset="2"/>
              <a:buNone/>
            </a:pPr>
            <a:endParaRPr lang="en-US" altLang="en-US" sz="4800" b="1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48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How many guests do you manage to convert to members?</a:t>
            </a:r>
          </a:p>
        </p:txBody>
      </p:sp>
    </p:spTree>
    <p:extLst>
      <p:ext uri="{BB962C8B-B14F-4D97-AF65-F5344CB8AC3E}">
        <p14:creationId xmlns:p14="http://schemas.microsoft.com/office/powerpoint/2010/main" val="916829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283CBE6A-6EA8-744A-9CD1-AB99BD18A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696200" cy="914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Large Group Discussion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4B3473A3-8AB7-3348-9A9E-9EDA183FD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48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If your conversion rate of guest to member is low. What may be the problem?</a:t>
            </a:r>
          </a:p>
        </p:txBody>
      </p:sp>
    </p:spTree>
    <p:extLst>
      <p:ext uri="{BB962C8B-B14F-4D97-AF65-F5344CB8AC3E}">
        <p14:creationId xmlns:p14="http://schemas.microsoft.com/office/powerpoint/2010/main" val="2241819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2E309EC-39ED-FC49-A545-F6D3AA9A0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C036-0829-AA4C-9726-EC4419923A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835834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C55FCEA-D27D-B94D-8ACF-E3FE35671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1628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49A7D57F-07C5-D142-874F-1DD3EB18A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Treat an evaluation as a short speech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Express things </a:t>
            </a:r>
            <a:r>
              <a:rPr lang="en-US" altLang="en-US" b="1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YOU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noticed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Pay attention to the objectives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25542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FF78-9D49-2149-9E63-59C56790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Club Officers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7A49-21DB-4E43-85EE-1BE85A02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At least 60 minutes.</a:t>
            </a:r>
            <a:endParaRPr lang="en-US" dirty="0"/>
          </a:p>
          <a:p>
            <a:r>
              <a:rPr lang="en-US" dirty="0"/>
              <a:t>Invite speakers who can present on multiple topics or single topic depending on your situation</a:t>
            </a:r>
          </a:p>
          <a:p>
            <a:r>
              <a:rPr lang="en-US" dirty="0"/>
              <a:t>In person and NOT over the phone</a:t>
            </a:r>
          </a:p>
          <a:p>
            <a:r>
              <a:rPr lang="en-US" dirty="0"/>
              <a:t>Customize presentation as you seem 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C1DF548A-EAED-2E42-B3A7-5A3E18157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1628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1F3CC8DF-8ADE-9A42-9795-228EEC24B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Note use of rhetorical devices (alliteration, triads, etc.), grammar, and unique language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Be sure to provide 1 or 2 items for improvement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Be sure to begin and end with things you </a:t>
            </a:r>
            <a:r>
              <a:rPr lang="en-US" altLang="en-US" b="1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liked</a:t>
            </a: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about the speech </a:t>
            </a:r>
          </a:p>
        </p:txBody>
      </p:sp>
    </p:spTree>
    <p:extLst>
      <p:ext uri="{BB962C8B-B14F-4D97-AF65-F5344CB8AC3E}">
        <p14:creationId xmlns:p14="http://schemas.microsoft.com/office/powerpoint/2010/main" val="581631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E858AEBE-F355-8E40-8D4E-DD0BF145A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914400"/>
            <a:ext cx="7086600" cy="114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553C9F1F-43D6-FB42-B2A4-0CAF6820D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Evaluate as you would want to be evaluated 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Remember Evaluations are for member’s growth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View Tutorial in Pathways if you have a question on how to evaluate </a:t>
            </a:r>
          </a:p>
        </p:txBody>
      </p:sp>
    </p:spTree>
    <p:extLst>
      <p:ext uri="{BB962C8B-B14F-4D97-AF65-F5344CB8AC3E}">
        <p14:creationId xmlns:p14="http://schemas.microsoft.com/office/powerpoint/2010/main" val="38818216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B678ECF3-2846-1947-B3E0-8547E6C97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70FA-D28C-4641-A304-CB6B50A3F8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>
              <a:buFont typeface="Webdings" panose="05030102010509060703" pitchFamily="18" charset="2"/>
              <a:buChar char="4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Officer roles and impact to club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D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istinguished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C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lub </a:t>
            </a:r>
            <a:r>
              <a:rPr lang="en-US" altLang="en-US" b="1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</a:t>
            </a: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rogram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Pathways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Open house with quality meetings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Effective Evaluations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ea typeface="ヒラギノ角ゴ Pro W3"/>
              </a:rPr>
              <a:t>Marketing the club to potential members </a:t>
            </a:r>
          </a:p>
          <a:p>
            <a:pPr eaLnBrk="1" hangingPunct="1">
              <a:buFont typeface="Webdings" panose="05030102010509060703" pitchFamily="18" charset="2"/>
              <a:buChar char="4"/>
              <a:defRPr/>
            </a:pPr>
            <a:r>
              <a:rPr lang="en-US" altLang="en-US" dirty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7343064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4463B13-3FA1-3342-AA4C-65D4256D7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9906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Small Group Discussion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Split into small groups, each group answer </a:t>
            </a:r>
            <a:r>
              <a:rPr lang="en-US" altLang="en-US" sz="28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</a:t>
            </a: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of the following questions: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78FC0F41-9F6F-CD42-B14B-F6755BEE1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How are you using Pathways to grow your club?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Discuss ways to invite a guest to your club.</a:t>
            </a:r>
          </a:p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altLang="en-US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532137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F5ABC1AE-410E-DC42-9D0A-C891445C3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9906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Small Group Discussion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Split into small groups, each group answer </a:t>
            </a:r>
            <a:r>
              <a:rPr lang="en-US" altLang="en-US" sz="28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</a:t>
            </a: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of the following questions: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6FD5A610-F006-634C-8B4B-9ECEB2321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A guest is attending a meeting for the first time and thinking about joining.  What do you do?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You’re talking to a guest who doesn’t know a lot about Toastmasters.  What is most important for them to know?</a:t>
            </a:r>
          </a:p>
        </p:txBody>
      </p:sp>
    </p:spTree>
    <p:extLst>
      <p:ext uri="{BB962C8B-B14F-4D97-AF65-F5344CB8AC3E}">
        <p14:creationId xmlns:p14="http://schemas.microsoft.com/office/powerpoint/2010/main" val="8075151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F665989-5BE5-1A4E-8A9E-876FC860E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9906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Small Group Discussion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Split into small groups, each group answer </a:t>
            </a:r>
            <a:r>
              <a:rPr lang="en-US" altLang="en-US" sz="28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</a:t>
            </a:r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of the following questions: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841EC2E4-8100-C34B-8B36-D460C17C8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There’s a member of your club who just finished their Competent Communicator manual and they </a:t>
            </a:r>
            <a:r>
              <a:rPr lang="en-US" altLang="en-US" b="1" dirty="0">
                <a:ea typeface="ヒラギノ角ゴ Pro W3"/>
              </a:rPr>
              <a:t>may not </a:t>
            </a:r>
            <a:r>
              <a:rPr lang="en-US" altLang="en-US" dirty="0">
                <a:ea typeface="ヒラギノ角ゴ Pro W3"/>
              </a:rPr>
              <a:t>renew their membership.  How do you convince them to stay a member?</a:t>
            </a:r>
          </a:p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altLang="en-US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475503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4A0A6A9E-0E16-3E4E-891D-6245D8298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10668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Small Group Discussion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8D703BE5-F91C-9943-A17C-91E5B1AF7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800600"/>
          </a:xfrm>
        </p:spPr>
        <p:txBody>
          <a:bodyPr/>
          <a:lstStyle/>
          <a:p>
            <a:pPr marL="0" indent="0" eaLnBrk="1" hangingPunct="1">
              <a:buFont typeface="Webdings" panose="05030102010509060703" pitchFamily="18" charset="2"/>
              <a:buNone/>
              <a:defRPr/>
            </a:pPr>
            <a:endParaRPr lang="en-US" altLang="en-US" dirty="0">
              <a:ea typeface="ヒラギノ角ゴ Pro W3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Does your club use the “</a:t>
            </a:r>
            <a:r>
              <a:rPr lang="en-US" altLang="en-US" b="1" i="1" dirty="0">
                <a:ea typeface="ヒラギノ角ゴ Pro W3"/>
              </a:rPr>
              <a:t>What’s in it for me?</a:t>
            </a:r>
            <a:r>
              <a:rPr lang="en-US" altLang="en-US" dirty="0">
                <a:ea typeface="ヒラギノ角ゴ Pro W3"/>
              </a:rPr>
              <a:t>” (WIIFM) approach?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One-on-one feedback from visitor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ヒラギノ角ゴ Pro W3"/>
              </a:rPr>
              <a:t>A Club representative </a:t>
            </a:r>
            <a:r>
              <a:rPr lang="en-US" altLang="en-US" b="1" i="1" u="sng" dirty="0">
                <a:ea typeface="ヒラギノ角ゴ Pro W3"/>
              </a:rPr>
              <a:t>LISTENS</a:t>
            </a:r>
            <a:r>
              <a:rPr lang="en-US" altLang="en-US" dirty="0">
                <a:ea typeface="ヒラギノ角ゴ Pro W3"/>
              </a:rPr>
              <a:t> to the visitor –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en-US" dirty="0">
                <a:ea typeface="ヒラギノ角ゴ Pro W3"/>
              </a:rPr>
              <a:t>	</a:t>
            </a:r>
            <a:r>
              <a:rPr lang="en-US" altLang="en-US" sz="2400" dirty="0">
                <a:ea typeface="ヒラギノ角ゴ Pro W3"/>
              </a:rPr>
              <a:t>“Thank you for attending today – what made 	you decide to attend today’s meeting?”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ea typeface="ヒラギノ角ゴ Pro W3"/>
              </a:rPr>
              <a:t>Let the visitor </a:t>
            </a:r>
            <a:r>
              <a:rPr lang="en-US" altLang="en-US" sz="2400" b="1" dirty="0">
                <a:ea typeface="ヒラギノ角ゴ Pro W3"/>
              </a:rPr>
              <a:t>tell</a:t>
            </a:r>
            <a:r>
              <a:rPr lang="en-US" altLang="en-US" sz="2400" dirty="0">
                <a:ea typeface="ヒラギノ角ゴ Pro W3"/>
              </a:rPr>
              <a:t> you what they’re looking for, take note of their “</a:t>
            </a:r>
            <a:r>
              <a:rPr lang="en-US" altLang="en-US" sz="2400" b="1" dirty="0">
                <a:ea typeface="ヒラギノ角ゴ Pro W3"/>
              </a:rPr>
              <a:t>needs</a:t>
            </a:r>
            <a:r>
              <a:rPr lang="en-US" altLang="en-US" sz="2400" dirty="0">
                <a:ea typeface="ヒラギノ角ゴ Pro W3"/>
              </a:rPr>
              <a:t>,” match what Toastmasters </a:t>
            </a:r>
            <a:r>
              <a:rPr lang="en-US" altLang="en-US" sz="2400" i="1" u="sng" dirty="0">
                <a:ea typeface="ヒラギノ角ゴ Pro W3"/>
              </a:rPr>
              <a:t>offers</a:t>
            </a:r>
            <a:r>
              <a:rPr lang="en-US" altLang="en-US" sz="2400" dirty="0">
                <a:ea typeface="ヒラギノ角ゴ Pro W3"/>
              </a:rPr>
              <a:t> to their </a:t>
            </a:r>
            <a:r>
              <a:rPr lang="en-US" altLang="en-US" sz="2400" i="1" u="sng" dirty="0">
                <a:ea typeface="ヒラギノ角ゴ Pro W3"/>
              </a:rPr>
              <a:t>needs</a:t>
            </a:r>
            <a:r>
              <a:rPr lang="en-US" altLang="en-US" sz="2400" dirty="0">
                <a:ea typeface="ヒラギノ角ゴ Pro W3"/>
              </a:rPr>
              <a:t>, and </a:t>
            </a:r>
            <a:r>
              <a:rPr lang="en-US" altLang="en-US" sz="2400" b="1" i="1" u="sng" dirty="0">
                <a:ea typeface="ヒラギノ角ゴ Pro W3"/>
              </a:rPr>
              <a:t>then</a:t>
            </a:r>
            <a:r>
              <a:rPr lang="en-US" altLang="en-US" sz="2400" dirty="0">
                <a:ea typeface="ヒラギノ角ゴ Pro W3"/>
              </a:rPr>
              <a:t> share what we offer and how we can help by putting it in </a:t>
            </a:r>
            <a:r>
              <a:rPr lang="en-US" altLang="en-US" sz="2400" b="1" u="sng" dirty="0">
                <a:ea typeface="ヒラギノ角ゴ Pro W3"/>
              </a:rPr>
              <a:t>their words.</a:t>
            </a:r>
          </a:p>
        </p:txBody>
      </p:sp>
    </p:spTree>
    <p:extLst>
      <p:ext uri="{BB962C8B-B14F-4D97-AF65-F5344CB8AC3E}">
        <p14:creationId xmlns:p14="http://schemas.microsoft.com/office/powerpoint/2010/main" val="1000697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89DE92D-25C4-EE46-BDBA-E2463D391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1295400"/>
          </a:xfrm>
        </p:spPr>
        <p:txBody>
          <a:bodyPr/>
          <a:lstStyle/>
          <a:p>
            <a:pPr algn="ctr" eaLnBrk="1" hangingPunct="1"/>
            <a:br>
              <a:rPr lang="en-US" altLang="en-US" sz="54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Bonus Discussion!!</a:t>
            </a:r>
            <a:br>
              <a:rPr lang="en-US" altLang="en-US" sz="44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r>
              <a:rPr lang="en-US" altLang="en-US" sz="3200" i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If there’s time…</a:t>
            </a:r>
            <a:br>
              <a:rPr lang="en-US" altLang="en-US" sz="32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</a:b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3D3F33BE-795D-684C-AF13-49CDB9138F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marL="0" indent="0" algn="ctr" eaLnBrk="1" hangingPunct="1">
              <a:buFont typeface="Webdings" pitchFamily="2" charset="2"/>
              <a:buNone/>
            </a:pPr>
            <a:r>
              <a:rPr lang="en-US" altLang="en-US" sz="72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Why should we visit your club?</a:t>
            </a:r>
          </a:p>
          <a:p>
            <a:pPr marL="0" indent="0" eaLnBrk="1" hangingPunct="1">
              <a:buFont typeface="Webdings" pitchFamily="2" charset="2"/>
              <a:buNone/>
            </a:pPr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  <a:p>
            <a:pPr marL="0" indent="0" eaLnBrk="1" hangingPunct="1">
              <a:buFont typeface="Webdings" pitchFamily="2" charset="2"/>
              <a:buNone/>
            </a:pPr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2 to 3 people (or more…) will be asked to stand and, in 30 seconds or less, share why a guest should visit their club!  Table Topic on steroids!</a:t>
            </a:r>
          </a:p>
        </p:txBody>
      </p:sp>
    </p:spTree>
    <p:extLst>
      <p:ext uri="{BB962C8B-B14F-4D97-AF65-F5344CB8AC3E}">
        <p14:creationId xmlns:p14="http://schemas.microsoft.com/office/powerpoint/2010/main" val="20198522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8">
            <a:extLst>
              <a:ext uri="{FF2B5EF4-FFF2-40B4-BE49-F238E27FC236}">
                <a16:creationId xmlns:a16="http://schemas.microsoft.com/office/drawing/2014/main" id="{BE5C3859-3D68-9D41-BCC3-CBB2900BA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914400"/>
            <a:ext cx="3276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Wrap up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CAED96-4F30-A34E-A152-27EFDC6D25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Who can explain impacts their officer role has on success/failure of their club?</a:t>
            </a:r>
          </a:p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What is a part of a quality meeting?</a:t>
            </a:r>
          </a:p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What’s one strategy for helping current members create quality meetings?</a:t>
            </a:r>
          </a:p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How they are using Pathways to strengthen their club?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B4FE9E58-9ECC-F84D-9DD6-EB67B8C0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563"/>
            <a:ext cx="23622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5">
            <a:extLst>
              <a:ext uri="{FF2B5EF4-FFF2-40B4-BE49-F238E27FC236}">
                <a16:creationId xmlns:a16="http://schemas.microsoft.com/office/drawing/2014/main" id="{5B9656E3-64A9-5647-9FBD-9026FD025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800" u="sng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Thank You!!!</a:t>
            </a:r>
          </a:p>
        </p:txBody>
      </p:sp>
      <p:sp>
        <p:nvSpPr>
          <p:cNvPr id="68610" name="Content Placeholder 6">
            <a:extLst>
              <a:ext uri="{FF2B5EF4-FFF2-40B4-BE49-F238E27FC236}">
                <a16:creationId xmlns:a16="http://schemas.microsoft.com/office/drawing/2014/main" id="{CFADAE71-A17A-214B-8E19-5FC6D8384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191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One of the ways your commitment to your club being a club of </a:t>
            </a: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quality</a:t>
            </a: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 is displayed by attending</a:t>
            </a:r>
          </a:p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Club Officer Training</a:t>
            </a: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 </a:t>
            </a:r>
            <a:r>
              <a:rPr lang="en-US" altLang="en-US" sz="3600" b="1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sincerely appreciate </a:t>
            </a:r>
            <a:r>
              <a:rPr lang="en-US" altLang="en-US" sz="360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you taking time out of your busy schedule to attend!</a:t>
            </a:r>
          </a:p>
        </p:txBody>
      </p:sp>
    </p:spTree>
    <p:extLst>
      <p:ext uri="{BB962C8B-B14F-4D97-AF65-F5344CB8AC3E}">
        <p14:creationId xmlns:p14="http://schemas.microsoft.com/office/powerpoint/2010/main" val="154130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59441A1-773C-5D4B-96C9-5FDA4B4E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Content Options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500842A-D097-7440-BF39-EA97C53F7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Officer roles and impact to club </a:t>
            </a:r>
          </a:p>
          <a:p>
            <a:pPr eaLnBrk="1" hangingPunct="1"/>
            <a:r>
              <a:rPr lang="en-US" altLang="en-US" b="1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D</a:t>
            </a:r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istinguished </a:t>
            </a:r>
            <a:r>
              <a:rPr lang="en-US" altLang="en-US" b="1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C</a:t>
            </a:r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lub </a:t>
            </a:r>
            <a:r>
              <a:rPr lang="en-US" altLang="en-US" b="1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</a:t>
            </a:r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rogram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Pathways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Open house with quality meetings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Effective Evaluations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Marketing the club to potential members</a:t>
            </a:r>
          </a:p>
        </p:txBody>
      </p:sp>
    </p:spTree>
    <p:extLst>
      <p:ext uri="{BB962C8B-B14F-4D97-AF65-F5344CB8AC3E}">
        <p14:creationId xmlns:p14="http://schemas.microsoft.com/office/powerpoint/2010/main" val="2211317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EE74-81D0-0948-A672-0C844268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478D-3AE1-524E-9751-DE54DF21B4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F020-D344-1A4A-A33C-B359910B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sz="2000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C902-1830-3441-ADFD-09D5B1A210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/>
              <a:t>District 6</a:t>
            </a:r>
          </a:p>
        </p:txBody>
      </p:sp>
    </p:spTree>
    <p:extLst>
      <p:ext uri="{BB962C8B-B14F-4D97-AF65-F5344CB8AC3E}">
        <p14:creationId xmlns:p14="http://schemas.microsoft.com/office/powerpoint/2010/main" val="4506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59441A1-773C-5D4B-96C9-5FDA4B4E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Remember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500842A-D097-7440-BF39-EA97C53F7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Publicize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Report</a:t>
            </a:r>
          </a:p>
          <a:p>
            <a:pPr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Verify</a:t>
            </a:r>
          </a:p>
        </p:txBody>
      </p:sp>
    </p:spTree>
    <p:extLst>
      <p:ext uri="{BB962C8B-B14F-4D97-AF65-F5344CB8AC3E}">
        <p14:creationId xmlns:p14="http://schemas.microsoft.com/office/powerpoint/2010/main" val="138127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FA6E-25EB-EA4A-B7A1-327D91A8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aseline="30000" dirty="0">
                <a:cs typeface="+mj-cs"/>
              </a:rPr>
              <a:t>2nd</a:t>
            </a:r>
            <a:r>
              <a:rPr lang="en-US" dirty="0">
                <a:cs typeface="+mj-cs"/>
              </a:rPr>
              <a:t> Round Club Officer Training</a:t>
            </a:r>
          </a:p>
        </p:txBody>
      </p:sp>
      <p:sp>
        <p:nvSpPr>
          <p:cNvPr id="5122" name="Text Placeholder 2">
            <a:extLst>
              <a:ext uri="{FF2B5EF4-FFF2-40B4-BE49-F238E27FC236}">
                <a16:creationId xmlns:a16="http://schemas.microsoft.com/office/drawing/2014/main" id="{56FECA37-BC29-A142-A1E3-4ACBC287B4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4419600"/>
            <a:ext cx="5141913" cy="20574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Enter date, time and location</a:t>
            </a:r>
          </a:p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291604"/>
      </p:ext>
    </p:extLst>
  </p:cSld>
  <p:clrMapOvr>
    <a:masterClrMapping/>
  </p:clrMapOvr>
</p:sld>
</file>

<file path=ppt/theme/theme1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5 Corporate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15 Corporate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2015 Corporate-4x3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9B2B1"/>
      </a:accent1>
      <a:accent2>
        <a:srgbClr val="800000"/>
      </a:accent2>
      <a:accent3>
        <a:srgbClr val="06305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8476</TotalTime>
  <Words>1506</Words>
  <Application>Microsoft Macintosh PowerPoint</Application>
  <PresentationFormat>On-screen Show (4:3)</PresentationFormat>
  <Paragraphs>380</Paragraphs>
  <Slides>71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71</vt:i4>
      </vt:variant>
    </vt:vector>
  </HeadingPairs>
  <TitlesOfParts>
    <vt:vector size="90" baseType="lpstr">
      <vt:lpstr>ArialUnicodeMS</vt:lpstr>
      <vt:lpstr>ヒラギノ角ゴ Pro W3</vt:lpstr>
      <vt:lpstr>Arial</vt:lpstr>
      <vt:lpstr>Arial Black</vt:lpstr>
      <vt:lpstr>Calibri</vt:lpstr>
      <vt:lpstr>Courier New</vt:lpstr>
      <vt:lpstr>Georgia</vt:lpstr>
      <vt:lpstr>Myriad Pro</vt:lpstr>
      <vt:lpstr>Myriad Pro Semibold</vt:lpstr>
      <vt:lpstr>MyriadPro-Light</vt:lpstr>
      <vt:lpstr>MyriadPro-Semibold</vt:lpstr>
      <vt:lpstr>Times New Roman</vt:lpstr>
      <vt:lpstr>Webdings</vt:lpstr>
      <vt:lpstr>Wingdings</vt:lpstr>
      <vt:lpstr>TI Corporate: 4x3 – Title &amp; Content</vt:lpstr>
      <vt:lpstr>2015 Corporate template</vt:lpstr>
      <vt:lpstr>1_2015 Corporate template</vt:lpstr>
      <vt:lpstr>1_2015 Corporate-4x3 template</vt:lpstr>
      <vt:lpstr>Office Theme</vt:lpstr>
      <vt:lpstr>Train the Trainer Session</vt:lpstr>
      <vt:lpstr>Agenda</vt:lpstr>
      <vt:lpstr>How to report training</vt:lpstr>
      <vt:lpstr>PowerPoint Presentation</vt:lpstr>
      <vt:lpstr>Promoting club officers training</vt:lpstr>
      <vt:lpstr>Format of Club Officers training</vt:lpstr>
      <vt:lpstr>Content Options</vt:lpstr>
      <vt:lpstr>Remember</vt:lpstr>
      <vt:lpstr>2nd Round Club Officer Training</vt:lpstr>
      <vt:lpstr>Toastmaster Club Mission:</vt:lpstr>
      <vt:lpstr> Greetings!! </vt:lpstr>
      <vt:lpstr>Agenda</vt:lpstr>
      <vt:lpstr>Agenda</vt:lpstr>
      <vt:lpstr>President</vt:lpstr>
      <vt:lpstr>Role as President</vt:lpstr>
      <vt:lpstr>Next Steps as President</vt:lpstr>
      <vt:lpstr>Vice President Education</vt:lpstr>
      <vt:lpstr>Role of the VP Education</vt:lpstr>
      <vt:lpstr>Next Steps as VP Education</vt:lpstr>
      <vt:lpstr>Vice President Membership</vt:lpstr>
      <vt:lpstr>Role of the VP Membership</vt:lpstr>
      <vt:lpstr>Next Steps as VP Membership</vt:lpstr>
      <vt:lpstr>Vice President Public Relations</vt:lpstr>
      <vt:lpstr>Role of VP Public Relations</vt:lpstr>
      <vt:lpstr>Next Steps as VP Public Relations</vt:lpstr>
      <vt:lpstr>Secretary</vt:lpstr>
      <vt:lpstr>Role of the Secretary</vt:lpstr>
      <vt:lpstr>Next Steps as Secretary</vt:lpstr>
      <vt:lpstr>Treasurer</vt:lpstr>
      <vt:lpstr>Role of Treasurer</vt:lpstr>
      <vt:lpstr>First Steps as Treasurer</vt:lpstr>
      <vt:lpstr>Sergeant at Arms</vt:lpstr>
      <vt:lpstr>Role of Sergeant at Arms</vt:lpstr>
      <vt:lpstr>Next Steps as Sergeant at Arms</vt:lpstr>
      <vt:lpstr>Agenda</vt:lpstr>
      <vt:lpstr>DCP Dashboard</vt:lpstr>
      <vt:lpstr> DCP Program </vt:lpstr>
      <vt:lpstr> DCP Program </vt:lpstr>
      <vt:lpstr> DCP Program </vt:lpstr>
      <vt:lpstr>Agenda</vt:lpstr>
      <vt:lpstr>PowerPoint Presentation</vt:lpstr>
      <vt:lpstr>PowerPoint Presentation</vt:lpstr>
      <vt:lpstr>PowerPoint Presentation</vt:lpstr>
      <vt:lpstr>Base Camp Managers</vt:lpstr>
      <vt:lpstr>Base Camp Managers</vt:lpstr>
      <vt:lpstr>Base Camp Managers</vt:lpstr>
      <vt:lpstr>Base Camp Managers</vt:lpstr>
      <vt:lpstr> GROUP ACTIVITY </vt:lpstr>
      <vt:lpstr> 10 Minute Break </vt:lpstr>
      <vt:lpstr>Toastmaster Club Mission:</vt:lpstr>
      <vt:lpstr>Agenda</vt:lpstr>
      <vt:lpstr>Quality Meetings</vt:lpstr>
      <vt:lpstr>Open House</vt:lpstr>
      <vt:lpstr> Large Group Discussion </vt:lpstr>
      <vt:lpstr> Large Group Discussion </vt:lpstr>
      <vt:lpstr> Large Group Discussion </vt:lpstr>
      <vt:lpstr> Large Group Discussion </vt:lpstr>
      <vt:lpstr>Agenda</vt:lpstr>
      <vt:lpstr>Effective Evaluations</vt:lpstr>
      <vt:lpstr>Effective Evaluations</vt:lpstr>
      <vt:lpstr>Effective Evaluations</vt:lpstr>
      <vt:lpstr>Agenda</vt:lpstr>
      <vt:lpstr> Small Group Discussion Split into small groups, each group answer one of the following questions: </vt:lpstr>
      <vt:lpstr> Small Group Discussion Split into small groups, each group answer one of the following questions: </vt:lpstr>
      <vt:lpstr> Small Group Discussion Split into small groups, each group answer one of the following questions: </vt:lpstr>
      <vt:lpstr> Small Group Discussion  </vt:lpstr>
      <vt:lpstr> Bonus Discussion!! If there’s time… </vt:lpstr>
      <vt:lpstr>Wrap up</vt:lpstr>
      <vt:lpstr>Thank You!!!</vt:lpstr>
      <vt:lpstr>Questions &amp; Answers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Susan Rajbhandari</cp:lastModifiedBy>
  <cp:revision>330</cp:revision>
  <cp:lastPrinted>2017-08-03T22:39:42Z</cp:lastPrinted>
  <dcterms:created xsi:type="dcterms:W3CDTF">2011-07-13T15:20:37Z</dcterms:created>
  <dcterms:modified xsi:type="dcterms:W3CDTF">2019-10-18T11:37:40Z</dcterms:modified>
</cp:coreProperties>
</file>