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68" r:id="rId5"/>
    <p:sldId id="260" r:id="rId6"/>
    <p:sldId id="269" r:id="rId7"/>
    <p:sldId id="264" r:id="rId8"/>
    <p:sldId id="283" r:id="rId9"/>
    <p:sldId id="284" r:id="rId10"/>
    <p:sldId id="261" r:id="rId11"/>
    <p:sldId id="273" r:id="rId12"/>
    <p:sldId id="270" r:id="rId13"/>
    <p:sldId id="275" r:id="rId14"/>
    <p:sldId id="272" r:id="rId15"/>
    <p:sldId id="263" r:id="rId16"/>
    <p:sldId id="276" r:id="rId17"/>
    <p:sldId id="265" r:id="rId18"/>
    <p:sldId id="282" r:id="rId19"/>
    <p:sldId id="267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22C"/>
    <a:srgbClr val="1E3657"/>
    <a:srgbClr val="F8F087"/>
    <a:srgbClr val="F6ED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1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98A0F33-BBB6-4A02-96B6-B7CF97D4E574}" type="datetime1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2FE1D96-A88D-45BB-A4BE-221D8504D2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061D3E-EE93-4F25-AB8A-B146148655D8}" type="datetime1">
              <a:rPr lang="en-US"/>
              <a:pPr>
                <a:defRPr/>
              </a:pPr>
              <a:t>8/25/2012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87B5EAF-86BD-418B-B173-CA10467FA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14786-FA99-4004-89D1-FD19077E072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B0EC41-B7BB-4A11-B8A6-211458397D7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A9E158-97A6-46A3-85A6-68557BD1609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410" y="935441"/>
            <a:ext cx="6184320" cy="1470025"/>
          </a:xfrm>
          <a:prstGeom prst="rect">
            <a:avLst/>
          </a:prstGeom>
        </p:spPr>
        <p:txBody>
          <a:bodyPr/>
          <a:lstStyle>
            <a:lvl1pPr algn="l">
              <a:defRPr sz="4400" b="1" i="0">
                <a:solidFill>
                  <a:srgbClr val="1E3657"/>
                </a:solidFill>
                <a:latin typeface="Arial Bold"/>
                <a:cs typeface="Arial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410" y="2938052"/>
            <a:ext cx="6519390" cy="29508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54DA230-2771-4F33-B075-8743A350A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7" name="Picture 6" descr="ppt pg bkgd-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cut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astmasters.org/member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oastmasterjoan@hotmail.com" TargetMode="External"/><Relationship Id="rId2" Type="http://schemas.openxmlformats.org/officeDocument/2006/relationships/hyperlink" Target="mailto:pcroal@juno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t pg bkgd-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11113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0350" y="992188"/>
            <a:ext cx="41290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Arial Bold" charset="0"/>
              </a:rPr>
              <a:t>Area Governor Training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00513" y="3406775"/>
            <a:ext cx="4129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8F087"/>
                </a:solidFill>
                <a:cs typeface="Arial" pitchFamily="34" charset="0"/>
              </a:rPr>
              <a:t>August 25, 2012</a:t>
            </a: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162050" y="4803775"/>
            <a:ext cx="69072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Comic Sans MS" pitchFamily="66" charset="0"/>
              </a:rPr>
              <a:t>Still the Best Job Ever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06575" y="935038"/>
            <a:ext cx="6545263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/>
            </a:r>
            <a:br>
              <a:rPr lang="en-US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    Stand Up &amp; Stretch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184400" y="2239963"/>
            <a:ext cx="5534025" cy="2951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endParaRPr lang="en-US" sz="30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         Sit with your Division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277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Club Visits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176463" y="2212975"/>
            <a:ext cx="5778500" cy="2949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endParaRPr lang="en-US" sz="3000" b="1" smtClean="0">
              <a:solidFill>
                <a:srgbClr val="CD222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000" b="1" smtClean="0">
                <a:solidFill>
                  <a:srgbClr val="CD222C"/>
                </a:solidFill>
                <a:latin typeface="Arial" pitchFamily="34" charset="0"/>
                <a:cs typeface="Arial" pitchFamily="34" charset="0"/>
              </a:rPr>
              <a:t>Club Visit Forms</a:t>
            </a:r>
          </a:p>
          <a:p>
            <a:pPr eaLnBrk="1" hangingPunct="1">
              <a:spcAft>
                <a:spcPts val="600"/>
              </a:spcAft>
            </a:pPr>
            <a:r>
              <a:rPr lang="en-US" sz="3000" b="1" smtClean="0">
                <a:solidFill>
                  <a:srgbClr val="CD222C"/>
                </a:solidFill>
                <a:latin typeface="Arial" pitchFamily="34" charset="0"/>
                <a:cs typeface="Arial" pitchFamily="34" charset="0"/>
              </a:rPr>
              <a:t>		Plan, Prepare, Set dates</a:t>
            </a:r>
          </a:p>
          <a:p>
            <a:pPr eaLnBrk="1" hangingPunct="1">
              <a:spcAft>
                <a:spcPts val="600"/>
              </a:spcAft>
            </a:pPr>
            <a:endParaRPr lang="en-US" sz="3000" b="1" smtClean="0">
              <a:solidFill>
                <a:srgbClr val="CD222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460625" y="4594225"/>
            <a:ext cx="47132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Submit the Area Governor's Club Visit Report online. A copy of the form will automatically be sent to your district leaders and the club president. Reports are due twice a year. Deadlines are November 30 and May 31. </a:t>
            </a:r>
          </a:p>
          <a:p>
            <a:pPr lvl="1"/>
            <a:r>
              <a:rPr lang="en-US" sz="1200" dirty="0"/>
              <a:t>To submit an online Area Governor's Club Visit Report log in to </a:t>
            </a:r>
            <a:r>
              <a:rPr lang="en-US" sz="1200" dirty="0">
                <a:hlinkClick r:id="rId2"/>
              </a:rPr>
              <a:t>toastmasters.org/members</a:t>
            </a:r>
            <a:r>
              <a:rPr lang="en-US" sz="1200" dirty="0"/>
              <a:t>. Follow the link to District Central and click "Submit Area Visit Report." (Area Governor's have access to this feature only.)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277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Club Visits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 bwMode="auto">
          <a:xfrm>
            <a:off x="2176462" y="2212975"/>
            <a:ext cx="6175375" cy="2949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Plan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ahead</a:t>
            </a:r>
          </a:p>
          <a:p>
            <a:pPr algn="ctr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Contact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Club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President</a:t>
            </a:r>
          </a:p>
          <a:p>
            <a:pPr algn="ctr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Set a date to attend the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club</a:t>
            </a:r>
          </a:p>
          <a:p>
            <a:pPr algn="ctr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Indicate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information you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need</a:t>
            </a:r>
          </a:p>
          <a:p>
            <a:pPr algn="ctr" eaLnBrk="1" hangingPunct="1">
              <a:spcAft>
                <a:spcPts val="600"/>
              </a:spcAft>
            </a:pPr>
            <a:endParaRPr lang="en-US" sz="3000" b="1" dirty="0" smtClean="0">
              <a:solidFill>
                <a:srgbClr val="CD222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198688" y="282575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/>
            </a:r>
            <a:br>
              <a:rPr lang="en-US" sz="1200"/>
            </a:br>
            <a:r>
              <a:rPr lang="en-US" sz="1200"/>
              <a:t/>
            </a:r>
            <a:br>
              <a:rPr lang="en-US" sz="1200"/>
            </a:br>
            <a:endParaRPr lang="en-US" sz="120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85738"/>
            <a:ext cx="5399087" cy="65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70075" y="935038"/>
            <a:ext cx="6816725" cy="1277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Distinguished Club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0074" y="2743201"/>
            <a:ext cx="6816725" cy="18147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endParaRPr lang="en-US" sz="3000" b="1" dirty="0" smtClean="0">
              <a:solidFill>
                <a:srgbClr val="CD222C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Review with the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Club President</a:t>
            </a:r>
            <a:endParaRPr lang="en-US" sz="3200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SWOT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690688" y="1969477"/>
            <a:ext cx="6694487" cy="355978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Area Governor completes the SWOT 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worksheet for their Area.</a:t>
            </a:r>
            <a:endParaRPr lang="en-US" sz="3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Make sure all Area Governors share within their division 1-2 minutes of their analysis</a:t>
            </a:r>
            <a:r>
              <a:rPr lang="en-US" b="1" dirty="0" smtClean="0">
                <a:solidFill>
                  <a:srgbClr val="CD222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39912" y="383417"/>
            <a:ext cx="6545263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Strength, Weakness, Opportunity, Threats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39912" y="1853442"/>
            <a:ext cx="6578600" cy="427748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Consider </a:t>
            </a: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following areas: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Clubs in danger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New club </a:t>
            </a: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opportunity</a:t>
            </a:r>
            <a:endParaRPr lang="en-US" sz="3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fficer </a:t>
            </a: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training attendance</a:t>
            </a:r>
            <a:endParaRPr lang="en-US" sz="3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Dues, membership</a:t>
            </a:r>
          </a:p>
          <a:p>
            <a:pPr marL="457200" indent="-4572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DCP </a:t>
            </a:r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status (past &amp; present)</a:t>
            </a:r>
            <a:endParaRPr lang="en-US" sz="3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06575" y="935038"/>
            <a:ext cx="69215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What’s Next in November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317625" y="2486025"/>
            <a:ext cx="7575550" cy="3135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Distinguished Clubs</a:t>
            </a:r>
          </a:p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Area </a:t>
            </a: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SWOT</a:t>
            </a:r>
            <a:r>
              <a:rPr lang="en-US" sz="1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(strengths, weaknesses, opportunities, threats)</a:t>
            </a:r>
            <a:endParaRPr lang="en-US" sz="30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Building new clubs</a:t>
            </a:r>
          </a:p>
          <a:p>
            <a:pPr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Area Council meetings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741488" y="935038"/>
            <a:ext cx="6945312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Days of our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741488" y="2754313"/>
            <a:ext cx="6945312" cy="313531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Dues are DUE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814732" y="935038"/>
            <a:ext cx="6794696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 Bold" charset="0"/>
              </a:rPr>
              <a:t>Conclusion - </a:t>
            </a:r>
            <a:br>
              <a:rPr lang="en-US" dirty="0" smtClean="0">
                <a:latin typeface="Arial Bold" charset="0"/>
              </a:rPr>
            </a:br>
            <a:r>
              <a:rPr lang="en-US" dirty="0" smtClean="0">
                <a:latin typeface="Arial Bold" charset="0"/>
              </a:rPr>
              <a:t>Thank you for attending!</a:t>
            </a:r>
            <a:endParaRPr lang="en-US" dirty="0" smtClean="0">
              <a:latin typeface="Arial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33378" y="2686929"/>
            <a:ext cx="6818460" cy="2951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25000"/>
              </a:lnSpc>
              <a:spcBef>
                <a:spcPts val="863"/>
              </a:spcBef>
            </a:pP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 information 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encouragement </a:t>
            </a:r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each of us can achieve more than we ever imagined!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Welcome to Training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193925" y="2236788"/>
            <a:ext cx="5795963" cy="2951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r>
              <a:rPr lang="en-US" sz="3000" b="1" smtClean="0">
                <a:latin typeface="Arial" pitchFamily="34" charset="0"/>
                <a:cs typeface="Arial" pitchFamily="34" charset="0"/>
              </a:rPr>
              <a:t>Pat Croal </a:t>
            </a:r>
          </a:p>
          <a:p>
            <a:pPr eaLnBrk="1" hangingPunct="1">
              <a:spcAft>
                <a:spcPts val="600"/>
              </a:spcAft>
            </a:pPr>
            <a:r>
              <a:rPr lang="en-US" sz="3000" b="1" smtClean="0">
                <a:latin typeface="Arial" pitchFamily="34" charset="0"/>
                <a:cs typeface="Arial" pitchFamily="34" charset="0"/>
                <a:hlinkClick r:id="rId2"/>
              </a:rPr>
              <a:t>pcroal@juno.com</a:t>
            </a:r>
            <a:endParaRPr lang="en-US" sz="3000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b="1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3000" b="1" smtClean="0">
                <a:latin typeface="Arial" pitchFamily="34" charset="0"/>
                <a:cs typeface="Arial" pitchFamily="34" charset="0"/>
              </a:rPr>
              <a:t>Joan Watson</a:t>
            </a:r>
          </a:p>
          <a:p>
            <a:pPr eaLnBrk="1" hangingPunct="1"/>
            <a:r>
              <a:rPr lang="en-US" sz="3000" b="1" smtClean="0">
                <a:latin typeface="Arial" pitchFamily="34" charset="0"/>
                <a:cs typeface="Arial" pitchFamily="34" charset="0"/>
                <a:hlinkClick r:id="rId3"/>
              </a:rPr>
              <a:t>toastmasterjoan@hotmail.com</a:t>
            </a:r>
            <a:endParaRPr lang="en-US" sz="3000" b="1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3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46225" y="2155825"/>
            <a:ext cx="7273925" cy="3508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Moments of Truth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Speech Contests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Club Visits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SWOT analysis by Division</a:t>
            </a:r>
          </a:p>
          <a:p>
            <a:pPr marL="398463" indent="-398463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Days of our District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 bwMode="auto">
          <a:xfrm>
            <a:off x="1851025" y="935038"/>
            <a:ext cx="6704013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 Bold" charset="0"/>
              </a:rPr>
              <a:t>Moments of Truth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 bwMode="auto">
          <a:xfrm>
            <a:off x="2166938" y="2286000"/>
            <a:ext cx="6519862" cy="36036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 6 groups –we will decide</a:t>
            </a:r>
          </a:p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Each group will have one standard to discuss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Prepare a 1-2 minute report to share to the group …will be clapped down at 2 minutes.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Moments of Truth</a:t>
            </a:r>
          </a:p>
        </p:txBody>
      </p:sp>
      <p:sp>
        <p:nvSpPr>
          <p:cNvPr id="7171" name="Subtitle 5"/>
          <p:cNvSpPr>
            <a:spLocks noGrp="1"/>
          </p:cNvSpPr>
          <p:nvPr>
            <p:ph type="subTitle" idx="1"/>
          </p:nvPr>
        </p:nvSpPr>
        <p:spPr bwMode="auto">
          <a:xfrm>
            <a:off x="1097280" y="1744395"/>
            <a:ext cx="7849772" cy="410776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First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Impressions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Membership Orientation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Fellowship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Variety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Communication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Planning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Meeting Organization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Membership Strength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Achievement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Recognition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2779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Speech Contests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 bwMode="auto">
          <a:xfrm>
            <a:off x="3217472" y="1969477"/>
            <a:ext cx="3324005" cy="2949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Judging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Rules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Process</a:t>
            </a:r>
            <a:endParaRPr lang="en-US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43100" y="587375"/>
            <a:ext cx="6840538" cy="1089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>
                <a:latin typeface="Arial Bold" charset="0"/>
              </a:rPr>
              <a:t>Chief Judge – prepare Judges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 bwMode="auto">
          <a:xfrm>
            <a:off x="1584251" y="1294227"/>
            <a:ext cx="7199387" cy="51347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rules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Conduct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training workshops for speech contest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judges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Speech Contest Judges Training (Item 1190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Direct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contest judges to online resources: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www.toastmasters.org/SpeechContestFAQ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the e-learning speech contest module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www.toastmasters.org/tlc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astern				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43100" y="587375"/>
            <a:ext cx="6743700" cy="1089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>
                <a:latin typeface="Arial Bold" charset="0"/>
              </a:rPr>
              <a:t>Chief Judge – prepare Judges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97013" y="1589088"/>
            <a:ext cx="6940550" cy="4642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Select contest judges carefully. (Consider experienced members and members from other areas or divisions.)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Ensure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contests judges are aware of contest rules, procedures, responsibilities,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duties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Conduct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judges briefing before every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contest.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Judge’s Guide and Ballot (Item 1172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Discuss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bias and fairness. </a:t>
            </a:r>
          </a:p>
          <a:p>
            <a:pPr eaLnBrk="1" hangingPunct="1">
              <a:spcAft>
                <a:spcPts val="600"/>
              </a:spcAft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43100" y="587375"/>
            <a:ext cx="6743700" cy="1089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>
                <a:latin typeface="Arial Bold" charset="0"/>
              </a:rPr>
              <a:t>Chief Judge – prepare Judges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 bwMode="auto">
          <a:xfrm>
            <a:off x="1538288" y="1463040"/>
            <a:ext cx="7148512" cy="457898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is important for the chief judge to choose fair and impartial judges and train contest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officials.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Issues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related to judging arise at lower levels of competition, especially at the area level, because of a lack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training.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contest judges don’t understand their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role.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chief judge chooses contest judges and prepares them for the role: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How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use the Judge’s Guide and Ballot (Item 1172)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How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choose a winner without evaluating the speeches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458</Words>
  <Application>Microsoft Office PowerPoint</Application>
  <PresentationFormat>On-screen Show (4:3)</PresentationFormat>
  <Paragraphs>101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ヒラギノ角ゴ Pro W3</vt:lpstr>
      <vt:lpstr>Calibri</vt:lpstr>
      <vt:lpstr>Arial Bold</vt:lpstr>
      <vt:lpstr>Comic Sans MS</vt:lpstr>
      <vt:lpstr>Webdings</vt:lpstr>
      <vt:lpstr>Office Theme</vt:lpstr>
      <vt:lpstr>Slide 1</vt:lpstr>
      <vt:lpstr>Welcome to Training </vt:lpstr>
      <vt:lpstr>Agenda</vt:lpstr>
      <vt:lpstr>Moments of Truth</vt:lpstr>
      <vt:lpstr>Moments of Truth</vt:lpstr>
      <vt:lpstr>Speech Contests</vt:lpstr>
      <vt:lpstr>Chief Judge – prepare Judges</vt:lpstr>
      <vt:lpstr>Chief Judge – prepare Judges</vt:lpstr>
      <vt:lpstr>Chief Judge – prepare Judges</vt:lpstr>
      <vt:lpstr>       Stand Up &amp; Stretch</vt:lpstr>
      <vt:lpstr>Club Visits</vt:lpstr>
      <vt:lpstr>Club Visits</vt:lpstr>
      <vt:lpstr>Slide 13</vt:lpstr>
      <vt:lpstr>Distinguished Club Program</vt:lpstr>
      <vt:lpstr>SWOT Analysis</vt:lpstr>
      <vt:lpstr>Strength, Weakness, Opportunity, Threats</vt:lpstr>
      <vt:lpstr>What’s Next in November</vt:lpstr>
      <vt:lpstr>Days of our District</vt:lpstr>
      <vt:lpstr>Conclusion -  Thank you for attending!</vt:lpstr>
    </vt:vector>
  </TitlesOfParts>
  <Company>Toastmasters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Graphic user</dc:creator>
  <cp:lastModifiedBy>Pat</cp:lastModifiedBy>
  <cp:revision>54</cp:revision>
  <cp:lastPrinted>2011-05-09T21:08:52Z</cp:lastPrinted>
  <dcterms:created xsi:type="dcterms:W3CDTF">2011-07-13T15:06:17Z</dcterms:created>
  <dcterms:modified xsi:type="dcterms:W3CDTF">2012-08-25T12:05:39Z</dcterms:modified>
</cp:coreProperties>
</file>