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58" r:id="rId3"/>
    <p:sldId id="257" r:id="rId4"/>
    <p:sldId id="290" r:id="rId5"/>
    <p:sldId id="260" r:id="rId6"/>
    <p:sldId id="277" r:id="rId7"/>
    <p:sldId id="280" r:id="rId8"/>
    <p:sldId id="281" r:id="rId9"/>
    <p:sldId id="269" r:id="rId10"/>
    <p:sldId id="286" r:id="rId11"/>
    <p:sldId id="276" r:id="rId12"/>
    <p:sldId id="292" r:id="rId13"/>
    <p:sldId id="270" r:id="rId14"/>
    <p:sldId id="274" r:id="rId15"/>
    <p:sldId id="289" r:id="rId16"/>
    <p:sldId id="271" r:id="rId17"/>
    <p:sldId id="262" r:id="rId18"/>
    <p:sldId id="272" r:id="rId19"/>
    <p:sldId id="283" r:id="rId20"/>
    <p:sldId id="284" r:id="rId21"/>
    <p:sldId id="273" r:id="rId22"/>
    <p:sldId id="275" r:id="rId23"/>
    <p:sldId id="263" r:id="rId24"/>
    <p:sldId id="264" r:id="rId25"/>
    <p:sldId id="265" r:id="rId26"/>
    <p:sldId id="282" r:id="rId27"/>
    <p:sldId id="267"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22C"/>
    <a:srgbClr val="1E3657"/>
    <a:srgbClr val="F8F087"/>
    <a:srgbClr val="F6E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05" autoAdjust="0"/>
  </p:normalViewPr>
  <p:slideViewPr>
    <p:cSldViewPr snapToGrid="0" snapToObjects="1">
      <p:cViewPr>
        <p:scale>
          <a:sx n="60" d="100"/>
          <a:sy n="60" d="100"/>
        </p:scale>
        <p:origin x="-1098" y="-138"/>
      </p:cViewPr>
      <p:guideLst>
        <p:guide orient="horz" pos="18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745369DB-A3F8-4FCE-B7C5-898DC62B241F}" type="datetime1">
              <a:rPr lang="en-US"/>
              <a:pPr>
                <a:defRPr/>
              </a:pPr>
              <a:t>6/15/2013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7B61E95-6E34-43A5-951D-E5728196F296}" type="slidenum">
              <a:rPr lang="en-US"/>
              <a:pPr>
                <a:defRPr/>
              </a:pPr>
              <a:t>‹#›</a:t>
            </a:fld>
            <a:endParaRPr lang="en-US" dirty="0"/>
          </a:p>
        </p:txBody>
      </p:sp>
    </p:spTree>
    <p:extLst>
      <p:ext uri="{BB962C8B-B14F-4D97-AF65-F5344CB8AC3E}">
        <p14:creationId xmlns:p14="http://schemas.microsoft.com/office/powerpoint/2010/main" val="5780784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6840EBD-97EA-4E2F-8BD8-EAEFBABD2072}" type="datetime1">
              <a:rPr lang="en-US"/>
              <a:pPr>
                <a:defRPr/>
              </a:pPr>
              <a:t>6/15/2013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FA63E7A5-011E-42B7-BC55-D07D2D5F47E7}" type="slidenum">
              <a:rPr lang="en-US"/>
              <a:pPr>
                <a:defRPr/>
              </a:pPr>
              <a:t>‹#›</a:t>
            </a:fld>
            <a:endParaRPr lang="en-US" dirty="0"/>
          </a:p>
        </p:txBody>
      </p:sp>
    </p:spTree>
    <p:extLst>
      <p:ext uri="{BB962C8B-B14F-4D97-AF65-F5344CB8AC3E}">
        <p14:creationId xmlns:p14="http://schemas.microsoft.com/office/powerpoint/2010/main" val="245953269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 to open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 – NEXT Slides 15-</a:t>
            </a:r>
          </a:p>
          <a:p>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a:t>
            </a:r>
          </a:p>
          <a:p>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r>
              <a:rPr lang="en-US" baseline="0" dirty="0" smtClean="0"/>
              <a:t> - NOW</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Pat</a:t>
            </a:r>
          </a:p>
        </p:txBody>
      </p:sp>
      <p:sp>
        <p:nvSpPr>
          <p:cNvPr id="29700" name="Slide Number Placeholder 3"/>
          <p:cNvSpPr>
            <a:spLocks noGrp="1"/>
          </p:cNvSpPr>
          <p:nvPr>
            <p:ph type="sldNum" sz="quarter" idx="5"/>
          </p:nvPr>
        </p:nvSpPr>
        <p:spPr bwMode="auto">
          <a:noFill/>
          <a:ln>
            <a:miter lim="800000"/>
            <a:headEnd/>
            <a:tailEnd/>
          </a:ln>
        </p:spPr>
        <p:txBody>
          <a:bodyPr/>
          <a:lstStyle/>
          <a:p>
            <a:fld id="{413A72C0-DDB3-45BF-B341-16B1B15F596D}" type="slidenum">
              <a:rPr lang="en-US" smtClean="0"/>
              <a:pPr/>
              <a:t>24</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fld id="{A8FA512D-0A25-4341-9B8F-02A1788D4B60}" type="slidenum">
              <a:rPr lang="en-US" smtClean="0"/>
              <a:t>27</a:t>
            </a:fld>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p>
          <a:p>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pPr>
              <a:defRPr/>
            </a:pPr>
            <a:fld id="{FA63E7A5-011E-42B7-BC55-D07D2D5F47E7}"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410" y="935441"/>
            <a:ext cx="6184320" cy="1470025"/>
          </a:xfrm>
          <a:prstGeom prst="rect">
            <a:avLst/>
          </a:prstGeom>
        </p:spPr>
        <p:txBody>
          <a:bodyPr/>
          <a:lstStyle>
            <a:lvl1pPr algn="l">
              <a:defRPr sz="4400" b="1" i="0">
                <a:solidFill>
                  <a:srgbClr val="1E3657"/>
                </a:solidFill>
                <a:latin typeface="Arial Bold"/>
                <a:cs typeface="Arial 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67410" y="2938052"/>
            <a:ext cx="6519390" cy="2950822"/>
          </a:xfrm>
          <a:prstGeom prst="rect">
            <a:avLst/>
          </a:prstGeom>
        </p:spPr>
        <p:txBody>
          <a:bodyPr/>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dirty="0">
                <a:solidFill>
                  <a:srgbClr val="7F7F7F"/>
                </a:solidFill>
                <a:latin typeface="Arial" pitchFamily="34" charset="0"/>
                <a:cs typeface="Arial" pitchFamily="34" charset="0"/>
              </a:defRPr>
            </a:lvl1pPr>
          </a:lstStyle>
          <a:p>
            <a:pPr>
              <a:defRPr/>
            </a:pPr>
            <a:r>
              <a:rPr lang="en-US" dirty="0"/>
              <a:t>1</a:t>
            </a:r>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97F09CA-75C4-4D71-9B9E-64DA2716E6A4}" type="slidenum">
              <a:rPr lang="en-US"/>
              <a:pPr>
                <a:defRPr/>
              </a:pPr>
              <a:t>‹#›</a:t>
            </a:fld>
            <a:endParaRPr lang="en-US" dirty="0"/>
          </a:p>
        </p:txBody>
      </p:sp>
      <p:pic>
        <p:nvPicPr>
          <p:cNvPr id="1027" name="Picture 6" descr="ppt pg bkgd-1.png"/>
          <p:cNvPicPr>
            <a:picLocks noChangeAspect="1"/>
          </p:cNvPicPr>
          <p:nvPr userDrawn="1"/>
        </p:nvPicPr>
        <p:blipFill>
          <a:blip r:embed="rId3"/>
          <a:srcRect/>
          <a:stretch>
            <a:fillRect/>
          </a:stretch>
        </p:blipFill>
        <p:spPr bwMode="auto">
          <a:xfrm>
            <a:off x="4763" y="0"/>
            <a:ext cx="91344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Lst>
  <p:transition>
    <p:cut/>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d6tm.org/CalendarRequestFor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pcroal@jun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oastmasterjoan@hotmail.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toastmasters.org/member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d6tm.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d6tm.org/springconvention2013/businessmeeti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pt pg bkgd-2.png"/>
          <p:cNvPicPr>
            <a:picLocks noChangeAspect="1"/>
          </p:cNvPicPr>
          <p:nvPr/>
        </p:nvPicPr>
        <p:blipFill>
          <a:blip r:embed="rId2"/>
          <a:srcRect/>
          <a:stretch>
            <a:fillRect/>
          </a:stretch>
        </p:blipFill>
        <p:spPr bwMode="auto">
          <a:xfrm>
            <a:off x="4763" y="0"/>
            <a:ext cx="9134475" cy="6858000"/>
          </a:xfrm>
          <a:prstGeom prst="rect">
            <a:avLst/>
          </a:prstGeom>
          <a:noFill/>
          <a:ln w="9525">
            <a:noFill/>
            <a:miter lim="800000"/>
            <a:headEnd/>
            <a:tailEnd/>
          </a:ln>
        </p:spPr>
      </p:pic>
      <p:sp>
        <p:nvSpPr>
          <p:cNvPr id="7" name="TextBox 6"/>
          <p:cNvSpPr txBox="1">
            <a:spLocks noChangeArrowheads="1"/>
          </p:cNvSpPr>
          <p:nvPr/>
        </p:nvSpPr>
        <p:spPr bwMode="auto">
          <a:xfrm>
            <a:off x="4070350" y="992188"/>
            <a:ext cx="4129088" cy="2308225"/>
          </a:xfrm>
          <a:prstGeom prst="rect">
            <a:avLst/>
          </a:prstGeom>
          <a:noFill/>
          <a:ln w="9525">
            <a:noFill/>
            <a:miter lim="800000"/>
            <a:headEnd/>
            <a:tailEnd/>
          </a:ln>
        </p:spPr>
        <p:txBody>
          <a:bodyPr>
            <a:spAutoFit/>
          </a:bodyPr>
          <a:lstStyle/>
          <a:p>
            <a:r>
              <a:rPr lang="en-US" sz="4800" b="1" dirty="0">
                <a:solidFill>
                  <a:schemeClr val="bg1"/>
                </a:solidFill>
                <a:latin typeface="Arial Bold" charset="0"/>
              </a:rPr>
              <a:t>Area Governor Training</a:t>
            </a:r>
          </a:p>
        </p:txBody>
      </p:sp>
      <p:sp>
        <p:nvSpPr>
          <p:cNvPr id="8" name="TextBox 7"/>
          <p:cNvSpPr txBox="1">
            <a:spLocks noChangeArrowheads="1"/>
          </p:cNvSpPr>
          <p:nvPr/>
        </p:nvSpPr>
        <p:spPr bwMode="auto">
          <a:xfrm>
            <a:off x="4100513" y="3406775"/>
            <a:ext cx="4129087" cy="461963"/>
          </a:xfrm>
          <a:prstGeom prst="rect">
            <a:avLst/>
          </a:prstGeom>
          <a:noFill/>
          <a:ln w="9525">
            <a:noFill/>
            <a:miter lim="800000"/>
            <a:headEnd/>
            <a:tailEnd/>
          </a:ln>
        </p:spPr>
        <p:txBody>
          <a:bodyPr>
            <a:spAutoFit/>
          </a:bodyPr>
          <a:lstStyle/>
          <a:p>
            <a:r>
              <a:rPr lang="en-US" sz="2400" dirty="0">
                <a:solidFill>
                  <a:srgbClr val="F8F087"/>
                </a:solidFill>
                <a:cs typeface="Arial" pitchFamily="34" charset="0"/>
              </a:rPr>
              <a:t>June </a:t>
            </a:r>
            <a:r>
              <a:rPr lang="en-US" sz="2400" dirty="0" smtClean="0">
                <a:solidFill>
                  <a:srgbClr val="F8F087"/>
                </a:solidFill>
                <a:cs typeface="Arial" pitchFamily="34" charset="0"/>
              </a:rPr>
              <a:t>15, 2013</a:t>
            </a:r>
            <a:endParaRPr lang="en-US" sz="2400" dirty="0">
              <a:solidFill>
                <a:srgbClr val="F8F087"/>
              </a:solidFill>
              <a:cs typeface="Arial" pitchFamily="34" charset="0"/>
            </a:endParaRPr>
          </a:p>
        </p:txBody>
      </p:sp>
      <p:sp>
        <p:nvSpPr>
          <p:cNvPr id="3077" name="TextBox 1"/>
          <p:cNvSpPr txBox="1">
            <a:spLocks noChangeArrowheads="1"/>
          </p:cNvSpPr>
          <p:nvPr/>
        </p:nvSpPr>
        <p:spPr bwMode="auto">
          <a:xfrm>
            <a:off x="1643063" y="4803775"/>
            <a:ext cx="5857875" cy="769938"/>
          </a:xfrm>
          <a:prstGeom prst="rect">
            <a:avLst/>
          </a:prstGeom>
          <a:noFill/>
          <a:ln w="9525">
            <a:noFill/>
            <a:miter lim="800000"/>
            <a:headEnd/>
            <a:tailEnd/>
          </a:ln>
        </p:spPr>
        <p:txBody>
          <a:bodyPr>
            <a:spAutoFit/>
          </a:bodyPr>
          <a:lstStyle/>
          <a:p>
            <a:r>
              <a:rPr lang="en-US" sz="4400" dirty="0">
                <a:solidFill>
                  <a:schemeClr val="bg1"/>
                </a:solidFill>
                <a:latin typeface="Comic Sans MS" pitchFamily="66" charset="0"/>
              </a:rPr>
              <a:t>The Best Job </a:t>
            </a:r>
            <a:r>
              <a:rPr lang="en-US" sz="4400" dirty="0" smtClean="0">
                <a:solidFill>
                  <a:schemeClr val="bg1"/>
                </a:solidFill>
                <a:latin typeface="Comic Sans MS" pitchFamily="66" charset="0"/>
              </a:rPr>
              <a:t>Ever!</a:t>
            </a:r>
            <a:endParaRPr lang="en-US" sz="4400" dirty="0">
              <a:solidFill>
                <a:schemeClr val="bg1"/>
              </a:solidFill>
              <a:latin typeface="Comic Sans MS" pitchFamily="66" charset="0"/>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bwMode="auto">
          <a:xfrm>
            <a:off x="1513490" y="1734207"/>
            <a:ext cx="7299434" cy="3047513"/>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sz="3200" b="1" dirty="0" smtClean="0">
                <a:latin typeface="Arial" pitchFamily="34" charset="0"/>
                <a:cs typeface="Arial" pitchFamily="34" charset="0"/>
              </a:rPr>
              <a:t>Plan for Area Council meetings</a:t>
            </a:r>
            <a:r>
              <a:rPr lang="en-US" b="1" dirty="0" smtClean="0">
                <a:solidFill>
                  <a:srgbClr val="7030A0"/>
                </a:solidFill>
                <a:latin typeface="Arial" pitchFamily="34" charset="0"/>
                <a:cs typeface="Arial" pitchFamily="34" charset="0"/>
              </a:rPr>
              <a:t>-</a:t>
            </a:r>
            <a:r>
              <a:rPr lang="en-US" sz="3000" b="1" dirty="0" smtClean="0">
                <a:latin typeface="Arial" pitchFamily="34" charset="0"/>
                <a:cs typeface="Arial" pitchFamily="34" charset="0"/>
              </a:rPr>
              <a:t>Topics to cover at Area Council meeting:</a:t>
            </a:r>
          </a:p>
          <a:p>
            <a:pPr eaLnBrk="1" hangingPunct="1">
              <a:spcAft>
                <a:spcPts val="600"/>
              </a:spcAft>
            </a:pPr>
            <a:r>
              <a:rPr lang="en-US" sz="3000" b="1" dirty="0" smtClean="0">
                <a:solidFill>
                  <a:srgbClr val="7030A0"/>
                </a:solidFill>
                <a:latin typeface="Arial" pitchFamily="34" charset="0"/>
                <a:cs typeface="Arial" pitchFamily="34" charset="0"/>
              </a:rPr>
              <a:t>Officer lists, officer training, club visits, planning for contest, club programming support</a:t>
            </a:r>
          </a:p>
          <a:p>
            <a:pPr algn="ctr" eaLnBrk="1" hangingPunct="1">
              <a:spcAft>
                <a:spcPts val="600"/>
              </a:spcAft>
            </a:pPr>
            <a:r>
              <a:rPr lang="en-US" sz="3000" b="1" dirty="0">
                <a:solidFill>
                  <a:srgbClr val="7030A0"/>
                </a:solidFill>
                <a:latin typeface="Arial" pitchFamily="34" charset="0"/>
                <a:cs typeface="Arial" pitchFamily="34" charset="0"/>
              </a:rPr>
              <a:t>Tip:</a:t>
            </a:r>
          </a:p>
          <a:p>
            <a:pPr algn="ctr" eaLnBrk="1" hangingPunct="1">
              <a:spcAft>
                <a:spcPts val="600"/>
              </a:spcAft>
            </a:pPr>
            <a:r>
              <a:rPr lang="en-US" sz="3000" b="1" dirty="0">
                <a:solidFill>
                  <a:srgbClr val="7030A0"/>
                </a:solidFill>
                <a:latin typeface="Arial" pitchFamily="34" charset="0"/>
                <a:cs typeface="Arial" pitchFamily="34" charset="0"/>
              </a:rPr>
              <a:t>Review criteria in your District Leadership Handbook page </a:t>
            </a:r>
            <a:r>
              <a:rPr lang="en-US" sz="3000" b="1" dirty="0" smtClean="0">
                <a:solidFill>
                  <a:srgbClr val="7030A0"/>
                </a:solidFill>
                <a:latin typeface="Arial" pitchFamily="34" charset="0"/>
                <a:cs typeface="Arial" pitchFamily="34" charset="0"/>
              </a:rPr>
              <a:t>34</a:t>
            </a:r>
            <a:endParaRPr lang="en-US" sz="3000" b="1" dirty="0">
              <a:solidFill>
                <a:srgbClr val="7030A0"/>
              </a:solidFill>
              <a:latin typeface="Arial" pitchFamily="34" charset="0"/>
              <a:cs typeface="Arial" pitchFamily="34" charset="0"/>
            </a:endParaRPr>
          </a:p>
          <a:p>
            <a:pPr eaLnBrk="1" hangingPunct="1">
              <a:spcAft>
                <a:spcPts val="600"/>
              </a:spcAft>
            </a:pPr>
            <a:endParaRPr lang="en-US" sz="3000" dirty="0" smtClean="0">
              <a:latin typeface="Arial" pitchFamily="34" charset="0"/>
              <a:cs typeface="Arial" pitchFamily="34" charset="0"/>
            </a:endParaRPr>
          </a:p>
        </p:txBody>
      </p:sp>
      <p:sp>
        <p:nvSpPr>
          <p:cNvPr id="6" name="Title 1"/>
          <p:cNvSpPr txBox="1">
            <a:spLocks/>
          </p:cNvSpPr>
          <p:nvPr/>
        </p:nvSpPr>
        <p:spPr bwMode="auto">
          <a:xfrm>
            <a:off x="1529255" y="719195"/>
            <a:ext cx="7725104" cy="7676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400" b="1" i="0" kern="1200">
                <a:solidFill>
                  <a:srgbClr val="1E3657"/>
                </a:solidFill>
                <a:latin typeface="Arial Bold"/>
                <a:ea typeface="ヒラギノ角ゴ Pro W3" charset="-128"/>
                <a:cs typeface="Arial Bold"/>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pPr eaLnBrk="1" hangingPunct="1"/>
            <a:r>
              <a:rPr lang="en-US" dirty="0" smtClean="0">
                <a:latin typeface="Arial Bold" charset="0"/>
              </a:rPr>
              <a:t>What do I need to do NOW?</a:t>
            </a:r>
          </a:p>
        </p:txBody>
      </p:sp>
    </p:spTree>
    <p:extLst>
      <p:ext uri="{BB962C8B-B14F-4D97-AF65-F5344CB8AC3E}">
        <p14:creationId xmlns:p14="http://schemas.microsoft.com/office/powerpoint/2010/main" val="797695169"/>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bwMode="auto">
          <a:xfrm>
            <a:off x="1292772" y="1828801"/>
            <a:ext cx="7646276" cy="43799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sz="3000" b="1" dirty="0" smtClean="0">
                <a:latin typeface="Arial" pitchFamily="34" charset="0"/>
                <a:cs typeface="Arial" pitchFamily="34" charset="0"/>
              </a:rPr>
              <a:t>Plan your Area Council Meetings</a:t>
            </a:r>
          </a:p>
          <a:p>
            <a:pPr marL="914400" lvl="1" indent="-457200" algn="l" eaLnBrk="1" hangingPunct="1">
              <a:spcAft>
                <a:spcPts val="600"/>
              </a:spcAft>
              <a:buFont typeface="Arial" pitchFamily="34" charset="0"/>
              <a:buChar char="•"/>
            </a:pPr>
            <a:r>
              <a:rPr lang="en-US" b="1" dirty="0" smtClean="0">
                <a:solidFill>
                  <a:srgbClr val="7030A0"/>
                </a:solidFill>
                <a:latin typeface="Arial" pitchFamily="34" charset="0"/>
                <a:cs typeface="Arial" pitchFamily="34" charset="0"/>
              </a:rPr>
              <a:t>Chose a date, time, location</a:t>
            </a:r>
          </a:p>
          <a:p>
            <a:pPr marL="914400" lvl="1" indent="-457200" algn="l" eaLnBrk="1" hangingPunct="1">
              <a:spcAft>
                <a:spcPts val="600"/>
              </a:spcAft>
              <a:buFont typeface="Arial" pitchFamily="34" charset="0"/>
              <a:buChar char="•"/>
            </a:pPr>
            <a:r>
              <a:rPr lang="en-US" b="1" dirty="0" smtClean="0">
                <a:solidFill>
                  <a:srgbClr val="7030A0"/>
                </a:solidFill>
                <a:latin typeface="Arial" pitchFamily="34" charset="0"/>
                <a:cs typeface="Arial" pitchFamily="34" charset="0"/>
              </a:rPr>
              <a:t>Communicate early to Club Presidents</a:t>
            </a:r>
          </a:p>
          <a:p>
            <a:pPr marL="914400" lvl="1" indent="-457200" algn="l" eaLnBrk="1" hangingPunct="1">
              <a:spcAft>
                <a:spcPts val="600"/>
              </a:spcAft>
              <a:buFont typeface="Arial" pitchFamily="34" charset="0"/>
              <a:buChar char="•"/>
            </a:pPr>
            <a:r>
              <a:rPr lang="en-US" b="1" dirty="0" smtClean="0">
                <a:solidFill>
                  <a:srgbClr val="7030A0"/>
                </a:solidFill>
                <a:latin typeface="Arial" pitchFamily="34" charset="0"/>
                <a:cs typeface="Arial" pitchFamily="34" charset="0"/>
              </a:rPr>
              <a:t>Plan date in advance of your Fall Contest (at least 4 weeks in advance)</a:t>
            </a:r>
          </a:p>
          <a:p>
            <a:pPr marL="914400" lvl="1" indent="-457200" algn="l" eaLnBrk="1" hangingPunct="1">
              <a:spcAft>
                <a:spcPts val="600"/>
              </a:spcAft>
              <a:buFont typeface="Arial" pitchFamily="34" charset="0"/>
              <a:buChar char="•"/>
            </a:pPr>
            <a:r>
              <a:rPr lang="en-US" b="1" dirty="0" smtClean="0">
                <a:solidFill>
                  <a:srgbClr val="7030A0"/>
                </a:solidFill>
                <a:latin typeface="Arial" pitchFamily="34" charset="0"/>
                <a:cs typeface="Arial" pitchFamily="34" charset="0"/>
              </a:rPr>
              <a:t>Create an agenda (see example handout)</a:t>
            </a:r>
          </a:p>
        </p:txBody>
      </p:sp>
      <p:sp>
        <p:nvSpPr>
          <p:cNvPr id="4" name="Title 1"/>
          <p:cNvSpPr txBox="1">
            <a:spLocks/>
          </p:cNvSpPr>
          <p:nvPr/>
        </p:nvSpPr>
        <p:spPr bwMode="auto">
          <a:xfrm>
            <a:off x="1529255" y="719195"/>
            <a:ext cx="7725104" cy="7676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400" b="1" i="0" kern="1200">
                <a:solidFill>
                  <a:srgbClr val="1E3657"/>
                </a:solidFill>
                <a:latin typeface="Arial Bold"/>
                <a:ea typeface="ヒラギノ角ゴ Pro W3" charset="-128"/>
                <a:cs typeface="Arial Bold"/>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pPr eaLnBrk="1" hangingPunct="1"/>
            <a:r>
              <a:rPr lang="en-US" dirty="0" smtClean="0">
                <a:latin typeface="Arial Bold" charset="0"/>
              </a:rPr>
              <a:t>What do I need to do NOW?</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016331" y="268014"/>
            <a:ext cx="6654333" cy="212834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2000" dirty="0" smtClean="0">
                <a:latin typeface="Arial Bold" charset="0"/>
              </a:rPr>
              <a:t>---SAMPLE---</a:t>
            </a:r>
            <a:br>
              <a:rPr lang="en-US" sz="2000" dirty="0" smtClean="0">
                <a:latin typeface="Arial Bold" charset="0"/>
              </a:rPr>
            </a:br>
            <a:r>
              <a:rPr lang="en-US" sz="2000" dirty="0" smtClean="0">
                <a:latin typeface="Arial Bold" charset="0"/>
              </a:rPr>
              <a:t>Area Council Meeting Agenda</a:t>
            </a:r>
            <a:r>
              <a:rPr lang="en-US" dirty="0" smtClean="0">
                <a:latin typeface="Arial Bold" charset="0"/>
              </a:rPr>
              <a:t/>
            </a:r>
            <a:br>
              <a:rPr lang="en-US" dirty="0" smtClean="0">
                <a:latin typeface="Arial Bold" charset="0"/>
              </a:rPr>
            </a:br>
            <a:r>
              <a:rPr lang="en-US" sz="2000" dirty="0" smtClean="0">
                <a:latin typeface="Arial Bold" charset="0"/>
              </a:rPr>
              <a:t>Area XX, _______Division</a:t>
            </a:r>
            <a:br>
              <a:rPr lang="en-US" sz="2000" dirty="0" smtClean="0">
                <a:latin typeface="Arial Bold" charset="0"/>
              </a:rPr>
            </a:br>
            <a:r>
              <a:rPr lang="en-US" sz="2000" dirty="0" smtClean="0">
                <a:latin typeface="Arial Bold" charset="0"/>
              </a:rPr>
              <a:t>5:30-7 PM</a:t>
            </a:r>
            <a:br>
              <a:rPr lang="en-US" sz="2000" dirty="0" smtClean="0">
                <a:latin typeface="Arial Bold" charset="0"/>
              </a:rPr>
            </a:br>
            <a:r>
              <a:rPr lang="en-US" sz="2000" dirty="0" smtClean="0">
                <a:latin typeface="Arial Bold" charset="0"/>
              </a:rPr>
              <a:t>July 21, 2013</a:t>
            </a:r>
            <a:br>
              <a:rPr lang="en-US" sz="2000" dirty="0" smtClean="0">
                <a:latin typeface="Arial Bold" charset="0"/>
              </a:rPr>
            </a:br>
            <a:r>
              <a:rPr lang="en-US" sz="2000" dirty="0" smtClean="0">
                <a:latin typeface="Arial Bold" charset="0"/>
              </a:rPr>
              <a:t>Location: University Library</a:t>
            </a:r>
          </a:p>
        </p:txBody>
      </p:sp>
      <p:sp>
        <p:nvSpPr>
          <p:cNvPr id="3" name="Subtitle 2"/>
          <p:cNvSpPr>
            <a:spLocks noGrp="1"/>
          </p:cNvSpPr>
          <p:nvPr>
            <p:ph type="subTitle" idx="1"/>
          </p:nvPr>
        </p:nvSpPr>
        <p:spPr bwMode="auto">
          <a:xfrm>
            <a:off x="1387367" y="2191407"/>
            <a:ext cx="7283297" cy="41778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Ø"/>
            </a:pPr>
            <a:r>
              <a:rPr lang="en-US" sz="2000" dirty="0" smtClean="0">
                <a:latin typeface="Arial" pitchFamily="34" charset="0"/>
                <a:cs typeface="Arial" pitchFamily="34" charset="0"/>
              </a:rPr>
              <a:t>Introductions</a:t>
            </a:r>
          </a:p>
          <a:p>
            <a:pPr eaLnBrk="1" hangingPunct="1">
              <a:buFont typeface="Wingdings" pitchFamily="2" charset="2"/>
              <a:buChar char="Ø"/>
            </a:pPr>
            <a:r>
              <a:rPr lang="en-US" sz="2000" dirty="0" smtClean="0">
                <a:latin typeface="Arial" pitchFamily="34" charset="0"/>
                <a:cs typeface="Arial" pitchFamily="34" charset="0"/>
              </a:rPr>
              <a:t>Club Presidents: 2-3 minute club report on status of Officer training, membership, club activities</a:t>
            </a:r>
          </a:p>
          <a:p>
            <a:pPr eaLnBrk="1" hangingPunct="1">
              <a:buFont typeface="Wingdings" pitchFamily="2" charset="2"/>
              <a:buChar char="Ø"/>
            </a:pPr>
            <a:r>
              <a:rPr lang="en-US" sz="2000" dirty="0" smtClean="0">
                <a:latin typeface="Arial" pitchFamily="34" charset="0"/>
                <a:cs typeface="Arial" pitchFamily="34" charset="0"/>
              </a:rPr>
              <a:t>Plan dates for Area Governor visit to each club – Aug - Sept</a:t>
            </a:r>
          </a:p>
          <a:p>
            <a:pPr eaLnBrk="1" hangingPunct="1">
              <a:buFont typeface="Wingdings" pitchFamily="2" charset="2"/>
              <a:buChar char="Ø"/>
            </a:pPr>
            <a:r>
              <a:rPr lang="en-US" sz="2000" dirty="0" smtClean="0">
                <a:latin typeface="Arial" pitchFamily="34" charset="0"/>
                <a:cs typeface="Arial" pitchFamily="34" charset="0"/>
              </a:rPr>
              <a:t>Contest: Area contest date is____. Club contests need to happen prior. Contests for Fall are Humorous &amp; _______.</a:t>
            </a:r>
          </a:p>
          <a:p>
            <a:pPr eaLnBrk="1" hangingPunct="1">
              <a:buFont typeface="Wingdings" pitchFamily="2" charset="2"/>
              <a:buChar char="Ø"/>
            </a:pPr>
            <a:r>
              <a:rPr lang="en-US" sz="2000" dirty="0" smtClean="0">
                <a:latin typeface="Arial" pitchFamily="34" charset="0"/>
                <a:cs typeface="Arial" pitchFamily="34" charset="0"/>
              </a:rPr>
              <a:t>Plan area contest: Contest chair, Chief Judge, Toastmaster, Site &amp; Refreshment chair, Flyer &amp; Program chair</a:t>
            </a:r>
          </a:p>
          <a:p>
            <a:pPr eaLnBrk="1" hangingPunct="1">
              <a:buFont typeface="Wingdings" pitchFamily="2" charset="2"/>
              <a:buChar char="Ø"/>
            </a:pPr>
            <a:r>
              <a:rPr lang="en-US" sz="2000" dirty="0" smtClean="0">
                <a:latin typeface="Arial" pitchFamily="34" charset="0"/>
                <a:cs typeface="Arial" pitchFamily="34" charset="0"/>
              </a:rPr>
              <a:t>Plan for dues collection</a:t>
            </a:r>
          </a:p>
          <a:p>
            <a:pPr eaLnBrk="1" hangingPunct="1">
              <a:buFont typeface="Wingdings" pitchFamily="2" charset="2"/>
              <a:buChar char="Ø"/>
            </a:pPr>
            <a:r>
              <a:rPr lang="en-US" sz="2000" dirty="0" smtClean="0">
                <a:latin typeface="Arial" pitchFamily="34" charset="0"/>
                <a:cs typeface="Arial" pitchFamily="34" charset="0"/>
              </a:rPr>
              <a:t>Club programming/membership discussion (or any topic that Area Council wishes to discuss</a:t>
            </a:r>
          </a:p>
          <a:p>
            <a:pPr eaLnBrk="1" hangingPunct="1">
              <a:buFont typeface="Wingdings" pitchFamily="2" charset="2"/>
              <a:buChar char="Ø"/>
            </a:pPr>
            <a:r>
              <a:rPr lang="en-US" sz="2000" dirty="0" smtClean="0">
                <a:latin typeface="Arial" pitchFamily="34" charset="0"/>
                <a:cs typeface="Arial" pitchFamily="34" charset="0"/>
              </a:rPr>
              <a:t>Open agenda – time permitting</a:t>
            </a: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bwMode="auto">
          <a:xfrm>
            <a:off x="1245476" y="2212974"/>
            <a:ext cx="7520151" cy="4250888"/>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sz="3000" b="1" dirty="0" smtClean="0">
                <a:latin typeface="Arial" pitchFamily="34" charset="0"/>
                <a:cs typeface="Arial" pitchFamily="34" charset="0"/>
              </a:rPr>
              <a:t>Begin to understand the </a:t>
            </a:r>
          </a:p>
          <a:p>
            <a:pPr eaLnBrk="1" hangingPunct="1">
              <a:spcAft>
                <a:spcPts val="600"/>
              </a:spcAft>
            </a:pPr>
            <a:r>
              <a:rPr lang="en-US" sz="3000" b="1" dirty="0" smtClean="0">
                <a:latin typeface="Arial" pitchFamily="34" charset="0"/>
                <a:cs typeface="Arial" pitchFamily="34" charset="0"/>
              </a:rPr>
              <a:t>“Distinguished </a:t>
            </a:r>
            <a:r>
              <a:rPr lang="en-US" sz="3000" b="1" u="sng" dirty="0" smtClean="0">
                <a:latin typeface="Arial" pitchFamily="34" charset="0"/>
                <a:cs typeface="Arial" pitchFamily="34" charset="0"/>
              </a:rPr>
              <a:t>Area</a:t>
            </a:r>
            <a:r>
              <a:rPr lang="en-US" sz="3000" b="1" dirty="0" smtClean="0">
                <a:latin typeface="Arial" pitchFamily="34" charset="0"/>
                <a:cs typeface="Arial" pitchFamily="34" charset="0"/>
              </a:rPr>
              <a:t> Plan”</a:t>
            </a:r>
            <a:endParaRPr lang="en-US" sz="2600" b="1" dirty="0" smtClean="0">
              <a:solidFill>
                <a:srgbClr val="7030A0"/>
              </a:solidFill>
              <a:latin typeface="Arial" pitchFamily="34" charset="0"/>
              <a:cs typeface="Arial" pitchFamily="34" charset="0"/>
            </a:endParaRPr>
          </a:p>
          <a:p>
            <a:pPr eaLnBrk="1" hangingPunct="1">
              <a:spcAft>
                <a:spcPts val="600"/>
              </a:spcAft>
            </a:pPr>
            <a:r>
              <a:rPr lang="en-US" sz="2600" b="1" dirty="0" smtClean="0">
                <a:solidFill>
                  <a:srgbClr val="7030A0"/>
                </a:solidFill>
                <a:latin typeface="Arial" pitchFamily="34" charset="0"/>
                <a:cs typeface="Arial" pitchFamily="34" charset="0"/>
              </a:rPr>
              <a:t>(how your Area progress will be measured and awarded)</a:t>
            </a:r>
          </a:p>
          <a:p>
            <a:pPr algn="ctr" eaLnBrk="1" hangingPunct="1">
              <a:spcAft>
                <a:spcPts val="600"/>
              </a:spcAft>
            </a:pPr>
            <a:r>
              <a:rPr lang="en-US" sz="3000" b="1" dirty="0" smtClean="0">
                <a:solidFill>
                  <a:srgbClr val="7030A0"/>
                </a:solidFill>
                <a:latin typeface="Arial" pitchFamily="34" charset="0"/>
                <a:cs typeface="Arial" pitchFamily="34" charset="0"/>
              </a:rPr>
              <a:t>Tip:</a:t>
            </a:r>
          </a:p>
          <a:p>
            <a:pPr algn="ctr" eaLnBrk="1" hangingPunct="1">
              <a:spcAft>
                <a:spcPts val="600"/>
              </a:spcAft>
            </a:pPr>
            <a:r>
              <a:rPr lang="en-US" sz="3000" b="1" dirty="0" smtClean="0">
                <a:solidFill>
                  <a:srgbClr val="7030A0"/>
                </a:solidFill>
                <a:latin typeface="Arial" pitchFamily="34" charset="0"/>
                <a:cs typeface="Arial" pitchFamily="34" charset="0"/>
              </a:rPr>
              <a:t>Review criteria in your District Leadership Handbook -  page 39</a:t>
            </a:r>
          </a:p>
          <a:p>
            <a:pPr eaLnBrk="1" hangingPunct="1">
              <a:spcAft>
                <a:spcPts val="600"/>
              </a:spcAft>
            </a:pPr>
            <a:endParaRPr lang="en-US" sz="3000" b="1" dirty="0" smtClean="0">
              <a:solidFill>
                <a:srgbClr val="CD222C"/>
              </a:solidFill>
              <a:latin typeface="Arial" pitchFamily="34" charset="0"/>
              <a:cs typeface="Arial" pitchFamily="34" charset="0"/>
            </a:endParaRPr>
          </a:p>
          <a:p>
            <a:pPr eaLnBrk="1" hangingPunct="1">
              <a:spcAft>
                <a:spcPts val="600"/>
              </a:spcAft>
            </a:pPr>
            <a:endParaRPr lang="en-US" sz="3000" dirty="0" smtClean="0">
              <a:latin typeface="Arial" pitchFamily="34" charset="0"/>
              <a:cs typeface="Arial" pitchFamily="34" charset="0"/>
            </a:endParaRPr>
          </a:p>
        </p:txBody>
      </p:sp>
      <p:sp>
        <p:nvSpPr>
          <p:cNvPr id="4" name="Title 1"/>
          <p:cNvSpPr txBox="1">
            <a:spLocks/>
          </p:cNvSpPr>
          <p:nvPr/>
        </p:nvSpPr>
        <p:spPr bwMode="auto">
          <a:xfrm>
            <a:off x="1529255" y="551219"/>
            <a:ext cx="7725104" cy="7676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400" b="1" i="0" kern="1200">
                <a:solidFill>
                  <a:srgbClr val="1E3657"/>
                </a:solidFill>
                <a:latin typeface="Arial Bold"/>
                <a:ea typeface="ヒラギノ角ゴ Pro W3" charset="-128"/>
                <a:cs typeface="Arial Bold"/>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pPr eaLnBrk="1" hangingPunct="1"/>
            <a:r>
              <a:rPr lang="en-US" dirty="0" smtClean="0">
                <a:latin typeface="Arial Bold" charset="0"/>
              </a:rPr>
              <a:t>What do I need to do NOW?</a:t>
            </a: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2198688" y="61914"/>
            <a:ext cx="5762898" cy="6740307"/>
          </a:xfrm>
          <a:prstGeom prst="rect">
            <a:avLst/>
          </a:prstGeom>
        </p:spPr>
        <p:txBody>
          <a:bodyPr wrap="square">
            <a:spAutoFit/>
          </a:bodyPr>
          <a:lstStyle/>
          <a:p>
            <a:pPr>
              <a:defRPr/>
            </a:pPr>
            <a:r>
              <a:rPr lang="en-US" sz="2000" b="1" dirty="0" smtClean="0"/>
              <a:t>Distinguished Area Criteria</a:t>
            </a:r>
          </a:p>
          <a:p>
            <a:pPr>
              <a:defRPr/>
            </a:pPr>
            <a:endParaRPr lang="en-US" sz="1600" dirty="0"/>
          </a:p>
          <a:p>
            <a:pPr>
              <a:defRPr/>
            </a:pPr>
            <a:r>
              <a:rPr lang="en-US" sz="1600" dirty="0" smtClean="0"/>
              <a:t>Qualifying </a:t>
            </a:r>
            <a:r>
              <a:rPr lang="en-US" sz="1600" dirty="0"/>
              <a:t>Requirement</a:t>
            </a:r>
            <a:r>
              <a:rPr lang="en-US" sz="1400" dirty="0"/>
              <a:t>:</a:t>
            </a:r>
          </a:p>
          <a:p>
            <a:pPr marL="228600" indent="-228600">
              <a:buFontTx/>
              <a:buAutoNum type="arabicPeriod"/>
              <a:defRPr/>
            </a:pPr>
            <a:r>
              <a:rPr lang="en-US" sz="1400" dirty="0"/>
              <a:t>Submit semiannual Area Governor Visit Reports for at least 75% of club base by the due date</a:t>
            </a:r>
          </a:p>
          <a:p>
            <a:pPr marL="228600" indent="-228600">
              <a:buFontTx/>
              <a:buAutoNum type="arabicPeriod"/>
              <a:defRPr/>
            </a:pPr>
            <a:r>
              <a:rPr lang="en-US" sz="1400" dirty="0"/>
              <a:t>No net club loss</a:t>
            </a:r>
          </a:p>
          <a:p>
            <a:pPr marL="228600" indent="-228600">
              <a:buFontTx/>
              <a:buAutoNum type="arabicPeriod"/>
              <a:defRPr/>
            </a:pPr>
            <a:endParaRPr lang="en-US" sz="1400" dirty="0"/>
          </a:p>
          <a:p>
            <a:pPr>
              <a:defRPr/>
            </a:pPr>
            <a:r>
              <a:rPr lang="en-US" sz="1600" b="1" dirty="0"/>
              <a:t>Distinguished Area</a:t>
            </a:r>
            <a:r>
              <a:rPr lang="en-US" sz="1400" b="1" dirty="0"/>
              <a:t>:</a:t>
            </a:r>
          </a:p>
          <a:p>
            <a:pPr>
              <a:defRPr/>
            </a:pPr>
            <a:r>
              <a:rPr lang="en-US" sz="1400" dirty="0"/>
              <a:t>Distinguished clubs equal to at least 50% of the club base</a:t>
            </a:r>
          </a:p>
          <a:p>
            <a:pPr marL="628650" lvl="1" indent="-171450">
              <a:buFont typeface="Arial" pitchFamily="34" charset="0"/>
              <a:buChar char="•"/>
              <a:defRPr/>
            </a:pPr>
            <a:r>
              <a:rPr lang="en-US" sz="1400" dirty="0"/>
              <a:t>An area with a base of 3 or 4 clubs will require 2 Distinguished Clubs</a:t>
            </a:r>
          </a:p>
          <a:p>
            <a:pPr marL="628650" lvl="1" indent="-171450">
              <a:buFont typeface="Arial" pitchFamily="34" charset="0"/>
              <a:buChar char="•"/>
              <a:defRPr/>
            </a:pPr>
            <a:r>
              <a:rPr lang="en-US" sz="1400" dirty="0"/>
              <a:t>An area with a base of 5 or 6 clubs will require 3 Distinguished Clubs</a:t>
            </a:r>
          </a:p>
          <a:p>
            <a:pPr marL="628650" lvl="1" indent="-171450">
              <a:buFont typeface="Arial" pitchFamily="34" charset="0"/>
              <a:buChar char="•"/>
              <a:defRPr/>
            </a:pPr>
            <a:r>
              <a:rPr lang="en-US" sz="1400" dirty="0"/>
              <a:t>An area with a base of 7 or 8 clubs will require 4 Distinguished Clubs</a:t>
            </a:r>
          </a:p>
          <a:p>
            <a:pPr marL="628650" lvl="1" indent="-171450">
              <a:buFont typeface="Arial" pitchFamily="34" charset="0"/>
              <a:buChar char="•"/>
              <a:defRPr/>
            </a:pPr>
            <a:endParaRPr lang="en-US" sz="1400" dirty="0"/>
          </a:p>
          <a:p>
            <a:pPr>
              <a:defRPr/>
            </a:pPr>
            <a:r>
              <a:rPr lang="en-US" sz="1600" b="1" dirty="0"/>
              <a:t>Select Distinguished Area:</a:t>
            </a:r>
          </a:p>
          <a:p>
            <a:pPr>
              <a:defRPr/>
            </a:pPr>
            <a:r>
              <a:rPr lang="en-US" sz="1400" dirty="0"/>
              <a:t>The same requirements as Distinguished Area, plus one more Distinguished Club</a:t>
            </a:r>
          </a:p>
          <a:p>
            <a:pPr marL="628650" lvl="1" indent="-171450">
              <a:buFont typeface="Arial" pitchFamily="34" charset="0"/>
              <a:buChar char="•"/>
              <a:defRPr/>
            </a:pPr>
            <a:r>
              <a:rPr lang="en-US" sz="1400" dirty="0"/>
              <a:t>An area with a base of 3 or 4 clubs will require 3 Distinguished Clubs</a:t>
            </a:r>
          </a:p>
          <a:p>
            <a:pPr marL="628650" lvl="1" indent="-171450">
              <a:buFont typeface="Arial" pitchFamily="34" charset="0"/>
              <a:buChar char="•"/>
              <a:defRPr/>
            </a:pPr>
            <a:r>
              <a:rPr lang="en-US" sz="1400" dirty="0"/>
              <a:t>An area with a base of 5 or 6 clubs will require 4 Distinguished Clubs</a:t>
            </a:r>
          </a:p>
          <a:p>
            <a:pPr marL="628650" lvl="1" indent="-171450">
              <a:buFont typeface="Arial" pitchFamily="34" charset="0"/>
              <a:buChar char="•"/>
              <a:defRPr/>
            </a:pPr>
            <a:r>
              <a:rPr lang="en-US" sz="1400" dirty="0"/>
              <a:t>An area with a base of 7 or 8 clubs will require 5 Distinguished Clubs</a:t>
            </a:r>
          </a:p>
          <a:p>
            <a:pPr marL="628650" lvl="1" indent="-171450">
              <a:buFont typeface="Arial" pitchFamily="34" charset="0"/>
              <a:buChar char="•"/>
              <a:defRPr/>
            </a:pPr>
            <a:endParaRPr lang="en-US" sz="1400" dirty="0"/>
          </a:p>
          <a:p>
            <a:pPr>
              <a:defRPr/>
            </a:pPr>
            <a:r>
              <a:rPr lang="en-US" sz="1600" b="1" dirty="0"/>
              <a:t>President’s Distinguished Area</a:t>
            </a:r>
            <a:r>
              <a:rPr lang="en-US" sz="1400" b="1" dirty="0"/>
              <a:t>:</a:t>
            </a:r>
          </a:p>
          <a:p>
            <a:pPr>
              <a:defRPr/>
            </a:pPr>
            <a:r>
              <a:rPr lang="en-US" sz="1400" dirty="0"/>
              <a:t>The same requirements as Select Distinguished Area plus net growth of one club</a:t>
            </a:r>
          </a:p>
          <a:p>
            <a:pPr>
              <a:defRPr/>
            </a:pPr>
            <a:endParaRPr lang="en-US" sz="1400" dirty="0"/>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1497724" y="1781504"/>
            <a:ext cx="7189076" cy="42882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855663" marR="0" lvl="1" indent="-398463" algn="l" defTabSz="457200" rtl="0" eaLnBrk="1" fontAlgn="base" latinLnBrk="0" hangingPunct="1">
              <a:lnSpc>
                <a:spcPct val="100000"/>
              </a:lnSpc>
              <a:spcBef>
                <a:spcPts val="1275"/>
              </a:spcBef>
              <a:spcAft>
                <a:spcPct val="0"/>
              </a:spcAft>
              <a:buClr>
                <a:srgbClr val="CD222C"/>
              </a:buClr>
              <a:buSzTx/>
              <a:buFont typeface="Arial" pitchFamily="34" charset="0"/>
              <a:buChar char="•"/>
              <a:tabLst/>
              <a:defRPr/>
            </a:pPr>
            <a:r>
              <a:rPr kumimoji="0" lang="en-US" sz="2600" b="1" i="0" u="none" strike="noStrike" kern="1200" cap="none" spc="0" normalizeH="0" baseline="0" noProof="0" dirty="0" smtClean="0">
                <a:ln>
                  <a:noFill/>
                </a:ln>
                <a:solidFill>
                  <a:srgbClr val="7030A0"/>
                </a:solidFill>
                <a:effectLst/>
                <a:uLnTx/>
                <a:uFillTx/>
                <a:latin typeface="Arial" pitchFamily="34" charset="0"/>
                <a:ea typeface="ヒラギノ角ゴ Pro W3" charset="-128"/>
                <a:cs typeface="Arial" pitchFamily="34" charset="0"/>
              </a:rPr>
              <a:t>Contact Club Presidents</a:t>
            </a:r>
          </a:p>
          <a:p>
            <a:pPr marL="855663" marR="0" lvl="1" indent="-398463" algn="l" defTabSz="457200" rtl="0" eaLnBrk="1" fontAlgn="base" latinLnBrk="0" hangingPunct="1">
              <a:lnSpc>
                <a:spcPct val="100000"/>
              </a:lnSpc>
              <a:spcBef>
                <a:spcPts val="1275"/>
              </a:spcBef>
              <a:spcAft>
                <a:spcPct val="0"/>
              </a:spcAft>
              <a:buClr>
                <a:srgbClr val="CD222C"/>
              </a:buClr>
              <a:buSzTx/>
              <a:buFont typeface="Arial" pitchFamily="34" charset="0"/>
              <a:buChar char="•"/>
              <a:tabLst/>
              <a:defRPr/>
            </a:pPr>
            <a:r>
              <a:rPr kumimoji="0" lang="en-US" sz="2600" b="1" i="0" u="none" strike="noStrike" kern="1200" cap="none" spc="0" normalizeH="0" baseline="0" noProof="0" dirty="0" smtClean="0">
                <a:ln>
                  <a:noFill/>
                </a:ln>
                <a:solidFill>
                  <a:srgbClr val="7030A0"/>
                </a:solidFill>
                <a:effectLst/>
                <a:uLnTx/>
                <a:uFillTx/>
                <a:latin typeface="Arial" pitchFamily="34" charset="0"/>
                <a:ea typeface="ヒラギノ角ゴ Pro W3" charset="-128"/>
                <a:cs typeface="Arial" pitchFamily="34" charset="0"/>
              </a:rPr>
              <a:t>Area Council</a:t>
            </a:r>
          </a:p>
          <a:p>
            <a:pPr marL="855663" marR="0" lvl="1" indent="-398463" algn="l" defTabSz="457200" rtl="0" eaLnBrk="1" fontAlgn="base" latinLnBrk="0" hangingPunct="1">
              <a:lnSpc>
                <a:spcPct val="100000"/>
              </a:lnSpc>
              <a:spcBef>
                <a:spcPts val="1275"/>
              </a:spcBef>
              <a:spcAft>
                <a:spcPct val="0"/>
              </a:spcAft>
              <a:buClr>
                <a:srgbClr val="CD222C"/>
              </a:buClr>
              <a:buSzTx/>
              <a:buFont typeface="Arial" pitchFamily="34" charset="0"/>
              <a:buChar char="•"/>
              <a:tabLst/>
              <a:defRPr/>
            </a:pPr>
            <a:r>
              <a:rPr kumimoji="0" lang="en-US" sz="2600" b="1" i="0" u="none" strike="noStrike" kern="1200" cap="none" spc="0" normalizeH="0" baseline="0" noProof="0" dirty="0" smtClean="0">
                <a:ln>
                  <a:noFill/>
                </a:ln>
                <a:solidFill>
                  <a:srgbClr val="7030A0"/>
                </a:solidFill>
                <a:effectLst/>
                <a:uLnTx/>
                <a:uFillTx/>
                <a:latin typeface="Arial" pitchFamily="34" charset="0"/>
                <a:ea typeface="ヒラギノ角ゴ Pro W3" charset="-128"/>
                <a:cs typeface="Arial" pitchFamily="34" charset="0"/>
              </a:rPr>
              <a:t>Review District</a:t>
            </a:r>
            <a:r>
              <a:rPr kumimoji="0" lang="en-US" sz="2600" b="1" i="0" u="none" strike="noStrike" kern="1200" cap="none" spc="0" normalizeH="0" noProof="0" dirty="0" smtClean="0">
                <a:ln>
                  <a:noFill/>
                </a:ln>
                <a:solidFill>
                  <a:srgbClr val="7030A0"/>
                </a:solidFill>
                <a:effectLst/>
                <a:uLnTx/>
                <a:uFillTx/>
                <a:latin typeface="Arial" pitchFamily="34" charset="0"/>
                <a:ea typeface="ヒラギノ角ゴ Pro W3" charset="-128"/>
                <a:cs typeface="Arial" pitchFamily="34" charset="0"/>
              </a:rPr>
              <a:t> Timeline for July &amp; August</a:t>
            </a:r>
            <a:endParaRPr kumimoji="0" lang="en-US" sz="2600" b="1" i="0" u="none" strike="noStrike" kern="1200" cap="none" spc="0" normalizeH="0" baseline="0" noProof="0" dirty="0" smtClean="0">
              <a:ln>
                <a:noFill/>
              </a:ln>
              <a:solidFill>
                <a:srgbClr val="7030A0"/>
              </a:solidFill>
              <a:effectLst/>
              <a:uLnTx/>
              <a:uFillTx/>
              <a:latin typeface="Arial" pitchFamily="34" charset="0"/>
              <a:ea typeface="ヒラギノ角ゴ Pro W3" charset="-128"/>
              <a:cs typeface="Arial" pitchFamily="34" charset="0"/>
            </a:endParaRPr>
          </a:p>
          <a:p>
            <a:pPr marL="855663" marR="0" lvl="1" indent="-398463" algn="l" defTabSz="457200" rtl="0" eaLnBrk="1" fontAlgn="base" latinLnBrk="0" hangingPunct="1">
              <a:lnSpc>
                <a:spcPct val="100000"/>
              </a:lnSpc>
              <a:spcBef>
                <a:spcPts val="1275"/>
              </a:spcBef>
              <a:spcAft>
                <a:spcPct val="0"/>
              </a:spcAft>
              <a:buClr>
                <a:srgbClr val="CD222C"/>
              </a:buClr>
              <a:buSzTx/>
              <a:buFont typeface="Arial" pitchFamily="34" charset="0"/>
              <a:buChar char="•"/>
              <a:tabLst/>
              <a:defRPr/>
            </a:pPr>
            <a:r>
              <a:rPr kumimoji="0" lang="en-US" sz="2600" b="1" i="0" u="none" strike="noStrike" kern="1200" cap="none" spc="0" normalizeH="0" baseline="0" noProof="0" dirty="0" smtClean="0">
                <a:ln>
                  <a:noFill/>
                </a:ln>
                <a:solidFill>
                  <a:srgbClr val="7030A0"/>
                </a:solidFill>
                <a:effectLst/>
                <a:uLnTx/>
                <a:uFillTx/>
                <a:latin typeface="Arial" pitchFamily="34" charset="0"/>
                <a:ea typeface="ヒラギノ角ゴ Pro W3" charset="-128"/>
                <a:cs typeface="Arial" pitchFamily="34" charset="0"/>
              </a:rPr>
              <a:t>Review</a:t>
            </a:r>
            <a:r>
              <a:rPr kumimoji="0" lang="en-US" sz="2600" b="1" i="0" u="none" strike="noStrike" kern="1200" cap="none" spc="0" normalizeH="0" noProof="0" dirty="0" smtClean="0">
                <a:ln>
                  <a:noFill/>
                </a:ln>
                <a:solidFill>
                  <a:srgbClr val="7030A0"/>
                </a:solidFill>
                <a:effectLst/>
                <a:uLnTx/>
                <a:uFillTx/>
                <a:latin typeface="Arial" pitchFamily="34" charset="0"/>
                <a:ea typeface="ヒラギノ角ゴ Pro W3" charset="-128"/>
                <a:cs typeface="Arial" pitchFamily="34" charset="0"/>
              </a:rPr>
              <a:t> Club Visit form</a:t>
            </a:r>
            <a:endParaRPr kumimoji="0" lang="en-US" sz="2600" b="1" i="0" u="none" strike="noStrike" kern="1200" cap="none" spc="0" normalizeH="0" baseline="0" noProof="0" dirty="0" smtClean="0">
              <a:ln>
                <a:noFill/>
              </a:ln>
              <a:solidFill>
                <a:srgbClr val="7030A0"/>
              </a:solidFill>
              <a:effectLst/>
              <a:uLnTx/>
              <a:uFillTx/>
              <a:latin typeface="Arial" pitchFamily="34" charset="0"/>
              <a:ea typeface="ヒラギノ角ゴ Pro W3" charset="-128"/>
              <a:cs typeface="Arial" pitchFamily="34" charset="0"/>
            </a:endParaRPr>
          </a:p>
          <a:p>
            <a:pPr marL="855663" marR="0" lvl="1" indent="-398463" algn="l" defTabSz="457200" rtl="0" eaLnBrk="1" fontAlgn="base" latinLnBrk="0" hangingPunct="1">
              <a:lnSpc>
                <a:spcPct val="100000"/>
              </a:lnSpc>
              <a:spcBef>
                <a:spcPts val="1275"/>
              </a:spcBef>
              <a:spcAft>
                <a:spcPct val="0"/>
              </a:spcAft>
              <a:buClr>
                <a:srgbClr val="CD222C"/>
              </a:buClr>
              <a:buSzTx/>
              <a:buFont typeface="Arial" pitchFamily="34" charset="0"/>
              <a:buChar char="•"/>
              <a:tabLst/>
              <a:defRPr/>
            </a:pPr>
            <a:r>
              <a:rPr kumimoji="0" lang="en-US" sz="2600" b="1" i="0" u="none" strike="noStrike" kern="1200" cap="none" spc="0" normalizeH="0" baseline="0" noProof="0" dirty="0" smtClean="0">
                <a:ln>
                  <a:noFill/>
                </a:ln>
                <a:solidFill>
                  <a:srgbClr val="7030A0"/>
                </a:solidFill>
                <a:effectLst/>
                <a:uLnTx/>
                <a:uFillTx/>
                <a:latin typeface="Arial" pitchFamily="34" charset="0"/>
                <a:ea typeface="ヒラギノ角ゴ Pro W3" charset="-128"/>
                <a:cs typeface="Arial" pitchFamily="34" charset="0"/>
              </a:rPr>
              <a:t>Planning</a:t>
            </a:r>
            <a:r>
              <a:rPr kumimoji="0" lang="en-US" sz="2600" b="1" i="0" u="none" strike="noStrike" kern="1200" cap="none" spc="0" normalizeH="0" noProof="0" dirty="0" smtClean="0">
                <a:ln>
                  <a:noFill/>
                </a:ln>
                <a:solidFill>
                  <a:srgbClr val="7030A0"/>
                </a:solidFill>
                <a:effectLst/>
                <a:uLnTx/>
                <a:uFillTx/>
                <a:latin typeface="Arial" pitchFamily="34" charset="0"/>
                <a:ea typeface="ヒラギノ角ゴ Pro W3" charset="-128"/>
                <a:cs typeface="Arial" pitchFamily="34" charset="0"/>
              </a:rPr>
              <a:t> for Area Contest </a:t>
            </a:r>
            <a:endParaRPr kumimoji="0" lang="en-US" sz="2600" b="1" i="0" u="none" strike="noStrike" kern="1200" cap="none" spc="0" normalizeH="0" baseline="0" noProof="0" dirty="0" smtClean="0">
              <a:ln>
                <a:noFill/>
              </a:ln>
              <a:solidFill>
                <a:srgbClr val="7030A0"/>
              </a:solidFill>
              <a:effectLst/>
              <a:uLnTx/>
              <a:uFillTx/>
              <a:latin typeface="Arial" pitchFamily="34" charset="0"/>
              <a:ea typeface="ヒラギノ角ゴ Pro W3" charset="-128"/>
              <a:cs typeface="Arial" pitchFamily="34" charset="0"/>
            </a:endParaRPr>
          </a:p>
        </p:txBody>
      </p:sp>
      <p:sp>
        <p:nvSpPr>
          <p:cNvPr id="6" name="Title 1"/>
          <p:cNvSpPr>
            <a:spLocks noGrp="1"/>
          </p:cNvSpPr>
          <p:nvPr>
            <p:ph type="ctrTitle"/>
          </p:nvPr>
        </p:nvSpPr>
        <p:spPr bwMode="auto">
          <a:xfrm>
            <a:off x="1418896" y="719195"/>
            <a:ext cx="7725104" cy="7676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 do I need to do NEXT?</a:t>
            </a:r>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bwMode="auto">
          <a:xfrm>
            <a:off x="1623848" y="1813034"/>
            <a:ext cx="7157545" cy="4130566"/>
          </a:xfrm>
          <a:noFill/>
          <a:ln>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spcAft>
                <a:spcPts val="600"/>
              </a:spcAft>
            </a:pPr>
            <a:r>
              <a:rPr lang="en-US" sz="3000" b="1" dirty="0" smtClean="0">
                <a:latin typeface="Arial" pitchFamily="34" charset="0"/>
                <a:cs typeface="Arial" pitchFamily="34" charset="0"/>
              </a:rPr>
              <a:t>Contact your Club Presidents</a:t>
            </a:r>
          </a:p>
          <a:p>
            <a:pPr marL="514350" indent="-514350" eaLnBrk="1" hangingPunct="1">
              <a:spcAft>
                <a:spcPts val="600"/>
              </a:spcAft>
              <a:buAutoNum type="arabicPeriod"/>
            </a:pPr>
            <a:r>
              <a:rPr lang="en-US" sz="3000" b="1" dirty="0" smtClean="0">
                <a:solidFill>
                  <a:srgbClr val="7030A0"/>
                </a:solidFill>
                <a:latin typeface="Arial" pitchFamily="34" charset="0"/>
                <a:cs typeface="Arial" pitchFamily="34" charset="0"/>
              </a:rPr>
              <a:t>Create a Communication plan</a:t>
            </a:r>
          </a:p>
          <a:p>
            <a:pPr marL="514350" indent="-514350" eaLnBrk="1" hangingPunct="1">
              <a:spcAft>
                <a:spcPts val="600"/>
              </a:spcAft>
              <a:buAutoNum type="arabicPeriod"/>
            </a:pPr>
            <a:r>
              <a:rPr lang="en-US" sz="3000" b="1" dirty="0" smtClean="0">
                <a:solidFill>
                  <a:srgbClr val="7030A0"/>
                </a:solidFill>
                <a:latin typeface="Arial" pitchFamily="34" charset="0"/>
                <a:cs typeface="Arial" pitchFamily="34" charset="0"/>
              </a:rPr>
              <a:t>See example 1</a:t>
            </a:r>
            <a:r>
              <a:rPr lang="en-US" sz="3000" b="1" baseline="30000" dirty="0" smtClean="0">
                <a:solidFill>
                  <a:srgbClr val="7030A0"/>
                </a:solidFill>
                <a:latin typeface="Arial" pitchFamily="34" charset="0"/>
                <a:cs typeface="Arial" pitchFamily="34" charset="0"/>
              </a:rPr>
              <a:t>st</a:t>
            </a:r>
            <a:r>
              <a:rPr lang="en-US" sz="3000" b="1" dirty="0" smtClean="0">
                <a:solidFill>
                  <a:srgbClr val="7030A0"/>
                </a:solidFill>
                <a:latin typeface="Arial" pitchFamily="34" charset="0"/>
                <a:cs typeface="Arial" pitchFamily="34" charset="0"/>
              </a:rPr>
              <a:t> email to Club Pres</a:t>
            </a:r>
          </a:p>
          <a:p>
            <a:pPr marL="514350" indent="-514350" eaLnBrk="1" hangingPunct="1">
              <a:spcAft>
                <a:spcPts val="600"/>
              </a:spcAft>
              <a:buAutoNum type="arabicPeriod"/>
            </a:pPr>
            <a:r>
              <a:rPr lang="en-US" sz="3000" b="1" dirty="0" smtClean="0">
                <a:solidFill>
                  <a:srgbClr val="7030A0"/>
                </a:solidFill>
                <a:latin typeface="Arial" pitchFamily="34" charset="0"/>
                <a:cs typeface="Arial" pitchFamily="34" charset="0"/>
              </a:rPr>
              <a:t>Offer to install New Officers – See script on page 65 of Club Officer Handbook</a:t>
            </a:r>
          </a:p>
          <a:p>
            <a:pPr eaLnBrk="1" hangingPunct="1">
              <a:spcAft>
                <a:spcPts val="600"/>
              </a:spcAft>
            </a:pPr>
            <a:endParaRPr lang="en-US" sz="3000" b="1" dirty="0" smtClean="0">
              <a:solidFill>
                <a:srgbClr val="CD222C"/>
              </a:solidFill>
              <a:latin typeface="Arial" pitchFamily="34" charset="0"/>
              <a:cs typeface="Arial" pitchFamily="34" charset="0"/>
            </a:endParaRPr>
          </a:p>
          <a:p>
            <a:pPr eaLnBrk="1" hangingPunct="1">
              <a:spcAft>
                <a:spcPts val="600"/>
              </a:spcAft>
            </a:pPr>
            <a:endParaRPr lang="en-US" sz="3000" dirty="0" smtClean="0">
              <a:latin typeface="Arial" pitchFamily="34" charset="0"/>
              <a:cs typeface="Arial" pitchFamily="34" charset="0"/>
            </a:endParaRPr>
          </a:p>
        </p:txBody>
      </p:sp>
      <p:sp>
        <p:nvSpPr>
          <p:cNvPr id="4" name="Title 1"/>
          <p:cNvSpPr txBox="1">
            <a:spLocks/>
          </p:cNvSpPr>
          <p:nvPr/>
        </p:nvSpPr>
        <p:spPr bwMode="auto">
          <a:xfrm>
            <a:off x="1418896" y="562111"/>
            <a:ext cx="7725104" cy="7676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400" b="1" i="0" kern="1200">
                <a:solidFill>
                  <a:srgbClr val="1E3657"/>
                </a:solidFill>
                <a:latin typeface="Arial Bold"/>
                <a:ea typeface="ヒラギノ角ゴ Pro W3" charset="-128"/>
                <a:cs typeface="Arial Bold"/>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pPr eaLnBrk="1" hangingPunct="1"/>
            <a:r>
              <a:rPr lang="en-US" dirty="0" smtClean="0">
                <a:latin typeface="Arial Bold" charset="0"/>
              </a:rPr>
              <a:t>What do I need to do NEXT?</a:t>
            </a: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1686910" y="882869"/>
            <a:ext cx="7141780" cy="5636831"/>
          </a:xfrm>
          <a:prstGeom prst="rect">
            <a:avLst/>
          </a:prstGeom>
          <a:noFill/>
          <a:ln w="9525">
            <a:noFill/>
            <a:miter lim="800000"/>
            <a:headEnd/>
            <a:tailEnd/>
          </a:ln>
        </p:spPr>
        <p:txBody>
          <a:bodyPr wrap="square">
            <a:spAutoFit/>
          </a:bodyPr>
          <a:lstStyle/>
          <a:p>
            <a:r>
              <a:rPr lang="en-US" sz="1200" b="1" dirty="0"/>
              <a:t>Area Governors:</a:t>
            </a:r>
            <a:r>
              <a:rPr lang="en-US" sz="1200" dirty="0"/>
              <a:t> Please see below for a </a:t>
            </a:r>
            <a:r>
              <a:rPr lang="en-US" sz="1200" u="sng" dirty="0"/>
              <a:t>sample first email</a:t>
            </a:r>
            <a:r>
              <a:rPr lang="en-US" sz="1200" dirty="0"/>
              <a:t> to your club presidents. Please adapt/edit and personalize as your prefer. Plan to send this to the new club president the first week in July OR, send to the current club president in June (asking them to forward to the new club president).</a:t>
            </a:r>
          </a:p>
          <a:p>
            <a:endParaRPr lang="en-US" sz="1200" dirty="0"/>
          </a:p>
          <a:p>
            <a:endParaRPr lang="en-US" sz="1200" dirty="0"/>
          </a:p>
          <a:p>
            <a:r>
              <a:rPr lang="en-US" sz="1200" b="1" dirty="0"/>
              <a:t>Dear Club President</a:t>
            </a:r>
            <a:r>
              <a:rPr lang="en-US" sz="1200" dirty="0"/>
              <a:t> (enter the name if you know it) – Please forward this to the current club president.</a:t>
            </a:r>
          </a:p>
          <a:p>
            <a:r>
              <a:rPr lang="en-US" sz="1200" dirty="0"/>
              <a:t>My name is ________.   I  am the Area ___ Governor and am looking forward to meeting you in person. Your club is in my Area and I am excited to be working with you this club year (July 1, </a:t>
            </a:r>
            <a:r>
              <a:rPr lang="en-US" sz="1200" dirty="0" smtClean="0"/>
              <a:t>2013 </a:t>
            </a:r>
            <a:r>
              <a:rPr lang="en-US" sz="1200" dirty="0"/>
              <a:t>– June 30, </a:t>
            </a:r>
            <a:r>
              <a:rPr lang="en-US" sz="1200" dirty="0" smtClean="0"/>
              <a:t>2014). </a:t>
            </a:r>
            <a:r>
              <a:rPr lang="en-US" sz="1200" dirty="0"/>
              <a:t>The purpose of this email is to introduce myself briefly to you and give you some information and dates to help you get started in your year as Club President.</a:t>
            </a:r>
          </a:p>
          <a:p>
            <a:r>
              <a:rPr lang="en-US" sz="1200" dirty="0"/>
              <a:t>As the Area Governor, my role is to work with the 5 clubs in our area and provide a connection to the resources of District 6 (which covers most of the state of MN and a portion of Ontario Canada). My goal is to help you with resources and information to help your club be a thriving and Distinguished Club.</a:t>
            </a:r>
          </a:p>
          <a:p>
            <a:r>
              <a:rPr lang="en-US" sz="1200" dirty="0"/>
              <a:t>As president, the Distinguished Club Plan (DCP) will be your roadmap to the goals that will help your club thrive for your members. When your club reaches certain milestones of achieving educational awards, membership, training and dues payments then your club can earn the Distinguished Club Award (or other higher awards). See this link for more information on the DCP. Please take time to review your DCP regularly with your officers and club members. You will learn more about the DCP at your club officer training session.</a:t>
            </a:r>
          </a:p>
          <a:p>
            <a:r>
              <a:rPr lang="en-US" sz="1200" dirty="0"/>
              <a:t>I look forward to serving as your Area Governor this year. Please contact me with any questions. Here’s looking towards a successful and distinguished year for your club this year!</a:t>
            </a:r>
          </a:p>
          <a:p>
            <a:r>
              <a:rPr lang="en-US" sz="1200" b="1" dirty="0"/>
              <a:t>Will you please reply to me to confirm you received this message and give me your contact information?</a:t>
            </a:r>
            <a:endParaRPr lang="en-US" sz="1200" dirty="0"/>
          </a:p>
          <a:p>
            <a:r>
              <a:rPr lang="en-US" sz="1200" dirty="0"/>
              <a:t>Sincerely,</a:t>
            </a:r>
            <a:br>
              <a:rPr lang="en-US" sz="1200" dirty="0"/>
            </a:br>
            <a:r>
              <a:rPr lang="en-US" sz="1200" dirty="0"/>
              <a:t>Name</a:t>
            </a:r>
            <a:br>
              <a:rPr lang="en-US" sz="1200" dirty="0"/>
            </a:br>
            <a:r>
              <a:rPr lang="en-US" sz="1200" dirty="0"/>
              <a:t>Area __ Governor</a:t>
            </a:r>
            <a:br>
              <a:rPr lang="en-US" sz="1200" dirty="0"/>
            </a:br>
            <a:r>
              <a:rPr lang="en-US" sz="1200" dirty="0"/>
              <a:t>Telephone:</a:t>
            </a:r>
            <a:br>
              <a:rPr lang="en-US" sz="1200" dirty="0"/>
            </a:br>
            <a:r>
              <a:rPr lang="en-US" sz="1200" dirty="0"/>
              <a:t>email:</a:t>
            </a:r>
            <a:br>
              <a:rPr lang="en-US" sz="1200" dirty="0"/>
            </a:br>
            <a:endParaRPr lang="en-US" sz="1200" dirty="0"/>
          </a:p>
        </p:txBody>
      </p:sp>
      <p:sp>
        <p:nvSpPr>
          <p:cNvPr id="3" name="Title 1"/>
          <p:cNvSpPr>
            <a:spLocks noGrp="1"/>
          </p:cNvSpPr>
          <p:nvPr>
            <p:ph type="ctrTitle"/>
          </p:nvPr>
        </p:nvSpPr>
        <p:spPr bwMode="auto">
          <a:xfrm>
            <a:off x="1686910" y="283779"/>
            <a:ext cx="6184900" cy="56755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dirty="0" smtClean="0">
                <a:latin typeface="Arial Bold" charset="0"/>
              </a:rPr>
              <a:t>Example 1</a:t>
            </a:r>
            <a:r>
              <a:rPr lang="en-US" sz="2000" baseline="30000" dirty="0" smtClean="0">
                <a:latin typeface="Arial Bold" charset="0"/>
              </a:rPr>
              <a:t>st</a:t>
            </a:r>
            <a:r>
              <a:rPr lang="en-US" sz="2000" dirty="0" smtClean="0">
                <a:latin typeface="Arial Bold" charset="0"/>
              </a:rPr>
              <a:t> email to club president</a:t>
            </a:r>
            <a:endParaRPr lang="en-US" dirty="0" smtClean="0">
              <a:latin typeface="Arial Bold" charset="0"/>
            </a:endParaRPr>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371600" y="296070"/>
            <a:ext cx="7772400" cy="90211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 do I need to do NEXT?</a:t>
            </a:r>
          </a:p>
        </p:txBody>
      </p:sp>
      <p:sp>
        <p:nvSpPr>
          <p:cNvPr id="3" name="Subtitle 2"/>
          <p:cNvSpPr>
            <a:spLocks noGrp="1"/>
          </p:cNvSpPr>
          <p:nvPr>
            <p:ph type="subTitle" idx="1"/>
          </p:nvPr>
        </p:nvSpPr>
        <p:spPr bwMode="auto">
          <a:xfrm>
            <a:off x="1655378" y="1623849"/>
            <a:ext cx="6917176" cy="4562856"/>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b="1" dirty="0" smtClean="0">
                <a:latin typeface="Arial" pitchFamily="34" charset="0"/>
                <a:cs typeface="Arial" pitchFamily="34" charset="0"/>
              </a:rPr>
              <a:t>Set Up Club Officer Training Dates:</a:t>
            </a:r>
          </a:p>
          <a:p>
            <a:pPr marL="457200" indent="-457200" eaLnBrk="1" hangingPunct="1">
              <a:spcAft>
                <a:spcPts val="600"/>
              </a:spcAft>
              <a:buFont typeface="Arial" pitchFamily="34" charset="0"/>
              <a:buChar char="•"/>
            </a:pPr>
            <a:r>
              <a:rPr lang="en-US" sz="2600" b="1" dirty="0" smtClean="0">
                <a:solidFill>
                  <a:srgbClr val="7030A0"/>
                </a:solidFill>
                <a:latin typeface="Arial" pitchFamily="34" charset="0"/>
                <a:cs typeface="Arial" pitchFamily="34" charset="0"/>
              </a:rPr>
              <a:t>Work with Division Governor</a:t>
            </a:r>
          </a:p>
          <a:p>
            <a:pPr marL="457200" indent="-457200" eaLnBrk="1" hangingPunct="1">
              <a:spcAft>
                <a:spcPts val="600"/>
              </a:spcAft>
              <a:buFont typeface="Arial" pitchFamily="34" charset="0"/>
              <a:buChar char="•"/>
            </a:pPr>
            <a:r>
              <a:rPr lang="en-US" sz="2600" b="1" dirty="0" smtClean="0">
                <a:solidFill>
                  <a:srgbClr val="7030A0"/>
                </a:solidFill>
                <a:latin typeface="Arial" pitchFamily="34" charset="0"/>
                <a:cs typeface="Arial" pitchFamily="34" charset="0"/>
              </a:rPr>
              <a:t>Attend “Train the Trainer” session</a:t>
            </a:r>
          </a:p>
          <a:p>
            <a:pPr marL="457200" indent="-457200" eaLnBrk="1" hangingPunct="1">
              <a:spcAft>
                <a:spcPts val="600"/>
              </a:spcAft>
              <a:buFont typeface="Arial" pitchFamily="34" charset="0"/>
              <a:buChar char="•"/>
            </a:pPr>
            <a:r>
              <a:rPr lang="en-US" sz="2600" b="1" dirty="0" smtClean="0">
                <a:solidFill>
                  <a:srgbClr val="7030A0"/>
                </a:solidFill>
                <a:latin typeface="Arial" pitchFamily="34" charset="0"/>
                <a:cs typeface="Arial" pitchFamily="34" charset="0"/>
              </a:rPr>
              <a:t>Register location/date/time on District calendar (and tell your clubs about it):</a:t>
            </a:r>
          </a:p>
          <a:p>
            <a:pPr algn="ctr" eaLnBrk="1" hangingPunct="1">
              <a:spcAft>
                <a:spcPts val="600"/>
              </a:spcAft>
            </a:pPr>
            <a:r>
              <a:rPr lang="en-US" sz="2400" u="sng" dirty="0" smtClean="0">
                <a:latin typeface="Arial" pitchFamily="34" charset="0"/>
                <a:cs typeface="Arial" pitchFamily="34" charset="0"/>
                <a:hlinkClick r:id="rId3"/>
              </a:rPr>
              <a:t>http://d6tm.org/CalendarRequestForm</a:t>
            </a:r>
            <a:endParaRPr lang="en-US" sz="2400" u="sng" dirty="0" smtClean="0">
              <a:latin typeface="Arial" pitchFamily="34" charset="0"/>
              <a:cs typeface="Arial" pitchFamily="34" charset="0"/>
            </a:endParaRPr>
          </a:p>
          <a:p>
            <a:pPr algn="ctr" eaLnBrk="1" hangingPunct="1">
              <a:spcAft>
                <a:spcPts val="600"/>
              </a:spcAft>
            </a:pPr>
            <a:r>
              <a:rPr lang="en-US" sz="1800" dirty="0" smtClean="0">
                <a:latin typeface="Arial" pitchFamily="34" charset="0"/>
                <a:cs typeface="Arial" pitchFamily="34" charset="0"/>
              </a:rPr>
              <a:t>Enter events on the district calendar including your Area Contest date and Club Officer Training.</a:t>
            </a:r>
            <a:br>
              <a:rPr lang="en-US" sz="1800" dirty="0" smtClean="0">
                <a:latin typeface="Arial" pitchFamily="34" charset="0"/>
                <a:cs typeface="Arial" pitchFamily="34" charset="0"/>
              </a:rPr>
            </a:br>
            <a:r>
              <a:rPr lang="en-US" sz="1800" dirty="0" smtClean="0">
                <a:latin typeface="Arial" pitchFamily="34" charset="0"/>
                <a:cs typeface="Arial" pitchFamily="34" charset="0"/>
              </a:rPr>
              <a:t>Enter details as soon as you have them.</a:t>
            </a:r>
          </a:p>
          <a:p>
            <a:pPr eaLnBrk="1" hangingPunct="1">
              <a:spcAft>
                <a:spcPts val="600"/>
              </a:spcAft>
            </a:pPr>
            <a:endParaRPr lang="en-US" sz="30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8441" y="667427"/>
            <a:ext cx="6968359" cy="767235"/>
          </a:xfrm>
        </p:spPr>
        <p:txBody>
          <a:bodyPr/>
          <a:lstStyle/>
          <a:p>
            <a:r>
              <a:rPr lang="en-US" dirty="0" smtClean="0"/>
              <a:t>Review District Timeline:    </a:t>
            </a:r>
            <a:br>
              <a:rPr lang="en-US" dirty="0" smtClean="0"/>
            </a:br>
            <a:r>
              <a:rPr lang="en-US" dirty="0"/>
              <a:t> </a:t>
            </a:r>
            <a:r>
              <a:rPr lang="en-US" dirty="0" smtClean="0"/>
              <a:t>                July</a:t>
            </a:r>
            <a:endParaRPr lang="en-US" dirty="0"/>
          </a:p>
        </p:txBody>
      </p:sp>
      <p:sp>
        <p:nvSpPr>
          <p:cNvPr id="3" name="Subtitle 2"/>
          <p:cNvSpPr>
            <a:spLocks noGrp="1"/>
          </p:cNvSpPr>
          <p:nvPr>
            <p:ph type="subTitle" idx="1"/>
          </p:nvPr>
        </p:nvSpPr>
        <p:spPr>
          <a:xfrm>
            <a:off x="1718441" y="2405466"/>
            <a:ext cx="6968359" cy="3483408"/>
          </a:xfrm>
        </p:spPr>
        <p:txBody>
          <a:bodyPr/>
          <a:lstStyle/>
          <a:p>
            <a:pPr marL="457200" indent="-457200">
              <a:buFont typeface="Arial" pitchFamily="34" charset="0"/>
              <a:buChar char="•"/>
            </a:pPr>
            <a:r>
              <a:rPr lang="en-US" dirty="0" smtClean="0"/>
              <a:t>Club officer training</a:t>
            </a:r>
          </a:p>
          <a:p>
            <a:pPr marL="457200" indent="-457200">
              <a:buFont typeface="Arial" pitchFamily="34" charset="0"/>
              <a:buChar char="•"/>
            </a:pPr>
            <a:r>
              <a:rPr lang="en-US" dirty="0" smtClean="0"/>
              <a:t>Submit first round club officer training reports to LGET</a:t>
            </a:r>
          </a:p>
          <a:p>
            <a:pPr marL="457200" indent="-457200">
              <a:buFont typeface="Arial" pitchFamily="34" charset="0"/>
              <a:buChar char="•"/>
            </a:pPr>
            <a:r>
              <a:rPr lang="en-US" dirty="0" smtClean="0"/>
              <a:t>Contact clubs that have not submitted club officers for 213-2014</a:t>
            </a:r>
          </a:p>
          <a:p>
            <a:pPr marL="457200" indent="-457200">
              <a:buFont typeface="Arial" pitchFamily="34" charset="0"/>
              <a:buChar char="•"/>
            </a:pPr>
            <a:r>
              <a:rPr lang="en-US" dirty="0" smtClean="0"/>
              <a:t>Plan for area council meetings</a:t>
            </a:r>
          </a:p>
          <a:p>
            <a:pPr marL="457200" indent="-457200">
              <a:buFont typeface="Arial" pitchFamily="34" charset="0"/>
              <a:buChar char="•"/>
            </a:pPr>
            <a:endParaRPr lang="en-US" dirty="0"/>
          </a:p>
          <a:p>
            <a:r>
              <a:rPr lang="en-US" b="1" dirty="0">
                <a:solidFill>
                  <a:srgbClr val="7030A0"/>
                </a:solidFill>
                <a:latin typeface="Arial" pitchFamily="34" charset="0"/>
                <a:cs typeface="Arial" pitchFamily="34" charset="0"/>
              </a:rPr>
              <a:t>District Leadership Handbook page </a:t>
            </a:r>
            <a:r>
              <a:rPr lang="en-US" b="1" dirty="0" smtClean="0">
                <a:solidFill>
                  <a:srgbClr val="7030A0"/>
                </a:solidFill>
                <a:latin typeface="Arial" pitchFamily="34" charset="0"/>
                <a:cs typeface="Arial" pitchFamily="34" charset="0"/>
              </a:rPr>
              <a:t>18</a:t>
            </a:r>
            <a:endParaRPr lang="en-US" dirty="0" smtClean="0"/>
          </a:p>
          <a:p>
            <a:endParaRPr lang="en-US" dirty="0"/>
          </a:p>
        </p:txBody>
      </p:sp>
    </p:spTree>
    <p:extLst>
      <p:ext uri="{BB962C8B-B14F-4D97-AF65-F5344CB8AC3E}">
        <p14:creationId xmlns:p14="http://schemas.microsoft.com/office/powerpoint/2010/main" val="3564647357"/>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016331" y="935038"/>
            <a:ext cx="6654333"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Welcome to Area Governor Training</a:t>
            </a:r>
            <a:br>
              <a:rPr lang="en-US" dirty="0" smtClean="0">
                <a:latin typeface="Arial Bold" charset="0"/>
              </a:rPr>
            </a:br>
            <a:r>
              <a:rPr lang="en-US" dirty="0" smtClean="0">
                <a:latin typeface="Arial Bold" charset="0"/>
              </a:rPr>
              <a:t>We’re glad you’re here!</a:t>
            </a:r>
            <a:br>
              <a:rPr lang="en-US" dirty="0" smtClean="0">
                <a:latin typeface="Arial Bold" charset="0"/>
              </a:rPr>
            </a:br>
            <a:endParaRPr lang="en-US" dirty="0" smtClean="0">
              <a:latin typeface="Arial Bold" charset="0"/>
            </a:endParaRPr>
          </a:p>
        </p:txBody>
      </p:sp>
      <p:sp>
        <p:nvSpPr>
          <p:cNvPr id="3" name="Subtitle 2"/>
          <p:cNvSpPr>
            <a:spLocks noGrp="1"/>
          </p:cNvSpPr>
          <p:nvPr>
            <p:ph type="subTitle" idx="1"/>
          </p:nvPr>
        </p:nvSpPr>
        <p:spPr bwMode="auto">
          <a:xfrm>
            <a:off x="2016331" y="3302598"/>
            <a:ext cx="6157913" cy="2951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sz="3200" dirty="0" smtClean="0">
                <a:latin typeface="Arial Bold" charset="0"/>
              </a:rPr>
              <a:t>District Trainers:</a:t>
            </a:r>
            <a:endParaRPr lang="en-US" sz="3000" b="1" dirty="0" smtClean="0">
              <a:latin typeface="Arial" pitchFamily="34" charset="0"/>
              <a:cs typeface="Arial" pitchFamily="34" charset="0"/>
            </a:endParaRPr>
          </a:p>
          <a:p>
            <a:pPr eaLnBrk="1" hangingPunct="1">
              <a:spcAft>
                <a:spcPts val="600"/>
              </a:spcAft>
            </a:pPr>
            <a:r>
              <a:rPr lang="en-US" sz="3000" b="1" dirty="0" smtClean="0">
                <a:latin typeface="Arial" pitchFamily="34" charset="0"/>
                <a:cs typeface="Arial" pitchFamily="34" charset="0"/>
              </a:rPr>
              <a:t>Pat Croal </a:t>
            </a:r>
          </a:p>
          <a:p>
            <a:pPr eaLnBrk="1" hangingPunct="1">
              <a:spcAft>
                <a:spcPts val="600"/>
              </a:spcAft>
            </a:pPr>
            <a:r>
              <a:rPr lang="en-US" sz="3000" b="1" dirty="0" smtClean="0">
                <a:latin typeface="Arial" pitchFamily="34" charset="0"/>
                <a:cs typeface="Arial" pitchFamily="34" charset="0"/>
                <a:hlinkClick r:id="rId3"/>
              </a:rPr>
              <a:t>pcroal@juno.com</a:t>
            </a:r>
            <a:endParaRPr lang="en-US" sz="3000" b="1" dirty="0" smtClean="0">
              <a:latin typeface="Arial" pitchFamily="34" charset="0"/>
              <a:cs typeface="Arial" pitchFamily="34" charset="0"/>
            </a:endParaRPr>
          </a:p>
          <a:p>
            <a:pPr eaLnBrk="1" hangingPunct="1"/>
            <a:r>
              <a:rPr lang="en-US" sz="3000" b="1" dirty="0" smtClean="0">
                <a:latin typeface="Arial" pitchFamily="34" charset="0"/>
                <a:cs typeface="Arial" pitchFamily="34" charset="0"/>
              </a:rPr>
              <a:t>Joan Watson</a:t>
            </a:r>
          </a:p>
          <a:p>
            <a:pPr eaLnBrk="1" hangingPunct="1"/>
            <a:r>
              <a:rPr lang="en-US" sz="3000" b="1" dirty="0" smtClean="0">
                <a:latin typeface="Arial" pitchFamily="34" charset="0"/>
                <a:cs typeface="Arial" pitchFamily="34" charset="0"/>
                <a:hlinkClick r:id="rId4"/>
              </a:rPr>
              <a:t>toastmasterjoan@hotmail.com</a:t>
            </a:r>
            <a:endParaRPr lang="en-US" sz="3000" b="1" dirty="0" smtClean="0">
              <a:latin typeface="Arial" pitchFamily="34" charset="0"/>
              <a:cs typeface="Arial" pitchFamily="34" charset="0"/>
            </a:endParaRPr>
          </a:p>
          <a:p>
            <a:pPr eaLnBrk="1" hangingPunct="1"/>
            <a:endParaRPr lang="en-US" sz="30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8441" y="667427"/>
            <a:ext cx="6968359" cy="1470025"/>
          </a:xfrm>
        </p:spPr>
        <p:txBody>
          <a:bodyPr/>
          <a:lstStyle/>
          <a:p>
            <a:r>
              <a:rPr lang="en-US" dirty="0" smtClean="0"/>
              <a:t>Review District Timeline: </a:t>
            </a:r>
            <a:br>
              <a:rPr lang="en-US" dirty="0" smtClean="0"/>
            </a:br>
            <a:r>
              <a:rPr lang="en-US" dirty="0"/>
              <a:t> </a:t>
            </a:r>
            <a:r>
              <a:rPr lang="en-US" dirty="0" smtClean="0"/>
              <a:t>             August</a:t>
            </a:r>
            <a:endParaRPr lang="en-US" dirty="0"/>
          </a:p>
        </p:txBody>
      </p:sp>
      <p:sp>
        <p:nvSpPr>
          <p:cNvPr id="3" name="Subtitle 2"/>
          <p:cNvSpPr>
            <a:spLocks noGrp="1"/>
          </p:cNvSpPr>
          <p:nvPr>
            <p:ph type="subTitle" idx="1"/>
          </p:nvPr>
        </p:nvSpPr>
        <p:spPr>
          <a:xfrm>
            <a:off x="1718441" y="2405466"/>
            <a:ext cx="6968359" cy="3483408"/>
          </a:xfrm>
        </p:spPr>
        <p:txBody>
          <a:bodyPr/>
          <a:lstStyle/>
          <a:p>
            <a:pPr marL="457200" indent="-457200">
              <a:buFont typeface="Arial" pitchFamily="34" charset="0"/>
              <a:buChar char="•"/>
            </a:pPr>
            <a:r>
              <a:rPr lang="en-US" dirty="0" smtClean="0"/>
              <a:t>End Club officer training</a:t>
            </a:r>
          </a:p>
          <a:p>
            <a:pPr marL="457200" indent="-457200">
              <a:buFont typeface="Arial" pitchFamily="34" charset="0"/>
              <a:buChar char="•"/>
            </a:pPr>
            <a:r>
              <a:rPr lang="en-US" dirty="0" smtClean="0"/>
              <a:t>Submit first round club officer training reports to LGET</a:t>
            </a:r>
          </a:p>
          <a:p>
            <a:pPr marL="457200" indent="-457200">
              <a:buFont typeface="Arial" pitchFamily="34" charset="0"/>
              <a:buChar char="•"/>
            </a:pPr>
            <a:r>
              <a:rPr lang="en-US" dirty="0" smtClean="0"/>
              <a:t>Plan for area council meetings</a:t>
            </a:r>
          </a:p>
          <a:p>
            <a:pPr marL="457200" indent="-457200">
              <a:buFont typeface="Arial" pitchFamily="34" charset="0"/>
              <a:buChar char="•"/>
            </a:pPr>
            <a:r>
              <a:rPr lang="en-US" dirty="0" smtClean="0"/>
              <a:t>Area Speech Contest</a:t>
            </a:r>
          </a:p>
          <a:p>
            <a:pPr marL="457200" indent="-457200">
              <a:buFont typeface="Arial" pitchFamily="34" charset="0"/>
              <a:buChar char="•"/>
            </a:pPr>
            <a:endParaRPr lang="en-US" b="1" dirty="0">
              <a:solidFill>
                <a:srgbClr val="7030A0"/>
              </a:solidFill>
              <a:latin typeface="Arial" pitchFamily="34" charset="0"/>
              <a:cs typeface="Arial" pitchFamily="34" charset="0"/>
            </a:endParaRPr>
          </a:p>
          <a:p>
            <a:r>
              <a:rPr lang="en-US" b="1" dirty="0" smtClean="0">
                <a:solidFill>
                  <a:srgbClr val="7030A0"/>
                </a:solidFill>
                <a:latin typeface="Arial" pitchFamily="34" charset="0"/>
                <a:cs typeface="Arial" pitchFamily="34" charset="0"/>
              </a:rPr>
              <a:t>District </a:t>
            </a:r>
            <a:r>
              <a:rPr lang="en-US" b="1" dirty="0">
                <a:solidFill>
                  <a:srgbClr val="7030A0"/>
                </a:solidFill>
                <a:latin typeface="Arial" pitchFamily="34" charset="0"/>
                <a:cs typeface="Arial" pitchFamily="34" charset="0"/>
              </a:rPr>
              <a:t>Leadership Handbook page </a:t>
            </a:r>
            <a:r>
              <a:rPr lang="en-US" b="1" dirty="0" smtClean="0">
                <a:solidFill>
                  <a:srgbClr val="7030A0"/>
                </a:solidFill>
                <a:latin typeface="Arial" pitchFamily="34" charset="0"/>
                <a:cs typeface="Arial" pitchFamily="34" charset="0"/>
              </a:rPr>
              <a:t>18</a:t>
            </a:r>
            <a:endParaRPr lang="en-US" dirty="0" smtClean="0"/>
          </a:p>
        </p:txBody>
      </p:sp>
    </p:spTree>
    <p:extLst>
      <p:ext uri="{BB962C8B-B14F-4D97-AF65-F5344CB8AC3E}">
        <p14:creationId xmlns:p14="http://schemas.microsoft.com/office/powerpoint/2010/main" val="844747099"/>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334015" y="309061"/>
            <a:ext cx="7693573" cy="83889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 do I need to do NEXT?</a:t>
            </a:r>
          </a:p>
        </p:txBody>
      </p:sp>
      <p:sp>
        <p:nvSpPr>
          <p:cNvPr id="3" name="Subtitle 2"/>
          <p:cNvSpPr>
            <a:spLocks noGrp="1"/>
          </p:cNvSpPr>
          <p:nvPr>
            <p:ph type="subTitle" idx="1"/>
          </p:nvPr>
        </p:nvSpPr>
        <p:spPr bwMode="auto">
          <a:xfrm>
            <a:off x="1753631" y="1367587"/>
            <a:ext cx="6854340" cy="2873337"/>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sz="3000" b="1" dirty="0" smtClean="0">
                <a:latin typeface="Arial" pitchFamily="34" charset="0"/>
                <a:cs typeface="Arial" pitchFamily="34" charset="0"/>
              </a:rPr>
              <a:t>Club Visits:</a:t>
            </a:r>
          </a:p>
          <a:p>
            <a:pPr marL="457200" indent="-457200" eaLnBrk="1" hangingPunct="1">
              <a:spcAft>
                <a:spcPts val="600"/>
              </a:spcAft>
              <a:buFont typeface="Arial" pitchFamily="34" charset="0"/>
              <a:buChar char="•"/>
            </a:pPr>
            <a:r>
              <a:rPr lang="en-US" sz="3000" b="1" dirty="0" smtClean="0">
                <a:latin typeface="Arial" pitchFamily="34" charset="0"/>
                <a:cs typeface="Arial" pitchFamily="34" charset="0"/>
              </a:rPr>
              <a:t>Learn the club visit form &amp; online reporting</a:t>
            </a:r>
          </a:p>
          <a:p>
            <a:pPr marL="457200" indent="-457200" eaLnBrk="1" hangingPunct="1">
              <a:spcAft>
                <a:spcPts val="600"/>
              </a:spcAft>
              <a:buFont typeface="Arial" pitchFamily="34" charset="0"/>
              <a:buChar char="•"/>
            </a:pPr>
            <a:r>
              <a:rPr lang="en-US" sz="3000" b="1" dirty="0" smtClean="0">
                <a:latin typeface="Arial" pitchFamily="34" charset="0"/>
                <a:cs typeface="Arial" pitchFamily="34" charset="0"/>
              </a:rPr>
              <a:t>Plan, prepare, set dates with Club President</a:t>
            </a:r>
          </a:p>
          <a:p>
            <a:pPr eaLnBrk="1" hangingPunct="1">
              <a:spcAft>
                <a:spcPts val="600"/>
              </a:spcAft>
            </a:pPr>
            <a:endParaRPr lang="en-US" sz="3000" dirty="0" smtClean="0">
              <a:latin typeface="Arial" pitchFamily="34" charset="0"/>
              <a:cs typeface="Arial" pitchFamily="34" charset="0"/>
            </a:endParaRPr>
          </a:p>
        </p:txBody>
      </p:sp>
      <p:sp>
        <p:nvSpPr>
          <p:cNvPr id="20485" name="Rectangle 4"/>
          <p:cNvSpPr>
            <a:spLocks noChangeArrowheads="1"/>
          </p:cNvSpPr>
          <p:nvPr/>
        </p:nvSpPr>
        <p:spPr bwMode="auto">
          <a:xfrm>
            <a:off x="1674804" y="4072999"/>
            <a:ext cx="7011995" cy="2800767"/>
          </a:xfrm>
          <a:prstGeom prst="rect">
            <a:avLst/>
          </a:prstGeom>
          <a:noFill/>
          <a:ln w="9525">
            <a:noFill/>
            <a:miter lim="800000"/>
            <a:headEnd/>
            <a:tailEnd/>
          </a:ln>
        </p:spPr>
        <p:txBody>
          <a:bodyPr wrap="square">
            <a:spAutoFit/>
          </a:bodyPr>
          <a:lstStyle/>
          <a:p>
            <a:r>
              <a:rPr lang="en-US" sz="1600" dirty="0"/>
              <a:t>Submit the Area Governor's Club Visit Report online. </a:t>
            </a:r>
            <a:r>
              <a:rPr lang="en-US" sz="1600" dirty="0" smtClean="0"/>
              <a:t> A </a:t>
            </a:r>
            <a:r>
              <a:rPr lang="en-US" sz="1600" dirty="0"/>
              <a:t>copy of the form will automatically be sent to your district leaders and the club </a:t>
            </a:r>
            <a:r>
              <a:rPr lang="en-US" sz="1600" dirty="0" smtClean="0"/>
              <a:t>president.</a:t>
            </a:r>
          </a:p>
          <a:p>
            <a:endParaRPr lang="en-US" sz="1600" dirty="0"/>
          </a:p>
          <a:p>
            <a:r>
              <a:rPr lang="en-US" sz="1600" dirty="0" smtClean="0"/>
              <a:t>To submit an online Area Governor's Club Visit Report log in to </a:t>
            </a:r>
            <a:r>
              <a:rPr lang="en-US" sz="1600" dirty="0" smtClean="0">
                <a:hlinkClick r:id="rId3"/>
              </a:rPr>
              <a:t>toastmasters.org/members</a:t>
            </a:r>
            <a:r>
              <a:rPr lang="en-US" sz="1600" dirty="0" smtClean="0"/>
              <a:t>. Follow the link to District Central and click "Submit Area Visit Report." (Area Governor's have access to this feature only.) </a:t>
            </a:r>
          </a:p>
          <a:p>
            <a:endParaRPr lang="en-US" sz="1600" dirty="0"/>
          </a:p>
          <a:p>
            <a:r>
              <a:rPr lang="en-US" sz="1600" dirty="0" smtClean="0"/>
              <a:t>Area Visit reports </a:t>
            </a:r>
            <a:r>
              <a:rPr lang="en-US" sz="1600" dirty="0"/>
              <a:t>are due twice a </a:t>
            </a:r>
            <a:r>
              <a:rPr lang="en-US" sz="1600" dirty="0" smtClean="0"/>
              <a:t>year. </a:t>
            </a:r>
          </a:p>
          <a:p>
            <a:r>
              <a:rPr lang="en-US" sz="1600" dirty="0" smtClean="0"/>
              <a:t>Deadlines </a:t>
            </a:r>
            <a:r>
              <a:rPr lang="en-US" sz="1600" dirty="0"/>
              <a:t>are November 30 and May </a:t>
            </a:r>
            <a:r>
              <a:rPr lang="en-US" sz="1600" dirty="0" smtClean="0"/>
              <a:t>31 – please do them early!</a:t>
            </a:r>
          </a:p>
          <a:p>
            <a:endParaRPr lang="en-US" sz="1600" dirty="0"/>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2198688" y="282575"/>
            <a:ext cx="6019800" cy="646113"/>
          </a:xfrm>
          <a:prstGeom prst="rect">
            <a:avLst/>
          </a:prstGeom>
          <a:noFill/>
          <a:ln w="9525">
            <a:noFill/>
            <a:miter lim="800000"/>
            <a:headEnd/>
            <a:tailEnd/>
          </a:ln>
        </p:spPr>
        <p:txBody>
          <a:bodyPr>
            <a:spAutoFit/>
          </a:bodyPr>
          <a:lstStyle/>
          <a:p>
            <a:r>
              <a:rPr lang="en-US" sz="1200" dirty="0"/>
              <a:t/>
            </a:r>
            <a:br>
              <a:rPr lang="en-US" sz="1200" dirty="0"/>
            </a:br>
            <a:r>
              <a:rPr lang="en-US" sz="1200" dirty="0"/>
              <a:t/>
            </a:r>
            <a:br>
              <a:rPr lang="en-US" sz="1200" dirty="0"/>
            </a:br>
            <a:endParaRPr lang="en-US" sz="1200" dirty="0"/>
          </a:p>
        </p:txBody>
      </p:sp>
      <p:pic>
        <p:nvPicPr>
          <p:cNvPr id="21508" name="Picture 2"/>
          <p:cNvPicPr>
            <a:picLocks noChangeAspect="1" noChangeArrowheads="1"/>
          </p:cNvPicPr>
          <p:nvPr/>
        </p:nvPicPr>
        <p:blipFill>
          <a:blip r:embed="rId3"/>
          <a:srcRect/>
          <a:stretch>
            <a:fillRect/>
          </a:stretch>
        </p:blipFill>
        <p:spPr bwMode="auto">
          <a:xfrm>
            <a:off x="1763713" y="185738"/>
            <a:ext cx="5399087" cy="6589712"/>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755648" y="200025"/>
            <a:ext cx="7073042"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 do I do in the NEAR FUTURE?</a:t>
            </a:r>
          </a:p>
        </p:txBody>
      </p:sp>
      <p:sp>
        <p:nvSpPr>
          <p:cNvPr id="3" name="Subtitle 2"/>
          <p:cNvSpPr>
            <a:spLocks noGrp="1"/>
          </p:cNvSpPr>
          <p:nvPr>
            <p:ph type="subTitle" idx="1"/>
          </p:nvPr>
        </p:nvSpPr>
        <p:spPr bwMode="auto">
          <a:xfrm>
            <a:off x="1550696" y="2127250"/>
            <a:ext cx="7073042" cy="4059936"/>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sz="3000" b="1" dirty="0" smtClean="0">
                <a:latin typeface="Arial" pitchFamily="34" charset="0"/>
                <a:cs typeface="Arial" pitchFamily="34" charset="0"/>
              </a:rPr>
              <a:t>Fall Contest Planning</a:t>
            </a:r>
          </a:p>
          <a:p>
            <a:pPr marL="457200" indent="-457200" eaLnBrk="1" hangingPunct="1">
              <a:spcAft>
                <a:spcPts val="600"/>
              </a:spcAft>
              <a:buFont typeface="Arial" pitchFamily="34" charset="0"/>
              <a:buChar char="•"/>
            </a:pPr>
            <a:r>
              <a:rPr lang="en-US" sz="3000" b="1" dirty="0" smtClean="0">
                <a:solidFill>
                  <a:schemeClr val="accent4">
                    <a:lumMod val="75000"/>
                  </a:schemeClr>
                </a:solidFill>
                <a:latin typeface="Arial" pitchFamily="34" charset="0"/>
                <a:cs typeface="Arial" pitchFamily="34" charset="0"/>
              </a:rPr>
              <a:t>Set your Fall Contest Date</a:t>
            </a:r>
          </a:p>
          <a:p>
            <a:pPr marL="457200" indent="-457200" eaLnBrk="1" hangingPunct="1">
              <a:spcAft>
                <a:spcPts val="600"/>
              </a:spcAft>
              <a:buFont typeface="Arial" pitchFamily="34" charset="0"/>
              <a:buChar char="•"/>
            </a:pPr>
            <a:r>
              <a:rPr lang="en-US" b="1" dirty="0" smtClean="0">
                <a:solidFill>
                  <a:schemeClr val="accent4">
                    <a:lumMod val="75000"/>
                  </a:schemeClr>
                </a:solidFill>
                <a:latin typeface="Arial" pitchFamily="34" charset="0"/>
                <a:cs typeface="Arial" pitchFamily="34" charset="0"/>
              </a:rPr>
              <a:t>Look for </a:t>
            </a:r>
            <a:r>
              <a:rPr lang="en-US" b="1" dirty="0">
                <a:solidFill>
                  <a:schemeClr val="accent4">
                    <a:lumMod val="75000"/>
                  </a:schemeClr>
                </a:solidFill>
                <a:latin typeface="Arial" pitchFamily="34" charset="0"/>
                <a:cs typeface="Arial" pitchFamily="34" charset="0"/>
              </a:rPr>
              <a:t>s</a:t>
            </a:r>
            <a:r>
              <a:rPr lang="en-US" b="1" dirty="0" smtClean="0">
                <a:solidFill>
                  <a:schemeClr val="accent4">
                    <a:lumMod val="75000"/>
                  </a:schemeClr>
                </a:solidFill>
                <a:latin typeface="Arial" pitchFamily="34" charset="0"/>
                <a:cs typeface="Arial" pitchFamily="34" charset="0"/>
              </a:rPr>
              <a:t>omeone in your area to serve as Contest Chair</a:t>
            </a:r>
          </a:p>
          <a:p>
            <a:pPr marL="1257300" lvl="2" indent="-342900" algn="l" eaLnBrk="1" hangingPunct="1">
              <a:spcAft>
                <a:spcPts val="600"/>
              </a:spcAft>
              <a:buFont typeface="Arial" pitchFamily="34" charset="0"/>
              <a:buChar char="•"/>
            </a:pPr>
            <a:r>
              <a:rPr lang="en-US" b="1" dirty="0" smtClean="0">
                <a:solidFill>
                  <a:schemeClr val="accent4">
                    <a:lumMod val="75000"/>
                  </a:schemeClr>
                </a:solidFill>
                <a:latin typeface="Arial" pitchFamily="34" charset="0"/>
                <a:cs typeface="Arial" pitchFamily="34" charset="0"/>
              </a:rPr>
              <a:t>An experienced TM who knows the rules &amp; understands the process</a:t>
            </a:r>
          </a:p>
          <a:p>
            <a:pPr marL="1257300" lvl="2" indent="-342900" algn="l" eaLnBrk="1" hangingPunct="1">
              <a:spcAft>
                <a:spcPts val="600"/>
              </a:spcAft>
              <a:buFont typeface="Arial" pitchFamily="34" charset="0"/>
              <a:buChar char="•"/>
            </a:pPr>
            <a:r>
              <a:rPr lang="en-US" b="1" dirty="0" smtClean="0">
                <a:solidFill>
                  <a:schemeClr val="accent4">
                    <a:lumMod val="75000"/>
                  </a:schemeClr>
                </a:solidFill>
                <a:latin typeface="Arial" pitchFamily="34" charset="0"/>
                <a:cs typeface="Arial" pitchFamily="34" charset="0"/>
              </a:rPr>
              <a:t>Work with them to choose an experienced Toastmaster &amp; Chief Judge</a:t>
            </a: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943100" y="200518"/>
            <a:ext cx="6184900" cy="1089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Division Contests</a:t>
            </a:r>
          </a:p>
        </p:txBody>
      </p:sp>
      <p:sp>
        <p:nvSpPr>
          <p:cNvPr id="23555" name="Subtitle 2"/>
          <p:cNvSpPr>
            <a:spLocks noGrp="1"/>
          </p:cNvSpPr>
          <p:nvPr>
            <p:ph type="subTitle" idx="1"/>
          </p:nvPr>
        </p:nvSpPr>
        <p:spPr bwMode="auto">
          <a:xfrm>
            <a:off x="1797269" y="1068826"/>
            <a:ext cx="6984123" cy="4795946"/>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sz="2400" dirty="0" smtClean="0">
                <a:latin typeface="Arial" pitchFamily="34" charset="0"/>
                <a:cs typeface="Arial" pitchFamily="34" charset="0"/>
              </a:rPr>
              <a:t>Central				September 21</a:t>
            </a:r>
          </a:p>
          <a:p>
            <a:pPr eaLnBrk="1" hangingPunct="1">
              <a:spcAft>
                <a:spcPts val="600"/>
              </a:spcAft>
            </a:pPr>
            <a:r>
              <a:rPr lang="en-US" sz="2400" dirty="0" smtClean="0">
                <a:latin typeface="Arial" pitchFamily="34" charset="0"/>
                <a:cs typeface="Arial" pitchFamily="34" charset="0"/>
              </a:rPr>
              <a:t>Eastern				September 26</a:t>
            </a:r>
          </a:p>
          <a:p>
            <a:pPr eaLnBrk="1" hangingPunct="1">
              <a:spcAft>
                <a:spcPts val="600"/>
              </a:spcAft>
            </a:pPr>
            <a:r>
              <a:rPr lang="en-US" sz="2400" dirty="0" smtClean="0">
                <a:latin typeface="Arial" pitchFamily="34" charset="0"/>
                <a:cs typeface="Arial" pitchFamily="34" charset="0"/>
              </a:rPr>
              <a:t>Frontier				October 1</a:t>
            </a:r>
          </a:p>
          <a:p>
            <a:pPr eaLnBrk="1" hangingPunct="1">
              <a:spcAft>
                <a:spcPts val="600"/>
              </a:spcAft>
            </a:pPr>
            <a:r>
              <a:rPr lang="en-US" sz="2400" dirty="0" smtClean="0">
                <a:latin typeface="Arial" pitchFamily="34" charset="0"/>
                <a:cs typeface="Arial" pitchFamily="34" charset="0"/>
              </a:rPr>
              <a:t>International			September 14</a:t>
            </a:r>
          </a:p>
          <a:p>
            <a:pPr eaLnBrk="1" hangingPunct="1">
              <a:spcAft>
                <a:spcPts val="600"/>
              </a:spcAft>
            </a:pPr>
            <a:r>
              <a:rPr lang="en-US" sz="2400" dirty="0" smtClean="0">
                <a:latin typeface="Arial" pitchFamily="34" charset="0"/>
                <a:cs typeface="Arial" pitchFamily="34" charset="0"/>
              </a:rPr>
              <a:t>Metro					September 30</a:t>
            </a:r>
          </a:p>
          <a:p>
            <a:pPr eaLnBrk="1" hangingPunct="1">
              <a:spcAft>
                <a:spcPts val="600"/>
              </a:spcAft>
            </a:pPr>
            <a:r>
              <a:rPr lang="en-US" sz="2400" dirty="0" smtClean="0">
                <a:latin typeface="Arial" pitchFamily="34" charset="0"/>
                <a:cs typeface="Arial" pitchFamily="34" charset="0"/>
              </a:rPr>
              <a:t>Northern				September 24</a:t>
            </a:r>
          </a:p>
          <a:p>
            <a:pPr eaLnBrk="1" hangingPunct="1">
              <a:spcAft>
                <a:spcPts val="600"/>
              </a:spcAft>
            </a:pPr>
            <a:r>
              <a:rPr lang="en-US" sz="2400" dirty="0" smtClean="0">
                <a:latin typeface="Arial" pitchFamily="34" charset="0"/>
                <a:cs typeface="Arial" pitchFamily="34" charset="0"/>
              </a:rPr>
              <a:t>Prairie					September 28</a:t>
            </a:r>
          </a:p>
          <a:p>
            <a:pPr eaLnBrk="1" hangingPunct="1">
              <a:spcAft>
                <a:spcPts val="600"/>
              </a:spcAft>
            </a:pPr>
            <a:r>
              <a:rPr lang="en-US" sz="2400" dirty="0" smtClean="0">
                <a:latin typeface="Arial" pitchFamily="34" charset="0"/>
                <a:cs typeface="Arial" pitchFamily="34" charset="0"/>
              </a:rPr>
              <a:t>Rivers					September 20</a:t>
            </a:r>
          </a:p>
          <a:p>
            <a:pPr eaLnBrk="1" hangingPunct="1">
              <a:spcAft>
                <a:spcPts val="600"/>
              </a:spcAft>
            </a:pPr>
            <a:r>
              <a:rPr lang="en-US" sz="2400" dirty="0" smtClean="0">
                <a:latin typeface="Arial" pitchFamily="34" charset="0"/>
                <a:cs typeface="Arial" pitchFamily="34" charset="0"/>
              </a:rPr>
              <a:t>Southern				October 5</a:t>
            </a:r>
          </a:p>
          <a:p>
            <a:pPr eaLnBrk="1" hangingPunct="1">
              <a:spcAft>
                <a:spcPts val="600"/>
              </a:spcAft>
            </a:pPr>
            <a:r>
              <a:rPr lang="en-US" sz="2400" dirty="0" smtClean="0">
                <a:latin typeface="Arial" pitchFamily="34" charset="0"/>
                <a:cs typeface="Arial" pitchFamily="34" charset="0"/>
              </a:rPr>
              <a:t>Western				September 18</a:t>
            </a:r>
          </a:p>
          <a:p>
            <a:pPr eaLnBrk="1" hangingPunct="1">
              <a:spcAft>
                <a:spcPts val="600"/>
              </a:spcAft>
            </a:pPr>
            <a:r>
              <a:rPr lang="en-US" sz="2400" b="1" dirty="0" smtClean="0">
                <a:latin typeface="Arial" pitchFamily="34" charset="0"/>
                <a:cs typeface="Arial" pitchFamily="34" charset="0"/>
              </a:rPr>
              <a:t>Fall Conference  – October 25-26  Thunder Bay</a:t>
            </a:r>
          </a:p>
          <a:p>
            <a:pPr eaLnBrk="1" hangingPunct="1">
              <a:spcAft>
                <a:spcPts val="600"/>
              </a:spcAft>
            </a:pPr>
            <a:endParaRPr lang="en-US" sz="20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797269" y="677917"/>
            <a:ext cx="6999889"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What’s Next for August Training?</a:t>
            </a:r>
          </a:p>
        </p:txBody>
      </p:sp>
      <p:sp>
        <p:nvSpPr>
          <p:cNvPr id="3" name="Subtitle 2"/>
          <p:cNvSpPr>
            <a:spLocks noGrp="1"/>
          </p:cNvSpPr>
          <p:nvPr>
            <p:ph type="subTitle" idx="1"/>
          </p:nvPr>
        </p:nvSpPr>
        <p:spPr bwMode="auto">
          <a:xfrm>
            <a:off x="1466192" y="2147942"/>
            <a:ext cx="7330965" cy="4457810"/>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ts val="1325"/>
              </a:spcBef>
              <a:buClr>
                <a:srgbClr val="CD222C"/>
              </a:buClr>
              <a:buFont typeface="Arial" pitchFamily="34" charset="0"/>
              <a:buChar char="•"/>
            </a:pPr>
            <a:r>
              <a:rPr lang="en-US" sz="3000" dirty="0" smtClean="0">
                <a:solidFill>
                  <a:srgbClr val="000000"/>
                </a:solidFill>
                <a:latin typeface="Arial" pitchFamily="34" charset="0"/>
                <a:cs typeface="Arial" pitchFamily="34" charset="0"/>
              </a:rPr>
              <a:t>Area SWOT </a:t>
            </a:r>
            <a:r>
              <a:rPr lang="en-US" sz="2000" dirty="0" smtClean="0">
                <a:solidFill>
                  <a:srgbClr val="000000"/>
                </a:solidFill>
                <a:latin typeface="Arial" pitchFamily="34" charset="0"/>
                <a:cs typeface="Arial" pitchFamily="34" charset="0"/>
              </a:rPr>
              <a:t>(Strengths, Weaknesses, Opportunities, Threats)</a:t>
            </a:r>
          </a:p>
          <a:p>
            <a:pPr marL="457200" indent="-457200" eaLnBrk="1" hangingPunct="1">
              <a:spcBef>
                <a:spcPts val="1325"/>
              </a:spcBef>
              <a:buClr>
                <a:srgbClr val="CD222C"/>
              </a:buClr>
              <a:buFont typeface="Arial" pitchFamily="34" charset="0"/>
              <a:buChar char="•"/>
            </a:pPr>
            <a:r>
              <a:rPr lang="en-US" sz="3000" dirty="0" smtClean="0">
                <a:solidFill>
                  <a:srgbClr val="000000"/>
                </a:solidFill>
                <a:latin typeface="Arial" pitchFamily="34" charset="0"/>
                <a:cs typeface="Arial" pitchFamily="34" charset="0"/>
              </a:rPr>
              <a:t>Area Council Meeting</a:t>
            </a:r>
          </a:p>
          <a:p>
            <a:pPr marL="457200" indent="-457200" eaLnBrk="1" hangingPunct="1">
              <a:spcBef>
                <a:spcPts val="1325"/>
              </a:spcBef>
              <a:buClr>
                <a:srgbClr val="CD222C"/>
              </a:buClr>
              <a:buFont typeface="Arial" pitchFamily="34" charset="0"/>
              <a:buChar char="•"/>
            </a:pPr>
            <a:r>
              <a:rPr lang="en-US" sz="3000" dirty="0" smtClean="0">
                <a:solidFill>
                  <a:srgbClr val="000000"/>
                </a:solidFill>
                <a:latin typeface="Arial" pitchFamily="34" charset="0"/>
                <a:cs typeface="Arial" pitchFamily="34" charset="0"/>
              </a:rPr>
              <a:t>Area Contest</a:t>
            </a:r>
          </a:p>
          <a:p>
            <a:pPr marL="457200" indent="-457200" eaLnBrk="1" hangingPunct="1">
              <a:spcBef>
                <a:spcPts val="1325"/>
              </a:spcBef>
              <a:buClr>
                <a:srgbClr val="CD222C"/>
              </a:buClr>
              <a:buFont typeface="Arial" pitchFamily="34" charset="0"/>
              <a:buChar char="•"/>
            </a:pPr>
            <a:r>
              <a:rPr lang="en-US" sz="3000" dirty="0" smtClean="0">
                <a:solidFill>
                  <a:srgbClr val="000000"/>
                </a:solidFill>
                <a:latin typeface="Arial" pitchFamily="34" charset="0"/>
                <a:cs typeface="Arial" pitchFamily="34" charset="0"/>
              </a:rPr>
              <a:t>Dues</a:t>
            </a:r>
          </a:p>
          <a:p>
            <a:pPr marL="457200" indent="-457200" eaLnBrk="1" hangingPunct="1">
              <a:spcBef>
                <a:spcPts val="1325"/>
              </a:spcBef>
              <a:buClr>
                <a:srgbClr val="CD222C"/>
              </a:buClr>
              <a:buFont typeface="Arial" pitchFamily="34" charset="0"/>
              <a:buChar char="•"/>
            </a:pPr>
            <a:r>
              <a:rPr lang="en-US" sz="3000" dirty="0" smtClean="0">
                <a:solidFill>
                  <a:srgbClr val="000000"/>
                </a:solidFill>
                <a:latin typeface="Arial" pitchFamily="34" charset="0"/>
                <a:cs typeface="Arial" pitchFamily="34" charset="0"/>
              </a:rPr>
              <a:t>Area Success Plan</a:t>
            </a:r>
            <a:endParaRPr lang="en-US" sz="3000" b="1" dirty="0" smtClean="0">
              <a:solidFill>
                <a:srgbClr val="7030A0"/>
              </a:solidFill>
              <a:latin typeface="Arial" pitchFamily="34" charset="0"/>
              <a:cs typeface="Arial" pitchFamily="34" charset="0"/>
            </a:endParaRPr>
          </a:p>
          <a:p>
            <a:pPr marL="457200" indent="-457200" eaLnBrk="1" hangingPunct="1">
              <a:spcBef>
                <a:spcPts val="1325"/>
              </a:spcBef>
              <a:buClr>
                <a:srgbClr val="CD222C"/>
              </a:buClr>
              <a:buFont typeface="Arial" pitchFamily="34" charset="0"/>
              <a:buChar char="•"/>
            </a:pPr>
            <a:r>
              <a:rPr lang="en-US" sz="3000" b="1" dirty="0" smtClean="0">
                <a:solidFill>
                  <a:srgbClr val="7030A0"/>
                </a:solidFill>
                <a:latin typeface="Arial" pitchFamily="34" charset="0"/>
                <a:cs typeface="Arial" pitchFamily="34" charset="0"/>
              </a:rPr>
              <a:t>District Recognition Program </a:t>
            </a:r>
            <a:r>
              <a:rPr lang="en-US" sz="2400" b="1" dirty="0" smtClean="0">
                <a:solidFill>
                  <a:srgbClr val="7030A0"/>
                </a:solidFill>
                <a:latin typeface="Arial" pitchFamily="34" charset="0"/>
                <a:cs typeface="Arial" pitchFamily="34" charset="0"/>
              </a:rPr>
              <a:t>page 21</a:t>
            </a:r>
            <a:endParaRPr lang="en-US" sz="2400" dirty="0" smtClean="0">
              <a:solidFill>
                <a:srgbClr val="000000"/>
              </a:solidFill>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741488" y="698557"/>
            <a:ext cx="6945312" cy="9303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Stay for Train the Trainer</a:t>
            </a:r>
          </a:p>
        </p:txBody>
      </p:sp>
      <p:sp>
        <p:nvSpPr>
          <p:cNvPr id="3" name="Subtitle 2"/>
          <p:cNvSpPr>
            <a:spLocks noGrp="1"/>
          </p:cNvSpPr>
          <p:nvPr>
            <p:ph type="subTitle" idx="1"/>
          </p:nvPr>
        </p:nvSpPr>
        <p:spPr bwMode="auto">
          <a:xfrm>
            <a:off x="1198179" y="1865377"/>
            <a:ext cx="7709338" cy="4141285"/>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Arial" pitchFamily="34" charset="0"/>
              <a:buChar char="•"/>
            </a:pPr>
            <a:r>
              <a:rPr lang="en-US" b="1" dirty="0" smtClean="0">
                <a:latin typeface="Arial" pitchFamily="34" charset="0"/>
                <a:cs typeface="Arial" pitchFamily="34" charset="0"/>
              </a:rPr>
              <a:t>DCP</a:t>
            </a:r>
            <a:r>
              <a:rPr lang="en-US" dirty="0" smtClean="0">
                <a:latin typeface="Arial" pitchFamily="34" charset="0"/>
                <a:cs typeface="Arial" pitchFamily="34" charset="0"/>
              </a:rPr>
              <a:t> must be covered at all club officer training sessions</a:t>
            </a:r>
          </a:p>
          <a:p>
            <a:pPr marL="457200" indent="-457200">
              <a:buFont typeface="Arial" pitchFamily="34" charset="0"/>
              <a:buChar char="•"/>
            </a:pPr>
            <a:r>
              <a:rPr lang="en-US" b="1" dirty="0" smtClean="0">
                <a:latin typeface="Arial" pitchFamily="34" charset="0"/>
                <a:cs typeface="Arial" pitchFamily="34" charset="0"/>
              </a:rPr>
              <a:t>Minimum 4</a:t>
            </a:r>
            <a:r>
              <a:rPr lang="en-US" dirty="0" smtClean="0">
                <a:latin typeface="Arial" pitchFamily="34" charset="0"/>
                <a:cs typeface="Arial" pitchFamily="34" charset="0"/>
              </a:rPr>
              <a:t> trained officers/club for DCP goal</a:t>
            </a:r>
          </a:p>
          <a:p>
            <a:pPr marL="457200" indent="-457200">
              <a:buFont typeface="Arial" pitchFamily="34" charset="0"/>
              <a:buChar char="•"/>
            </a:pPr>
            <a:r>
              <a:rPr lang="en-US" b="1" dirty="0" smtClean="0">
                <a:latin typeface="Arial" pitchFamily="34" charset="0"/>
                <a:cs typeface="Arial" pitchFamily="34" charset="0"/>
              </a:rPr>
              <a:t>First Round Objective: </a:t>
            </a:r>
            <a:r>
              <a:rPr lang="en-US" dirty="0" smtClean="0">
                <a:latin typeface="Arial" pitchFamily="34" charset="0"/>
                <a:cs typeface="Arial" pitchFamily="34" charset="0"/>
              </a:rPr>
              <a:t>learn officer roles</a:t>
            </a:r>
          </a:p>
          <a:p>
            <a:pPr marL="457200" indent="-457200">
              <a:buFont typeface="Arial" pitchFamily="34" charset="0"/>
              <a:buChar char="•"/>
            </a:pPr>
            <a:r>
              <a:rPr lang="en-US" b="1" dirty="0" smtClean="0">
                <a:latin typeface="Arial" pitchFamily="34" charset="0"/>
                <a:cs typeface="Arial" pitchFamily="34" charset="0"/>
              </a:rPr>
              <a:t>July 20- TLI</a:t>
            </a:r>
            <a:r>
              <a:rPr lang="en-US" dirty="0" smtClean="0">
                <a:latin typeface="Arial" pitchFamily="34" charset="0"/>
                <a:cs typeface="Arial" pitchFamily="34" charset="0"/>
              </a:rPr>
              <a:t>: Crowne Plaza – Big training opportunity for club officers</a:t>
            </a:r>
          </a:p>
          <a:p>
            <a:pPr marL="457200" indent="-457200">
              <a:buFont typeface="Arial" pitchFamily="34" charset="0"/>
              <a:buChar char="•"/>
            </a:pPr>
            <a:r>
              <a:rPr lang="en-US" b="1" dirty="0" smtClean="0">
                <a:latin typeface="Arial" pitchFamily="34" charset="0"/>
                <a:cs typeface="Arial" pitchFamily="34" charset="0"/>
              </a:rPr>
              <a:t>Club Officer Training deadline: </a:t>
            </a:r>
            <a:r>
              <a:rPr lang="en-US" b="1" u="sng" dirty="0" smtClean="0">
                <a:latin typeface="Arial" pitchFamily="34" charset="0"/>
                <a:cs typeface="Arial" pitchFamily="34" charset="0"/>
              </a:rPr>
              <a:t>August 31</a:t>
            </a:r>
          </a:p>
          <a:p>
            <a:pPr marL="457200" indent="-457200">
              <a:buFont typeface="Arial" pitchFamily="34" charset="0"/>
              <a:buChar char="•"/>
            </a:pPr>
            <a:endParaRPr lang="en-US"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166938" y="935039"/>
            <a:ext cx="3968444" cy="86633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Conclusion</a:t>
            </a:r>
          </a:p>
        </p:txBody>
      </p:sp>
      <p:sp>
        <p:nvSpPr>
          <p:cNvPr id="3" name="Subtitle 2"/>
          <p:cNvSpPr>
            <a:spLocks noGrp="1"/>
          </p:cNvSpPr>
          <p:nvPr>
            <p:ph type="subTitle" idx="1"/>
          </p:nvPr>
        </p:nvSpPr>
        <p:spPr bwMode="auto">
          <a:xfrm>
            <a:off x="1655379" y="2002221"/>
            <a:ext cx="6964472" cy="295116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125000"/>
              </a:lnSpc>
              <a:spcBef>
                <a:spcPts val="863"/>
              </a:spcBef>
            </a:pPr>
            <a:r>
              <a:rPr lang="en-US" sz="3600" b="1" dirty="0" smtClean="0">
                <a:solidFill>
                  <a:srgbClr val="7030A0"/>
                </a:solidFill>
                <a:latin typeface="Arial" pitchFamily="34" charset="0"/>
                <a:cs typeface="Arial" pitchFamily="34" charset="0"/>
              </a:rPr>
              <a:t>With information and encouragement each of us can achieve more than we ever imagined!</a:t>
            </a:r>
          </a:p>
          <a:p>
            <a:pPr algn="ctr" eaLnBrk="1" hangingPunct="1">
              <a:lnSpc>
                <a:spcPct val="125000"/>
              </a:lnSpc>
              <a:spcBef>
                <a:spcPts val="863"/>
              </a:spcBef>
            </a:pPr>
            <a:r>
              <a:rPr lang="en-US" sz="3200" b="1" dirty="0" smtClean="0">
                <a:latin typeface="Arial" pitchFamily="34" charset="0"/>
                <a:cs typeface="Arial" pitchFamily="34" charset="0"/>
              </a:rPr>
              <a:t>Thank you for serving as an</a:t>
            </a:r>
          </a:p>
          <a:p>
            <a:pPr algn="ctr" eaLnBrk="1" hangingPunct="1">
              <a:lnSpc>
                <a:spcPct val="125000"/>
              </a:lnSpc>
              <a:spcBef>
                <a:spcPts val="863"/>
              </a:spcBef>
            </a:pPr>
            <a:r>
              <a:rPr lang="en-US" sz="3200" b="1" dirty="0" smtClean="0">
                <a:latin typeface="Arial" pitchFamily="34" charset="0"/>
                <a:cs typeface="Arial" pitchFamily="34" charset="0"/>
              </a:rPr>
              <a:t>Area Governor !</a:t>
            </a:r>
          </a:p>
        </p:txBody>
      </p:sp>
      <p:pic>
        <p:nvPicPr>
          <p:cNvPr id="27652" name="Picture 4" descr="C:\Documents and Settings\croalp\Local Settings\Temporary Internet Files\Content.IE5\CAP5BCUO\MP900439557[1].jpg"/>
          <p:cNvPicPr>
            <a:picLocks noChangeAspect="1" noChangeArrowheads="1"/>
          </p:cNvPicPr>
          <p:nvPr/>
        </p:nvPicPr>
        <p:blipFill>
          <a:blip r:embed="rId3"/>
          <a:srcRect/>
          <a:stretch>
            <a:fillRect/>
          </a:stretch>
        </p:blipFill>
        <p:spPr bwMode="auto">
          <a:xfrm>
            <a:off x="6135382" y="182881"/>
            <a:ext cx="1855137" cy="1454075"/>
          </a:xfrm>
          <a:prstGeom prst="rect">
            <a:avLst/>
          </a:prstGeom>
          <a:noFill/>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012950" y="890588"/>
            <a:ext cx="4925732" cy="90593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latin typeface="Arial Bold" charset="0"/>
              </a:rPr>
              <a:t>Agenda/Objectives</a:t>
            </a:r>
          </a:p>
        </p:txBody>
      </p:sp>
      <p:sp>
        <p:nvSpPr>
          <p:cNvPr id="3" name="Subtitle 2"/>
          <p:cNvSpPr>
            <a:spLocks noGrp="1"/>
          </p:cNvSpPr>
          <p:nvPr>
            <p:ph type="subTitle" idx="1"/>
          </p:nvPr>
        </p:nvSpPr>
        <p:spPr bwMode="auto">
          <a:xfrm>
            <a:off x="1277007" y="2049517"/>
            <a:ext cx="7543143" cy="4288221"/>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ts val="1275"/>
              </a:spcBef>
              <a:buClr>
                <a:srgbClr val="CD222C"/>
              </a:buClr>
              <a:buFont typeface="Arial" pitchFamily="34" charset="0"/>
              <a:buChar char="•"/>
            </a:pPr>
            <a:r>
              <a:rPr lang="en-US" sz="3200" dirty="0" smtClean="0">
                <a:latin typeface="Arial" pitchFamily="34" charset="0"/>
                <a:cs typeface="Arial" pitchFamily="34" charset="0"/>
              </a:rPr>
              <a:t>What do I need to do </a:t>
            </a:r>
            <a:r>
              <a:rPr lang="en-US" sz="3200" dirty="0" smtClean="0">
                <a:solidFill>
                  <a:srgbClr val="7030A0"/>
                </a:solidFill>
                <a:latin typeface="Arial" pitchFamily="34" charset="0"/>
                <a:cs typeface="Arial" pitchFamily="34" charset="0"/>
              </a:rPr>
              <a:t>NOW</a:t>
            </a:r>
            <a:r>
              <a:rPr lang="en-US" sz="3200" dirty="0" smtClean="0">
                <a:latin typeface="Arial" pitchFamily="34" charset="0"/>
                <a:cs typeface="Arial" pitchFamily="34" charset="0"/>
              </a:rPr>
              <a:t>?</a:t>
            </a:r>
          </a:p>
          <a:p>
            <a:pPr marL="457200" indent="-457200" eaLnBrk="1" hangingPunct="1">
              <a:spcBef>
                <a:spcPts val="1275"/>
              </a:spcBef>
              <a:buClr>
                <a:srgbClr val="CD222C"/>
              </a:buClr>
              <a:buFont typeface="Arial" pitchFamily="34" charset="0"/>
              <a:buChar char="•"/>
            </a:pPr>
            <a:r>
              <a:rPr lang="en-US" sz="3200" dirty="0" smtClean="0">
                <a:latin typeface="Arial" pitchFamily="34" charset="0"/>
                <a:cs typeface="Arial" pitchFamily="34" charset="0"/>
              </a:rPr>
              <a:t>What do I need to do </a:t>
            </a:r>
            <a:r>
              <a:rPr lang="en-US" sz="3200" dirty="0" smtClean="0">
                <a:solidFill>
                  <a:srgbClr val="7030A0"/>
                </a:solidFill>
                <a:latin typeface="Arial" pitchFamily="34" charset="0"/>
                <a:cs typeface="Arial" pitchFamily="34" charset="0"/>
              </a:rPr>
              <a:t>NEXT</a:t>
            </a:r>
            <a:r>
              <a:rPr lang="en-US" sz="3200" dirty="0" smtClean="0">
                <a:latin typeface="Arial" pitchFamily="34" charset="0"/>
                <a:cs typeface="Arial" pitchFamily="34" charset="0"/>
              </a:rPr>
              <a:t>?</a:t>
            </a:r>
          </a:p>
          <a:p>
            <a:pPr marL="457200" indent="-457200" eaLnBrk="1" hangingPunct="1">
              <a:spcBef>
                <a:spcPts val="1275"/>
              </a:spcBef>
              <a:buClr>
                <a:srgbClr val="CD222C"/>
              </a:buClr>
              <a:buFont typeface="Arial" pitchFamily="34" charset="0"/>
              <a:buChar char="•"/>
            </a:pPr>
            <a:r>
              <a:rPr lang="en-US" sz="3200" dirty="0" smtClean="0">
                <a:latin typeface="Arial" pitchFamily="34" charset="0"/>
                <a:cs typeface="Arial" pitchFamily="34" charset="0"/>
              </a:rPr>
              <a:t>What do I need to do in the </a:t>
            </a:r>
            <a:r>
              <a:rPr lang="en-US" sz="3200" dirty="0" smtClean="0">
                <a:solidFill>
                  <a:srgbClr val="7030A0"/>
                </a:solidFill>
                <a:latin typeface="Arial" pitchFamily="34" charset="0"/>
                <a:cs typeface="Arial" pitchFamily="34" charset="0"/>
              </a:rPr>
              <a:t>NEAR FUTURE?</a:t>
            </a:r>
          </a:p>
          <a:p>
            <a:pPr algn="ctr" eaLnBrk="1" hangingPunct="1">
              <a:spcBef>
                <a:spcPts val="1275"/>
              </a:spcBef>
              <a:buClr>
                <a:srgbClr val="CD222C"/>
              </a:buClr>
            </a:pPr>
            <a:endParaRPr lang="en-US" sz="2400" dirty="0" smtClean="0">
              <a:solidFill>
                <a:srgbClr val="7030A0"/>
              </a:solidFill>
              <a:latin typeface="Arial" pitchFamily="34" charset="0"/>
              <a:cs typeface="Arial" pitchFamily="34" charset="0"/>
            </a:endParaRPr>
          </a:p>
          <a:p>
            <a:pPr algn="ctr" eaLnBrk="1" hangingPunct="1">
              <a:spcBef>
                <a:spcPts val="1275"/>
              </a:spcBef>
              <a:buClr>
                <a:srgbClr val="CD222C"/>
              </a:buClr>
            </a:pPr>
            <a:r>
              <a:rPr lang="en-US" sz="2400" dirty="0" smtClean="0">
                <a:solidFill>
                  <a:srgbClr val="7030A0"/>
                </a:solidFill>
                <a:latin typeface="Arial" pitchFamily="34" charset="0"/>
                <a:cs typeface="Arial" pitchFamily="34" charset="0"/>
              </a:rPr>
              <a:t>District Recognition Program</a:t>
            </a:r>
          </a:p>
          <a:p>
            <a:pPr algn="ctr" eaLnBrk="1" hangingPunct="1">
              <a:spcBef>
                <a:spcPts val="1275"/>
              </a:spcBef>
              <a:buClr>
                <a:srgbClr val="CD222C"/>
              </a:buClr>
            </a:pPr>
            <a:r>
              <a:rPr lang="en-US" sz="2400" dirty="0" smtClean="0">
                <a:solidFill>
                  <a:srgbClr val="7030A0"/>
                </a:solidFill>
                <a:latin typeface="Arial" pitchFamily="34" charset="0"/>
                <a:cs typeface="Arial" pitchFamily="34" charset="0"/>
              </a:rPr>
              <a:t>District Leadership Handbook</a:t>
            </a:r>
          </a:p>
          <a:p>
            <a:pPr algn="ctr" eaLnBrk="1" hangingPunct="1">
              <a:spcBef>
                <a:spcPts val="1275"/>
              </a:spcBef>
              <a:buClr>
                <a:srgbClr val="CD222C"/>
              </a:buClr>
            </a:pPr>
            <a:r>
              <a:rPr lang="en-US" sz="2400" dirty="0" smtClean="0">
                <a:solidFill>
                  <a:srgbClr val="7030A0"/>
                </a:solidFill>
                <a:latin typeface="Arial" pitchFamily="34" charset="0"/>
                <a:cs typeface="Arial" pitchFamily="34" charset="0"/>
              </a:rPr>
              <a:t>Club Leadership Handbook</a:t>
            </a: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5021" y="730491"/>
            <a:ext cx="7598979" cy="1240200"/>
          </a:xfrm>
        </p:spPr>
        <p:txBody>
          <a:bodyPr/>
          <a:lstStyle/>
          <a:p>
            <a:r>
              <a:rPr lang="en-US" dirty="0" smtClean="0"/>
              <a:t>What do I need to do NOW?</a:t>
            </a:r>
            <a:endParaRPr lang="en-US" dirty="0"/>
          </a:p>
        </p:txBody>
      </p:sp>
      <p:sp>
        <p:nvSpPr>
          <p:cNvPr id="3" name="Subtitle 2"/>
          <p:cNvSpPr>
            <a:spLocks noGrp="1"/>
          </p:cNvSpPr>
          <p:nvPr>
            <p:ph type="subTitle" idx="1"/>
          </p:nvPr>
        </p:nvSpPr>
        <p:spPr>
          <a:xfrm>
            <a:off x="1545021" y="2184749"/>
            <a:ext cx="7141779" cy="3483408"/>
          </a:xfrm>
        </p:spPr>
        <p:txBody>
          <a:bodyPr/>
          <a:lstStyle/>
          <a:p>
            <a:pPr marL="914400" lvl="1" indent="-457200" algn="l" eaLnBrk="1" hangingPunct="1">
              <a:spcBef>
                <a:spcPts val="1275"/>
              </a:spcBef>
              <a:buClr>
                <a:srgbClr val="CD222C"/>
              </a:buClr>
              <a:buFont typeface="Arial" pitchFamily="34" charset="0"/>
              <a:buChar char="•"/>
              <a:defRPr/>
            </a:pPr>
            <a:r>
              <a:rPr lang="en-US" dirty="0">
                <a:solidFill>
                  <a:schemeClr val="tx1"/>
                </a:solidFill>
                <a:latin typeface="Arial" pitchFamily="34" charset="0"/>
                <a:cs typeface="Arial" pitchFamily="34" charset="0"/>
              </a:rPr>
              <a:t>Get to Know Clubs</a:t>
            </a:r>
          </a:p>
          <a:p>
            <a:pPr marL="914400" lvl="1" indent="-457200" algn="l" eaLnBrk="1" hangingPunct="1">
              <a:spcBef>
                <a:spcPts val="1275"/>
              </a:spcBef>
              <a:buClr>
                <a:srgbClr val="CD222C"/>
              </a:buClr>
              <a:buFont typeface="Arial" pitchFamily="34" charset="0"/>
              <a:buChar char="•"/>
              <a:defRPr/>
            </a:pPr>
            <a:r>
              <a:rPr lang="en-US" dirty="0">
                <a:solidFill>
                  <a:schemeClr val="tx1"/>
                </a:solidFill>
                <a:latin typeface="Arial" pitchFamily="34" charset="0"/>
                <a:cs typeface="Arial" pitchFamily="34" charset="0"/>
              </a:rPr>
              <a:t>DCP</a:t>
            </a:r>
          </a:p>
          <a:p>
            <a:pPr marL="914400" lvl="1" indent="-457200" algn="l" eaLnBrk="1" hangingPunct="1">
              <a:spcBef>
                <a:spcPts val="1275"/>
              </a:spcBef>
              <a:buClr>
                <a:srgbClr val="CD222C"/>
              </a:buClr>
              <a:buFont typeface="Arial" pitchFamily="34" charset="0"/>
              <a:buChar char="•"/>
              <a:defRPr/>
            </a:pPr>
            <a:r>
              <a:rPr lang="en-US" dirty="0">
                <a:solidFill>
                  <a:schemeClr val="tx1"/>
                </a:solidFill>
                <a:latin typeface="Arial" pitchFamily="34" charset="0"/>
                <a:cs typeface="Arial" pitchFamily="34" charset="0"/>
              </a:rPr>
              <a:t>Area Council</a:t>
            </a:r>
          </a:p>
          <a:p>
            <a:pPr marL="914400" lvl="1" indent="-457200" algn="l" eaLnBrk="1" hangingPunct="1">
              <a:spcBef>
                <a:spcPts val="1275"/>
              </a:spcBef>
              <a:buClr>
                <a:srgbClr val="CD222C"/>
              </a:buClr>
              <a:buFont typeface="Arial" pitchFamily="34" charset="0"/>
              <a:buChar char="•"/>
              <a:defRPr/>
            </a:pPr>
            <a:r>
              <a:rPr lang="en-US" dirty="0">
                <a:solidFill>
                  <a:schemeClr val="tx1"/>
                </a:solidFill>
                <a:latin typeface="Arial" pitchFamily="34" charset="0"/>
                <a:cs typeface="Arial" pitchFamily="34" charset="0"/>
              </a:rPr>
              <a:t>Club Officer Training</a:t>
            </a:r>
          </a:p>
          <a:p>
            <a:pPr marL="914400" lvl="1" indent="-457200" algn="l" eaLnBrk="1" hangingPunct="1">
              <a:spcBef>
                <a:spcPts val="1275"/>
              </a:spcBef>
              <a:buClr>
                <a:srgbClr val="CD222C"/>
              </a:buClr>
              <a:buFont typeface="Arial" pitchFamily="34" charset="0"/>
              <a:buChar char="•"/>
              <a:defRPr/>
            </a:pPr>
            <a:r>
              <a:rPr lang="en-US" dirty="0">
                <a:solidFill>
                  <a:schemeClr val="tx1"/>
                </a:solidFill>
                <a:latin typeface="Arial" pitchFamily="34" charset="0"/>
                <a:cs typeface="Arial" pitchFamily="34" charset="0"/>
              </a:rPr>
              <a:t>Plan Club Visits</a:t>
            </a:r>
          </a:p>
          <a:p>
            <a:pPr marL="914400" lvl="1" indent="-457200" algn="l" eaLnBrk="1" hangingPunct="1">
              <a:spcBef>
                <a:spcPts val="1275"/>
              </a:spcBef>
              <a:buClr>
                <a:srgbClr val="CD222C"/>
              </a:buClr>
              <a:buFont typeface="Arial" pitchFamily="34" charset="0"/>
              <a:buChar char="•"/>
              <a:defRPr/>
            </a:pPr>
            <a:r>
              <a:rPr lang="en-US" dirty="0">
                <a:solidFill>
                  <a:schemeClr val="tx1"/>
                </a:solidFill>
                <a:latin typeface="Arial" pitchFamily="34" charset="0"/>
                <a:cs typeface="Arial" pitchFamily="34" charset="0"/>
              </a:rPr>
              <a:t>Plan Area Contest </a:t>
            </a:r>
            <a:r>
              <a:rPr lang="en-US" dirty="0" smtClean="0">
                <a:solidFill>
                  <a:schemeClr val="tx1"/>
                </a:solidFill>
                <a:latin typeface="Arial" pitchFamily="34" charset="0"/>
                <a:cs typeface="Arial" pitchFamily="34" charset="0"/>
              </a:rPr>
              <a:t>Date</a:t>
            </a:r>
          </a:p>
          <a:p>
            <a:pPr marL="914400" lvl="1" indent="-457200" algn="l" eaLnBrk="1" hangingPunct="1">
              <a:spcBef>
                <a:spcPts val="1275"/>
              </a:spcBef>
              <a:buClr>
                <a:srgbClr val="CD222C"/>
              </a:buClr>
              <a:buFont typeface="Arial" pitchFamily="34" charset="0"/>
              <a:buChar char="•"/>
              <a:defRPr/>
            </a:pPr>
            <a:r>
              <a:rPr lang="en-US" dirty="0" smtClean="0">
                <a:solidFill>
                  <a:schemeClr val="tx1"/>
                </a:solidFill>
                <a:latin typeface="Arial" pitchFamily="34" charset="0"/>
                <a:cs typeface="Arial" pitchFamily="34" charset="0"/>
              </a:rPr>
              <a:t>Learn the Distinguished Area Plan</a:t>
            </a:r>
            <a:endParaRPr lang="en-US" dirty="0">
              <a:solidFill>
                <a:schemeClr val="tx1"/>
              </a:solidFill>
              <a:latin typeface="Arial" pitchFamily="34" charset="0"/>
              <a:cs typeface="Arial" pitchFamily="34" charset="0"/>
            </a:endParaRPr>
          </a:p>
          <a:p>
            <a:pPr lvl="1" algn="l" eaLnBrk="1" hangingPunct="1">
              <a:spcBef>
                <a:spcPts val="1275"/>
              </a:spcBef>
              <a:buClr>
                <a:srgbClr val="CD222C"/>
              </a:buClr>
              <a:defRPr/>
            </a:pPr>
            <a:endParaRPr lang="en-US" sz="2600" dirty="0">
              <a:solidFill>
                <a:srgbClr val="7030A0"/>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3763758659"/>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545021" y="527572"/>
            <a:ext cx="7598979" cy="81493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 do I need to do NOW?</a:t>
            </a:r>
          </a:p>
        </p:txBody>
      </p:sp>
      <p:sp>
        <p:nvSpPr>
          <p:cNvPr id="3" name="Subtitle 2"/>
          <p:cNvSpPr>
            <a:spLocks noGrp="1"/>
          </p:cNvSpPr>
          <p:nvPr>
            <p:ph type="subTitle" idx="1"/>
          </p:nvPr>
        </p:nvSpPr>
        <p:spPr bwMode="auto">
          <a:xfrm>
            <a:off x="1876096" y="2212975"/>
            <a:ext cx="6475741" cy="3181985"/>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Aft>
                <a:spcPts val="600"/>
              </a:spcAft>
              <a:buFont typeface="Arial" pitchFamily="34" charset="0"/>
              <a:buChar char="•"/>
            </a:pPr>
            <a:r>
              <a:rPr lang="en-US" sz="3000" b="1" dirty="0" smtClean="0">
                <a:latin typeface="Arial" pitchFamily="34" charset="0"/>
                <a:cs typeface="Arial" pitchFamily="34" charset="0"/>
              </a:rPr>
              <a:t>Get to know the clubs in your area</a:t>
            </a:r>
          </a:p>
          <a:p>
            <a:pPr marL="457200" indent="-457200" eaLnBrk="1" hangingPunct="1">
              <a:spcAft>
                <a:spcPts val="600"/>
              </a:spcAft>
              <a:buFont typeface="Arial" pitchFamily="34" charset="0"/>
              <a:buChar char="•"/>
            </a:pPr>
            <a:r>
              <a:rPr lang="en-US" sz="3000" b="1" dirty="0" smtClean="0">
                <a:latin typeface="Arial" pitchFamily="34" charset="0"/>
                <a:cs typeface="Arial" pitchFamily="34" charset="0"/>
              </a:rPr>
              <a:t>Look at the 2013 District 6 Club Realignment:</a:t>
            </a:r>
          </a:p>
          <a:p>
            <a:pPr algn="ctr" eaLnBrk="1" hangingPunct="1">
              <a:spcAft>
                <a:spcPts val="600"/>
              </a:spcAft>
            </a:pPr>
            <a:r>
              <a:rPr lang="en-US" sz="3000" b="1" dirty="0" smtClean="0">
                <a:solidFill>
                  <a:srgbClr val="CD222C"/>
                </a:solidFill>
                <a:latin typeface="Arial" pitchFamily="34" charset="0"/>
                <a:cs typeface="Arial" pitchFamily="34" charset="0"/>
                <a:hlinkClick r:id="rId3"/>
              </a:rPr>
              <a:t>www.d6tm.org</a:t>
            </a:r>
            <a:endParaRPr lang="en-US" sz="3000" b="1" dirty="0" smtClean="0">
              <a:solidFill>
                <a:srgbClr val="CD222C"/>
              </a:solidFill>
              <a:latin typeface="Arial" pitchFamily="34" charset="0"/>
              <a:cs typeface="Arial" pitchFamily="34" charset="0"/>
            </a:endParaRPr>
          </a:p>
          <a:p>
            <a:pPr eaLnBrk="1" hangingPunct="1">
              <a:spcAft>
                <a:spcPts val="600"/>
              </a:spcAft>
            </a:pPr>
            <a:endParaRPr lang="en-US" sz="30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2317" y="1245476"/>
            <a:ext cx="7031421" cy="923330"/>
          </a:xfrm>
          <a:prstGeom prst="rect">
            <a:avLst/>
          </a:prstGeom>
          <a:noFill/>
        </p:spPr>
        <p:txBody>
          <a:bodyPr wrap="square" rtlCol="0">
            <a:spAutoFit/>
          </a:bodyPr>
          <a:lstStyle/>
          <a:p>
            <a:r>
              <a:rPr lang="en-US" dirty="0" smtClean="0"/>
              <a:t>Go to this area of the District 6 web site:</a:t>
            </a:r>
          </a:p>
          <a:p>
            <a:r>
              <a:rPr lang="en-US" dirty="0" smtClean="0">
                <a:hlinkClick r:id="rId3"/>
              </a:rPr>
              <a:t>http</a:t>
            </a:r>
            <a:r>
              <a:rPr lang="en-US" dirty="0">
                <a:hlinkClick r:id="rId3"/>
              </a:rPr>
              <a:t>://www.d6tm.org/springconvention2013/businessmeeting</a:t>
            </a:r>
            <a:r>
              <a:rPr lang="en-US" dirty="0" smtClean="0">
                <a:hlinkClick r:id="rId3"/>
              </a:rPr>
              <a:t>/</a:t>
            </a:r>
            <a:endParaRPr lang="en-US" dirty="0" smtClean="0"/>
          </a:p>
          <a:p>
            <a:r>
              <a:rPr lang="en-US" dirty="0" smtClean="0"/>
              <a:t>Click on District 6 Realignment 2013</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183" y="2301766"/>
            <a:ext cx="7750274" cy="409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ctrTitle"/>
          </p:nvPr>
        </p:nvSpPr>
        <p:spPr bwMode="auto">
          <a:xfrm>
            <a:off x="1560786" y="120105"/>
            <a:ext cx="7062952" cy="81493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latin typeface="Arial Bold" charset="0"/>
              </a:rPr>
              <a:t>What do I need to do NOW?</a:t>
            </a:r>
            <a:br>
              <a:rPr lang="en-US" sz="4000" dirty="0" smtClean="0">
                <a:latin typeface="Arial Bold" charset="0"/>
              </a:rPr>
            </a:br>
            <a:r>
              <a:rPr lang="en-US" sz="3000" dirty="0" smtClean="0">
                <a:latin typeface="Arial Bold" charset="0"/>
              </a:rPr>
              <a:t>Know the clubs in your Area</a:t>
            </a:r>
            <a:br>
              <a:rPr lang="en-US" sz="3000" dirty="0" smtClean="0">
                <a:latin typeface="Arial Bold" charset="0"/>
              </a:rPr>
            </a:br>
            <a:endParaRPr lang="en-US" sz="3000" dirty="0" smtClean="0">
              <a:latin typeface="Arial Bold" charset="0"/>
            </a:endParaRP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3"/>
          <a:srcRect/>
          <a:stretch>
            <a:fillRect/>
          </a:stretch>
        </p:blipFill>
        <p:spPr bwMode="auto">
          <a:xfrm>
            <a:off x="1902538" y="2034609"/>
            <a:ext cx="6332318" cy="4686866"/>
          </a:xfrm>
          <a:prstGeom prst="rect">
            <a:avLst/>
          </a:prstGeom>
          <a:noFill/>
          <a:ln w="9525">
            <a:noFill/>
            <a:miter lim="800000"/>
            <a:headEnd/>
            <a:tailEnd/>
          </a:ln>
          <a:effectLst/>
        </p:spPr>
      </p:pic>
      <p:sp>
        <p:nvSpPr>
          <p:cNvPr id="2" name="Rectangle 1"/>
          <p:cNvSpPr/>
          <p:nvPr/>
        </p:nvSpPr>
        <p:spPr>
          <a:xfrm>
            <a:off x="2371295" y="6356350"/>
            <a:ext cx="2012950" cy="40322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Title 1"/>
          <p:cNvSpPr>
            <a:spLocks noGrp="1"/>
          </p:cNvSpPr>
          <p:nvPr>
            <p:ph type="ctrTitle"/>
          </p:nvPr>
        </p:nvSpPr>
        <p:spPr bwMode="auto">
          <a:xfrm>
            <a:off x="1560786" y="120105"/>
            <a:ext cx="7062952" cy="81493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latin typeface="Arial Bold" charset="0"/>
              </a:rPr>
              <a:t>What do I need to do NOW?</a:t>
            </a:r>
            <a:br>
              <a:rPr lang="en-US" sz="4000" dirty="0" smtClean="0">
                <a:latin typeface="Arial Bold" charset="0"/>
              </a:rPr>
            </a:br>
            <a:r>
              <a:rPr lang="en-US" sz="3000" dirty="0" smtClean="0">
                <a:latin typeface="Arial Bold" charset="0"/>
              </a:rPr>
              <a:t>Know the clubs in your Area</a:t>
            </a:r>
            <a:br>
              <a:rPr lang="en-US" sz="3000" dirty="0" smtClean="0">
                <a:latin typeface="Arial Bold" charset="0"/>
              </a:rPr>
            </a:br>
            <a:r>
              <a:rPr lang="en-US" sz="2000" b="0" dirty="0" smtClean="0">
                <a:latin typeface="Arial Bold" charset="0"/>
              </a:rPr>
              <a:t>members.toastmasters.org (TI site)</a:t>
            </a:r>
            <a:br>
              <a:rPr lang="en-US" sz="2000" b="0" dirty="0" smtClean="0">
                <a:latin typeface="Arial Bold" charset="0"/>
              </a:rPr>
            </a:br>
            <a:r>
              <a:rPr lang="en-US" sz="2000" b="0" dirty="0" smtClean="0">
                <a:latin typeface="Arial Bold" charset="0"/>
              </a:rPr>
              <a:t>Click on District Leader Resources</a:t>
            </a:r>
            <a:r>
              <a:rPr lang="en-US" sz="2000" dirty="0" smtClean="0">
                <a:latin typeface="Arial Bold" charset="0"/>
              </a:rPr>
              <a:t/>
            </a:r>
            <a:br>
              <a:rPr lang="en-US" sz="2000" dirty="0" smtClean="0">
                <a:latin typeface="Arial Bold" charset="0"/>
              </a:rPr>
            </a:br>
            <a:endParaRPr lang="en-US" sz="2000" dirty="0" smtClean="0">
              <a:latin typeface="Arial Bold" charset="0"/>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p:cNvPicPr>
            <a:picLocks noChangeAspect="1" noChangeArrowheads="1"/>
          </p:cNvPicPr>
          <p:nvPr/>
        </p:nvPicPr>
        <p:blipFill>
          <a:blip r:embed="rId3"/>
          <a:srcRect/>
          <a:stretch>
            <a:fillRect/>
          </a:stretch>
        </p:blipFill>
        <p:spPr bwMode="auto">
          <a:xfrm>
            <a:off x="1671904" y="2017986"/>
            <a:ext cx="6328878" cy="4587766"/>
          </a:xfrm>
          <a:prstGeom prst="rect">
            <a:avLst/>
          </a:prstGeom>
          <a:noFill/>
          <a:ln w="9525">
            <a:noFill/>
            <a:miter lim="800000"/>
            <a:headEnd/>
            <a:tailEnd/>
          </a:ln>
          <a:effectLst/>
        </p:spPr>
      </p:pic>
      <p:sp>
        <p:nvSpPr>
          <p:cNvPr id="2" name="Rectangle 1"/>
          <p:cNvSpPr/>
          <p:nvPr/>
        </p:nvSpPr>
        <p:spPr>
          <a:xfrm>
            <a:off x="1209675" y="3294991"/>
            <a:ext cx="2290270" cy="40322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Title 1"/>
          <p:cNvSpPr>
            <a:spLocks noGrp="1"/>
          </p:cNvSpPr>
          <p:nvPr>
            <p:ph type="ctrTitle"/>
          </p:nvPr>
        </p:nvSpPr>
        <p:spPr bwMode="auto">
          <a:xfrm>
            <a:off x="1560786" y="120105"/>
            <a:ext cx="7062952" cy="81493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latin typeface="Arial Bold" charset="0"/>
              </a:rPr>
              <a:t>District, Division &amp; Area Reports – </a:t>
            </a:r>
            <a:r>
              <a:rPr lang="en-US" sz="3000" b="0" dirty="0" smtClean="0">
                <a:latin typeface="Arial Bold" charset="0"/>
              </a:rPr>
              <a:t>enter “6” for District 6</a:t>
            </a:r>
            <a:br>
              <a:rPr lang="en-US" sz="3000" b="0" dirty="0" smtClean="0">
                <a:latin typeface="Arial Bold" charset="0"/>
              </a:rPr>
            </a:br>
            <a:r>
              <a:rPr lang="en-US" sz="3000" b="0" dirty="0" smtClean="0">
                <a:latin typeface="Arial Bold" charset="0"/>
              </a:rPr>
              <a:t>Available reports will show</a:t>
            </a:r>
            <a:r>
              <a:rPr lang="en-US" sz="3000" dirty="0" smtClean="0">
                <a:latin typeface="Arial Bold" charset="0"/>
              </a:rPr>
              <a:t/>
            </a:r>
            <a:br>
              <a:rPr lang="en-US" sz="3000" dirty="0" smtClean="0">
                <a:latin typeface="Arial Bold" charset="0"/>
              </a:rPr>
            </a:br>
            <a:endParaRPr lang="en-US" sz="3000" dirty="0" smtClean="0">
              <a:latin typeface="Arial Bold" charset="0"/>
            </a:endParaRP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529255" y="719195"/>
            <a:ext cx="7157545" cy="7676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latin typeface="Arial Bold" charset="0"/>
              </a:rPr>
              <a:t>What do I need to do NOW?</a:t>
            </a:r>
          </a:p>
        </p:txBody>
      </p:sp>
      <p:sp>
        <p:nvSpPr>
          <p:cNvPr id="3" name="Subtitle 2"/>
          <p:cNvSpPr>
            <a:spLocks noGrp="1"/>
          </p:cNvSpPr>
          <p:nvPr>
            <p:ph type="subTitle" idx="1"/>
          </p:nvPr>
        </p:nvSpPr>
        <p:spPr bwMode="auto">
          <a:xfrm>
            <a:off x="1245476" y="2049520"/>
            <a:ext cx="7772400" cy="4004439"/>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spcAft>
                <a:spcPts val="600"/>
              </a:spcAft>
            </a:pPr>
            <a:r>
              <a:rPr lang="en-US" sz="3200" b="1" dirty="0" smtClean="0">
                <a:latin typeface="Arial" pitchFamily="34" charset="0"/>
                <a:cs typeface="Arial" pitchFamily="34" charset="0"/>
              </a:rPr>
              <a:t>Learn &amp; know the</a:t>
            </a:r>
          </a:p>
          <a:p>
            <a:pPr algn="ctr" eaLnBrk="1" hangingPunct="1">
              <a:spcAft>
                <a:spcPts val="600"/>
              </a:spcAft>
            </a:pPr>
            <a:r>
              <a:rPr lang="en-US" sz="3200" b="1" dirty="0" smtClean="0">
                <a:latin typeface="Arial" pitchFamily="34" charset="0"/>
                <a:cs typeface="Arial" pitchFamily="34" charset="0"/>
              </a:rPr>
              <a:t>Distinguished Club Plan</a:t>
            </a:r>
          </a:p>
          <a:p>
            <a:pPr algn="ctr" eaLnBrk="1" hangingPunct="1">
              <a:spcAft>
                <a:spcPts val="600"/>
              </a:spcAft>
            </a:pPr>
            <a:r>
              <a:rPr lang="en-US" sz="4000" b="1" dirty="0" smtClean="0">
                <a:latin typeface="Arial" pitchFamily="34" charset="0"/>
                <a:cs typeface="Arial" pitchFamily="34" charset="0"/>
              </a:rPr>
              <a:t>The “DCP”</a:t>
            </a:r>
          </a:p>
          <a:p>
            <a:pPr eaLnBrk="1" hangingPunct="1">
              <a:spcAft>
                <a:spcPts val="600"/>
              </a:spcAft>
            </a:pPr>
            <a:r>
              <a:rPr lang="en-US" sz="3000" b="1" dirty="0" smtClean="0">
                <a:latin typeface="Arial" pitchFamily="34" charset="0"/>
                <a:cs typeface="Arial" pitchFamily="34" charset="0"/>
              </a:rPr>
              <a:t>Resources for learning:</a:t>
            </a:r>
          </a:p>
          <a:p>
            <a:pPr marL="457200" indent="-457200" eaLnBrk="1" hangingPunct="1">
              <a:spcAft>
                <a:spcPts val="600"/>
              </a:spcAft>
              <a:buFont typeface="Arial" pitchFamily="34" charset="0"/>
              <a:buChar char="•"/>
            </a:pPr>
            <a:r>
              <a:rPr lang="en-US" sz="3000" b="1" dirty="0" smtClean="0">
                <a:solidFill>
                  <a:srgbClr val="7030A0"/>
                </a:solidFill>
                <a:latin typeface="Arial" pitchFamily="34" charset="0"/>
                <a:cs typeface="Arial" pitchFamily="34" charset="0"/>
              </a:rPr>
              <a:t>Club Officer Handbook </a:t>
            </a:r>
            <a:r>
              <a:rPr lang="en-US" sz="2600" b="1" dirty="0" smtClean="0">
                <a:solidFill>
                  <a:srgbClr val="7030A0"/>
                </a:solidFill>
                <a:latin typeface="Arial" pitchFamily="34" charset="0"/>
                <a:cs typeface="Arial" pitchFamily="34" charset="0"/>
              </a:rPr>
              <a:t>-  page 44</a:t>
            </a:r>
          </a:p>
          <a:p>
            <a:pPr marL="457200" indent="-457200" eaLnBrk="1" hangingPunct="1">
              <a:spcAft>
                <a:spcPts val="600"/>
              </a:spcAft>
              <a:buFont typeface="Arial" pitchFamily="34" charset="0"/>
              <a:buChar char="•"/>
            </a:pPr>
            <a:r>
              <a:rPr lang="en-US" sz="3000" b="1" dirty="0" smtClean="0">
                <a:solidFill>
                  <a:srgbClr val="7030A0"/>
                </a:solidFill>
                <a:latin typeface="Arial" pitchFamily="34" charset="0"/>
                <a:cs typeface="Arial" pitchFamily="34" charset="0"/>
              </a:rPr>
              <a:t>District Leadership Handbook </a:t>
            </a:r>
            <a:r>
              <a:rPr lang="en-US" sz="2600" b="1" dirty="0" smtClean="0">
                <a:solidFill>
                  <a:srgbClr val="7030A0"/>
                </a:solidFill>
                <a:latin typeface="Arial" pitchFamily="34" charset="0"/>
                <a:cs typeface="Arial" pitchFamily="34" charset="0"/>
              </a:rPr>
              <a:t>- page 40</a:t>
            </a:r>
          </a:p>
          <a:p>
            <a:pPr eaLnBrk="1" hangingPunct="1">
              <a:spcAft>
                <a:spcPts val="600"/>
              </a:spcAft>
            </a:pPr>
            <a:endParaRPr lang="en-US" sz="30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972</TotalTime>
  <Words>1453</Words>
  <Application>Microsoft Office PowerPoint</Application>
  <PresentationFormat>On-screen Show (4:3)</PresentationFormat>
  <Paragraphs>229</Paragraphs>
  <Slides>27</Slides>
  <Notes>26</Notes>
  <HiddenSlides>2</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Welcome to Area Governor Training We’re glad you’re here! </vt:lpstr>
      <vt:lpstr>Agenda/Objectives</vt:lpstr>
      <vt:lpstr>What do I need to do NOW?</vt:lpstr>
      <vt:lpstr>What do I need to do NOW?</vt:lpstr>
      <vt:lpstr>What do I need to do NOW? Know the clubs in your Area </vt:lpstr>
      <vt:lpstr>What do I need to do NOW? Know the clubs in your Area members.toastmasters.org (TI site) Click on District Leader Resources </vt:lpstr>
      <vt:lpstr>District, Division &amp; Area Reports – enter “6” for District 6 Available reports will show </vt:lpstr>
      <vt:lpstr>What do I need to do NOW?</vt:lpstr>
      <vt:lpstr>PowerPoint Presentation</vt:lpstr>
      <vt:lpstr>PowerPoint Presentation</vt:lpstr>
      <vt:lpstr>---SAMPLE--- Area Council Meeting Agenda Area XX, _______Division 5:30-7 PM July 21, 2013 Location: University Library</vt:lpstr>
      <vt:lpstr>PowerPoint Presentation</vt:lpstr>
      <vt:lpstr>PowerPoint Presentation</vt:lpstr>
      <vt:lpstr>What do I need to do NEXT?</vt:lpstr>
      <vt:lpstr>PowerPoint Presentation</vt:lpstr>
      <vt:lpstr>Example 1st email to club president</vt:lpstr>
      <vt:lpstr>What do I need to do NEXT?</vt:lpstr>
      <vt:lpstr>Review District Timeline:                      July</vt:lpstr>
      <vt:lpstr>Review District Timeline:                August</vt:lpstr>
      <vt:lpstr>What do I need to do NEXT?</vt:lpstr>
      <vt:lpstr>PowerPoint Presentation</vt:lpstr>
      <vt:lpstr>What do I do in the NEAR FUTURE?</vt:lpstr>
      <vt:lpstr>Division Contests</vt:lpstr>
      <vt:lpstr>What’s Next for August Training?</vt:lpstr>
      <vt:lpstr>Stay for Train the Trainer</vt:lpstr>
      <vt:lpstr>Conclusion</vt:lpstr>
    </vt:vector>
  </TitlesOfParts>
  <Company>Toastmasters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Graphic user</dc:creator>
  <cp:lastModifiedBy>Joan</cp:lastModifiedBy>
  <cp:revision>85</cp:revision>
  <cp:lastPrinted>2011-05-09T21:08:52Z</cp:lastPrinted>
  <dcterms:created xsi:type="dcterms:W3CDTF">2011-07-13T15:06:17Z</dcterms:created>
  <dcterms:modified xsi:type="dcterms:W3CDTF">2013-06-15T13:12:34Z</dcterms:modified>
</cp:coreProperties>
</file>