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8" r:id="rId3"/>
    <p:sldId id="257" r:id="rId4"/>
    <p:sldId id="268" r:id="rId5"/>
    <p:sldId id="259" r:id="rId6"/>
    <p:sldId id="260" r:id="rId7"/>
    <p:sldId id="278" r:id="rId8"/>
    <p:sldId id="277" r:id="rId9"/>
    <p:sldId id="280" r:id="rId10"/>
    <p:sldId id="281" r:id="rId11"/>
    <p:sldId id="269" r:id="rId12"/>
    <p:sldId id="270" r:id="rId13"/>
    <p:sldId id="274" r:id="rId14"/>
    <p:sldId id="261" r:id="rId15"/>
    <p:sldId id="271" r:id="rId16"/>
    <p:sldId id="262" r:id="rId17"/>
    <p:sldId id="272" r:id="rId18"/>
    <p:sldId id="273" r:id="rId19"/>
    <p:sldId id="275" r:id="rId20"/>
    <p:sldId id="263" r:id="rId21"/>
    <p:sldId id="264" r:id="rId22"/>
    <p:sldId id="276" r:id="rId23"/>
    <p:sldId id="265" r:id="rId24"/>
    <p:sldId id="282" r:id="rId25"/>
    <p:sldId id="267"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22C"/>
    <a:srgbClr val="1E3657"/>
    <a:srgbClr val="F8F087"/>
    <a:srgbClr val="F6E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7" d="100"/>
          <a:sy n="87" d="100"/>
        </p:scale>
        <p:origin x="-1062" y="-84"/>
      </p:cViewPr>
      <p:guideLst>
        <p:guide orient="horz" pos="18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45369DB-A3F8-4FCE-B7C5-898DC62B241F}" type="datetime1">
              <a:rPr lang="en-US"/>
              <a:pPr>
                <a:defRPr/>
              </a:pPr>
              <a:t>6/21/2012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7B61E95-6E34-43A5-951D-E5728196F296}" type="slidenum">
              <a:rPr lang="en-US"/>
              <a:pPr>
                <a:defRPr/>
              </a:pPr>
              <a:t>‹#›</a:t>
            </a:fld>
            <a:endParaRPr lang="en-US" dirty="0"/>
          </a:p>
        </p:txBody>
      </p:sp>
    </p:spTree>
    <p:extLst>
      <p:ext uri="{BB962C8B-B14F-4D97-AF65-F5344CB8AC3E}">
        <p14:creationId xmlns:p14="http://schemas.microsoft.com/office/powerpoint/2010/main" val="18309477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6840EBD-97EA-4E2F-8BD8-EAEFBABD2072}" type="datetime1">
              <a:rPr lang="en-US"/>
              <a:pPr>
                <a:defRPr/>
              </a:pPr>
              <a:t>6/21/2012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A63E7A5-011E-42B7-BC55-D07D2D5F47E7}" type="slidenum">
              <a:rPr lang="en-US"/>
              <a:pPr>
                <a:defRPr/>
              </a:pPr>
              <a:t>‹#›</a:t>
            </a:fld>
            <a:endParaRPr lang="en-US" dirty="0"/>
          </a:p>
        </p:txBody>
      </p:sp>
    </p:spTree>
    <p:extLst>
      <p:ext uri="{BB962C8B-B14F-4D97-AF65-F5344CB8AC3E}">
        <p14:creationId xmlns:p14="http://schemas.microsoft.com/office/powerpoint/2010/main" val="14684835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413A72C0-DDB3-45BF-B341-16B1B15F596D}"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410" y="935441"/>
            <a:ext cx="6184320" cy="1470025"/>
          </a:xfrm>
          <a:prstGeom prst="rect">
            <a:avLst/>
          </a:prstGeom>
        </p:spPr>
        <p:txBody>
          <a:bodyPr/>
          <a:lstStyle>
            <a:lvl1pPr algn="l">
              <a:defRPr sz="4400" b="1" i="0">
                <a:solidFill>
                  <a:srgbClr val="1E3657"/>
                </a:solidFill>
                <a:latin typeface="Arial Bold"/>
                <a:cs typeface="Arial 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67410" y="2938052"/>
            <a:ext cx="6519390" cy="2950822"/>
          </a:xfrm>
          <a:prstGeom prst="rect">
            <a:avLst/>
          </a:prstGeom>
        </p:spPr>
        <p:txBody>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dirty="0">
                <a:solidFill>
                  <a:srgbClr val="7F7F7F"/>
                </a:solidFill>
                <a:latin typeface="Arial" pitchFamily="34" charset="0"/>
                <a:cs typeface="Arial" pitchFamily="34" charset="0"/>
              </a:defRPr>
            </a:lvl1pPr>
          </a:lstStyle>
          <a:p>
            <a:pPr>
              <a:defRPr/>
            </a:pPr>
            <a:r>
              <a:rPr lang="en-US"/>
              <a:t>1</a:t>
            </a: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97F09CA-75C4-4D71-9B9E-64DA2716E6A4}" type="slidenum">
              <a:rPr lang="en-US"/>
              <a:pPr>
                <a:defRPr/>
              </a:pPr>
              <a:t>‹#›</a:t>
            </a:fld>
            <a:endParaRPr lang="en-US" dirty="0"/>
          </a:p>
        </p:txBody>
      </p:sp>
      <p:pic>
        <p:nvPicPr>
          <p:cNvPr id="1027" name="Picture 6" descr="ppt pg bkgd-1.png"/>
          <p:cNvPicPr>
            <a:picLocks noChangeAspect="1"/>
          </p:cNvPicPr>
          <p:nvPr userDrawn="1"/>
        </p:nvPicPr>
        <p:blipFill>
          <a:blip r:embed="rId3"/>
          <a:srcRect/>
          <a:stretch>
            <a:fillRect/>
          </a:stretch>
        </p:blipFill>
        <p:spPr bwMode="auto">
          <a:xfrm>
            <a:off x="4763"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Lst>
  <p:transition>
    <p:cut/>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d6tm.org/CalendarRequestFor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toastmasters.org/member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toastmasterjoan@hotmail.com" TargetMode="External"/><Relationship Id="rId2" Type="http://schemas.openxmlformats.org/officeDocument/2006/relationships/hyperlink" Target="mailto:pcroal@juno.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d6tm.or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pt pg bkgd-2.png"/>
          <p:cNvPicPr>
            <a:picLocks noChangeAspect="1"/>
          </p:cNvPicPr>
          <p:nvPr/>
        </p:nvPicPr>
        <p:blipFill>
          <a:blip r:embed="rId2"/>
          <a:srcRect/>
          <a:stretch>
            <a:fillRect/>
          </a:stretch>
        </p:blipFill>
        <p:spPr bwMode="auto">
          <a:xfrm>
            <a:off x="4763" y="0"/>
            <a:ext cx="9134475" cy="6858000"/>
          </a:xfrm>
          <a:prstGeom prst="rect">
            <a:avLst/>
          </a:prstGeom>
          <a:noFill/>
          <a:ln w="9525">
            <a:noFill/>
            <a:miter lim="800000"/>
            <a:headEnd/>
            <a:tailEnd/>
          </a:ln>
        </p:spPr>
      </p:pic>
      <p:sp>
        <p:nvSpPr>
          <p:cNvPr id="7" name="TextBox 6"/>
          <p:cNvSpPr txBox="1">
            <a:spLocks noChangeArrowheads="1"/>
          </p:cNvSpPr>
          <p:nvPr/>
        </p:nvSpPr>
        <p:spPr bwMode="auto">
          <a:xfrm>
            <a:off x="4070350" y="992188"/>
            <a:ext cx="4129088" cy="2308225"/>
          </a:xfrm>
          <a:prstGeom prst="rect">
            <a:avLst/>
          </a:prstGeom>
          <a:noFill/>
          <a:ln w="9525">
            <a:noFill/>
            <a:miter lim="800000"/>
            <a:headEnd/>
            <a:tailEnd/>
          </a:ln>
        </p:spPr>
        <p:txBody>
          <a:bodyPr>
            <a:spAutoFit/>
          </a:bodyPr>
          <a:lstStyle/>
          <a:p>
            <a:r>
              <a:rPr lang="en-US" sz="4800" b="1">
                <a:solidFill>
                  <a:schemeClr val="bg1"/>
                </a:solidFill>
                <a:latin typeface="Arial Bold" charset="0"/>
              </a:rPr>
              <a:t>Area Governor Training</a:t>
            </a:r>
          </a:p>
        </p:txBody>
      </p:sp>
      <p:sp>
        <p:nvSpPr>
          <p:cNvPr id="8" name="TextBox 7"/>
          <p:cNvSpPr txBox="1">
            <a:spLocks noChangeArrowheads="1"/>
          </p:cNvSpPr>
          <p:nvPr/>
        </p:nvSpPr>
        <p:spPr bwMode="auto">
          <a:xfrm>
            <a:off x="4100513" y="3406775"/>
            <a:ext cx="4129087" cy="461963"/>
          </a:xfrm>
          <a:prstGeom prst="rect">
            <a:avLst/>
          </a:prstGeom>
          <a:noFill/>
          <a:ln w="9525">
            <a:noFill/>
            <a:miter lim="800000"/>
            <a:headEnd/>
            <a:tailEnd/>
          </a:ln>
        </p:spPr>
        <p:txBody>
          <a:bodyPr>
            <a:spAutoFit/>
          </a:bodyPr>
          <a:lstStyle/>
          <a:p>
            <a:r>
              <a:rPr lang="en-US" sz="2400">
                <a:solidFill>
                  <a:srgbClr val="F8F087"/>
                </a:solidFill>
                <a:cs typeface="Arial" pitchFamily="34" charset="0"/>
              </a:rPr>
              <a:t>June 16, 2012</a:t>
            </a:r>
          </a:p>
        </p:txBody>
      </p:sp>
      <p:sp>
        <p:nvSpPr>
          <p:cNvPr id="3077" name="TextBox 1"/>
          <p:cNvSpPr txBox="1">
            <a:spLocks noChangeArrowheads="1"/>
          </p:cNvSpPr>
          <p:nvPr/>
        </p:nvSpPr>
        <p:spPr bwMode="auto">
          <a:xfrm>
            <a:off x="1643063" y="4803775"/>
            <a:ext cx="5857875" cy="769938"/>
          </a:xfrm>
          <a:prstGeom prst="rect">
            <a:avLst/>
          </a:prstGeom>
          <a:noFill/>
          <a:ln w="9525">
            <a:noFill/>
            <a:miter lim="800000"/>
            <a:headEnd/>
            <a:tailEnd/>
          </a:ln>
        </p:spPr>
        <p:txBody>
          <a:bodyPr>
            <a:spAutoFit/>
          </a:bodyPr>
          <a:lstStyle/>
          <a:p>
            <a:r>
              <a:rPr lang="en-US" sz="4400">
                <a:solidFill>
                  <a:schemeClr val="bg1"/>
                </a:solidFill>
                <a:latin typeface="Comic Sans MS" pitchFamily="66" charset="0"/>
              </a:rPr>
              <a:t>The Best Job Ever</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ChangeAspect="1" noChangeArrowheads="1"/>
          </p:cNvPicPr>
          <p:nvPr/>
        </p:nvPicPr>
        <p:blipFill>
          <a:blip r:embed="rId2"/>
          <a:srcRect/>
          <a:stretch>
            <a:fillRect/>
          </a:stretch>
        </p:blipFill>
        <p:spPr bwMode="auto">
          <a:xfrm>
            <a:off x="322263" y="231775"/>
            <a:ext cx="8615362" cy="6245225"/>
          </a:xfrm>
          <a:prstGeom prst="rect">
            <a:avLst/>
          </a:prstGeom>
          <a:noFill/>
          <a:ln w="9525">
            <a:noFill/>
            <a:miter lim="800000"/>
            <a:headEnd/>
            <a:tailEnd/>
          </a:ln>
          <a:effectLst/>
        </p:spPr>
      </p:pic>
      <p:sp>
        <p:nvSpPr>
          <p:cNvPr id="2" name="Rectangle 1"/>
          <p:cNvSpPr/>
          <p:nvPr/>
        </p:nvSpPr>
        <p:spPr>
          <a:xfrm>
            <a:off x="203200" y="2057400"/>
            <a:ext cx="2012950" cy="40322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8"/>
            <a:ext cx="6184900" cy="12779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Arial Bold" charset="0"/>
              </a:rPr>
              <a:t>What do I do NOW</a:t>
            </a:r>
          </a:p>
        </p:txBody>
      </p:sp>
      <p:sp>
        <p:nvSpPr>
          <p:cNvPr id="3" name="Subtitle 2"/>
          <p:cNvSpPr>
            <a:spLocks noGrp="1"/>
          </p:cNvSpPr>
          <p:nvPr>
            <p:ph type="subTitle" idx="1"/>
          </p:nvPr>
        </p:nvSpPr>
        <p:spPr bwMode="auto">
          <a:xfrm>
            <a:off x="2176463" y="2212975"/>
            <a:ext cx="5778500" cy="3047513"/>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endParaRPr lang="en-US" sz="3000" b="1" dirty="0" smtClean="0">
              <a:solidFill>
                <a:srgbClr val="CD222C"/>
              </a:solidFill>
              <a:latin typeface="Arial" pitchFamily="34" charset="0"/>
              <a:cs typeface="Arial" pitchFamily="34" charset="0"/>
            </a:endParaRPr>
          </a:p>
          <a:p>
            <a:pPr algn="ctr" eaLnBrk="1" hangingPunct="1">
              <a:spcAft>
                <a:spcPts val="600"/>
              </a:spcAft>
            </a:pPr>
            <a:r>
              <a:rPr lang="en-US" sz="3000" b="1" dirty="0" smtClean="0">
                <a:solidFill>
                  <a:srgbClr val="CD222C"/>
                </a:solidFill>
                <a:latin typeface="Arial" pitchFamily="34" charset="0"/>
                <a:cs typeface="Arial" pitchFamily="34" charset="0"/>
              </a:rPr>
              <a:t>Distinguished Club Plan</a:t>
            </a:r>
          </a:p>
          <a:p>
            <a:pPr algn="ctr" eaLnBrk="1" hangingPunct="1">
              <a:spcAft>
                <a:spcPts val="600"/>
              </a:spcAft>
            </a:pPr>
            <a:r>
              <a:rPr lang="en-US" sz="3000" b="1" dirty="0" smtClean="0">
                <a:solidFill>
                  <a:srgbClr val="CD222C"/>
                </a:solidFill>
                <a:latin typeface="Arial" pitchFamily="34" charset="0"/>
                <a:cs typeface="Arial" pitchFamily="34" charset="0"/>
              </a:rPr>
              <a:t>Let’s Review</a:t>
            </a:r>
          </a:p>
          <a:p>
            <a:pPr algn="ctr" eaLnBrk="1" hangingPunct="1">
              <a:spcAft>
                <a:spcPts val="600"/>
              </a:spcAft>
            </a:pPr>
            <a:r>
              <a:rPr lang="en-US" sz="3000" b="1" dirty="0" smtClean="0">
                <a:solidFill>
                  <a:srgbClr val="CD222C"/>
                </a:solidFill>
                <a:latin typeface="Arial" pitchFamily="34" charset="0"/>
                <a:cs typeface="Arial" pitchFamily="34" charset="0"/>
              </a:rPr>
              <a:t>(and really learn it!)</a:t>
            </a:r>
          </a:p>
          <a:p>
            <a:pPr eaLnBrk="1" hangingPunct="1">
              <a:spcAft>
                <a:spcPts val="600"/>
              </a:spcAft>
            </a:pPr>
            <a:endParaRPr lang="en-US" sz="3000" b="1" dirty="0" smtClean="0">
              <a:solidFill>
                <a:srgbClr val="CD222C"/>
              </a:solidFill>
              <a:latin typeface="Arial" pitchFamily="34" charset="0"/>
              <a:cs typeface="Arial" pitchFamily="34" charset="0"/>
            </a:endParaRPr>
          </a:p>
          <a:p>
            <a:pPr eaLnBrk="1" hangingPunct="1">
              <a:spcAft>
                <a:spcPts val="600"/>
              </a:spcAft>
            </a:pPr>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8"/>
            <a:ext cx="6184900" cy="12779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Arial Bold" charset="0"/>
              </a:rPr>
              <a:t>What do I do NOW</a:t>
            </a:r>
          </a:p>
        </p:txBody>
      </p:sp>
      <p:sp>
        <p:nvSpPr>
          <p:cNvPr id="3" name="Subtitle 2"/>
          <p:cNvSpPr>
            <a:spLocks noGrp="1"/>
          </p:cNvSpPr>
          <p:nvPr>
            <p:ph type="subTitle" idx="1"/>
          </p:nvPr>
        </p:nvSpPr>
        <p:spPr bwMode="auto">
          <a:xfrm>
            <a:off x="2176463" y="2212975"/>
            <a:ext cx="5778500" cy="1390837"/>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Distinguished Area Plan</a:t>
            </a:r>
          </a:p>
          <a:p>
            <a:pPr algn="ctr" eaLnBrk="1" hangingPunct="1">
              <a:spcAft>
                <a:spcPts val="600"/>
              </a:spcAft>
            </a:pPr>
            <a:r>
              <a:rPr lang="en-US" sz="3000" b="1" dirty="0" smtClean="0">
                <a:solidFill>
                  <a:srgbClr val="CD222C"/>
                </a:solidFill>
                <a:latin typeface="Arial" pitchFamily="34" charset="0"/>
                <a:cs typeface="Arial" pitchFamily="34" charset="0"/>
              </a:rPr>
              <a:t>In your packet</a:t>
            </a:r>
          </a:p>
          <a:p>
            <a:pPr eaLnBrk="1" hangingPunct="1">
              <a:spcAft>
                <a:spcPts val="600"/>
              </a:spcAft>
            </a:pPr>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98688" y="61913"/>
            <a:ext cx="6019800" cy="6800850"/>
          </a:xfrm>
          <a:prstGeom prst="rect">
            <a:avLst/>
          </a:prstGeom>
        </p:spPr>
        <p:txBody>
          <a:bodyPr>
            <a:spAutoFit/>
          </a:bodyPr>
          <a:lstStyle/>
          <a:p>
            <a:pPr>
              <a:defRPr/>
            </a:pPr>
            <a:r>
              <a:rPr lang="en-US" b="1" dirty="0"/>
              <a:t>Area Program</a:t>
            </a:r>
          </a:p>
          <a:p>
            <a:pPr>
              <a:defRPr/>
            </a:pPr>
            <a:endParaRPr lang="en-US" dirty="0"/>
          </a:p>
          <a:p>
            <a:pPr>
              <a:defRPr/>
            </a:pPr>
            <a:r>
              <a:rPr lang="en-US" sz="1600" dirty="0"/>
              <a:t>Qualifying Requirement</a:t>
            </a:r>
            <a:r>
              <a:rPr lang="en-US" sz="1400" dirty="0"/>
              <a:t>:</a:t>
            </a:r>
          </a:p>
          <a:p>
            <a:pPr marL="228600" indent="-228600">
              <a:buFontTx/>
              <a:buAutoNum type="arabicPeriod"/>
              <a:defRPr/>
            </a:pPr>
            <a:r>
              <a:rPr lang="en-US" sz="1400" dirty="0"/>
              <a:t>Submit semiannual Area Governor Visit Reports for at least 75% of club base by the due date</a:t>
            </a:r>
          </a:p>
          <a:p>
            <a:pPr marL="228600" indent="-228600">
              <a:buFontTx/>
              <a:buAutoNum type="arabicPeriod"/>
              <a:defRPr/>
            </a:pPr>
            <a:r>
              <a:rPr lang="en-US" sz="1400" dirty="0"/>
              <a:t>No net club loss</a:t>
            </a:r>
          </a:p>
          <a:p>
            <a:pPr marL="228600" indent="-228600">
              <a:buFontTx/>
              <a:buAutoNum type="arabicPeriod"/>
              <a:defRPr/>
            </a:pPr>
            <a:endParaRPr lang="en-US" sz="1400" dirty="0"/>
          </a:p>
          <a:p>
            <a:pPr>
              <a:defRPr/>
            </a:pPr>
            <a:r>
              <a:rPr lang="en-US" sz="1600" b="1" dirty="0"/>
              <a:t>Distinguished Area</a:t>
            </a:r>
            <a:r>
              <a:rPr lang="en-US" sz="1400" b="1" dirty="0"/>
              <a:t>:</a:t>
            </a:r>
          </a:p>
          <a:p>
            <a:pPr>
              <a:defRPr/>
            </a:pPr>
            <a:r>
              <a:rPr lang="en-US" sz="1400" dirty="0"/>
              <a:t>Distinguished clubs equal to at least 50% of the club base</a:t>
            </a:r>
          </a:p>
          <a:p>
            <a:pPr marL="628650" lvl="1" indent="-171450">
              <a:buFont typeface="Arial" pitchFamily="34" charset="0"/>
              <a:buChar char="•"/>
              <a:defRPr/>
            </a:pPr>
            <a:r>
              <a:rPr lang="en-US" sz="1400" dirty="0"/>
              <a:t>An area with a base of 3 or 4 clubs will require 2 Distinguished Clubs</a:t>
            </a:r>
          </a:p>
          <a:p>
            <a:pPr marL="628650" lvl="1" indent="-171450">
              <a:buFont typeface="Arial" pitchFamily="34" charset="0"/>
              <a:buChar char="•"/>
              <a:defRPr/>
            </a:pPr>
            <a:r>
              <a:rPr lang="en-US" sz="1400" dirty="0"/>
              <a:t>An area with a base of 5 or 6 clubs will require 3 Distinguished Clubs</a:t>
            </a:r>
          </a:p>
          <a:p>
            <a:pPr marL="628650" lvl="1" indent="-171450">
              <a:buFont typeface="Arial" pitchFamily="34" charset="0"/>
              <a:buChar char="•"/>
              <a:defRPr/>
            </a:pPr>
            <a:r>
              <a:rPr lang="en-US" sz="1400" dirty="0"/>
              <a:t>An area with a base of 7 or 8 clubs will require 4 Distinguished Clubs</a:t>
            </a:r>
          </a:p>
          <a:p>
            <a:pPr marL="628650" lvl="1" indent="-171450">
              <a:buFont typeface="Arial" pitchFamily="34" charset="0"/>
              <a:buChar char="•"/>
              <a:defRPr/>
            </a:pPr>
            <a:endParaRPr lang="en-US" sz="1400" dirty="0"/>
          </a:p>
          <a:p>
            <a:pPr>
              <a:defRPr/>
            </a:pPr>
            <a:r>
              <a:rPr lang="en-US" sz="1600" b="1" dirty="0"/>
              <a:t>Select Distinguished Area:</a:t>
            </a:r>
          </a:p>
          <a:p>
            <a:pPr>
              <a:defRPr/>
            </a:pPr>
            <a:r>
              <a:rPr lang="en-US" sz="1400" dirty="0"/>
              <a:t>The same requirements as Distinguished Area, plus one more Distinguished Club</a:t>
            </a:r>
          </a:p>
          <a:p>
            <a:pPr marL="628650" lvl="1" indent="-171450">
              <a:buFont typeface="Arial" pitchFamily="34" charset="0"/>
              <a:buChar char="•"/>
              <a:defRPr/>
            </a:pPr>
            <a:r>
              <a:rPr lang="en-US" sz="1400" dirty="0"/>
              <a:t>An area with a base of 3 or 4 clubs will require 3 Distinguished Clubs</a:t>
            </a:r>
          </a:p>
          <a:p>
            <a:pPr marL="628650" lvl="1" indent="-171450">
              <a:buFont typeface="Arial" pitchFamily="34" charset="0"/>
              <a:buChar char="•"/>
              <a:defRPr/>
            </a:pPr>
            <a:r>
              <a:rPr lang="en-US" sz="1400" dirty="0"/>
              <a:t>An area with a base of 5 or 6 clubs will require 4 Distinguished Clubs</a:t>
            </a:r>
          </a:p>
          <a:p>
            <a:pPr marL="628650" lvl="1" indent="-171450">
              <a:buFont typeface="Arial" pitchFamily="34" charset="0"/>
              <a:buChar char="•"/>
              <a:defRPr/>
            </a:pPr>
            <a:r>
              <a:rPr lang="en-US" sz="1400" dirty="0"/>
              <a:t>An area with a base of 7 or 8 clubs will require 5 Distinguished Clubs</a:t>
            </a:r>
          </a:p>
          <a:p>
            <a:pPr marL="628650" lvl="1" indent="-171450">
              <a:buFont typeface="Arial" pitchFamily="34" charset="0"/>
              <a:buChar char="•"/>
              <a:defRPr/>
            </a:pPr>
            <a:endParaRPr lang="en-US" sz="1400" dirty="0"/>
          </a:p>
          <a:p>
            <a:pPr>
              <a:defRPr/>
            </a:pPr>
            <a:r>
              <a:rPr lang="en-US" sz="1600" b="1" dirty="0"/>
              <a:t>President’s Distinguished Area</a:t>
            </a:r>
            <a:r>
              <a:rPr lang="en-US" sz="1400" b="1" dirty="0"/>
              <a:t>:</a:t>
            </a:r>
          </a:p>
          <a:p>
            <a:pPr>
              <a:defRPr/>
            </a:pPr>
            <a:r>
              <a:rPr lang="en-US" sz="1400" dirty="0"/>
              <a:t>The same requirements as Select Distinguished Area plus net growth of one club</a:t>
            </a:r>
          </a:p>
          <a:p>
            <a:pPr>
              <a:defRPr/>
            </a:pPr>
            <a:endParaRPr lang="en-US" sz="1400" dirty="0"/>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806575" y="935038"/>
            <a:ext cx="6545263"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Arial Bold" charset="0"/>
              </a:rPr>
              <a:t/>
            </a:r>
            <a:br>
              <a:rPr lang="en-US" smtClean="0">
                <a:latin typeface="Arial Bold" charset="0"/>
              </a:rPr>
            </a:br>
            <a:r>
              <a:rPr lang="en-US" smtClean="0">
                <a:latin typeface="Arial Bold" charset="0"/>
              </a:rPr>
              <a:t/>
            </a:r>
            <a:br>
              <a:rPr lang="en-US" smtClean="0">
                <a:latin typeface="Arial Bold" charset="0"/>
              </a:rPr>
            </a:br>
            <a:r>
              <a:rPr lang="en-US" smtClean="0">
                <a:latin typeface="Arial Bold" charset="0"/>
              </a:rPr>
              <a:t/>
            </a:r>
            <a:br>
              <a:rPr lang="en-US" smtClean="0">
                <a:latin typeface="Arial Bold" charset="0"/>
              </a:rPr>
            </a:br>
            <a:r>
              <a:rPr lang="en-US" smtClean="0">
                <a:latin typeface="Arial Bold" charset="0"/>
              </a:rPr>
              <a:t>    Stand Up &amp; Stretch</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8"/>
            <a:ext cx="6184900" cy="12779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do NEXT ?</a:t>
            </a:r>
          </a:p>
        </p:txBody>
      </p:sp>
      <p:sp>
        <p:nvSpPr>
          <p:cNvPr id="3" name="Subtitle 2"/>
          <p:cNvSpPr>
            <a:spLocks noGrp="1"/>
          </p:cNvSpPr>
          <p:nvPr>
            <p:ph type="subTitle" idx="1"/>
          </p:nvPr>
        </p:nvSpPr>
        <p:spPr bwMode="auto">
          <a:xfrm>
            <a:off x="2176463" y="2212975"/>
            <a:ext cx="5778500" cy="29495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endParaRPr lang="en-US" sz="3000" b="1" dirty="0" smtClean="0">
              <a:solidFill>
                <a:srgbClr val="CD222C"/>
              </a:solidFill>
              <a:latin typeface="Arial" pitchFamily="34" charset="0"/>
              <a:cs typeface="Arial" pitchFamily="34" charset="0"/>
            </a:endParaRPr>
          </a:p>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Contact your Club Presidents</a:t>
            </a:r>
          </a:p>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See example 1</a:t>
            </a:r>
            <a:r>
              <a:rPr lang="en-US" sz="3000" b="1" baseline="30000" dirty="0" smtClean="0">
                <a:solidFill>
                  <a:srgbClr val="CD222C"/>
                </a:solidFill>
                <a:latin typeface="Arial" pitchFamily="34" charset="0"/>
                <a:cs typeface="Arial" pitchFamily="34" charset="0"/>
              </a:rPr>
              <a:t>st</a:t>
            </a:r>
            <a:r>
              <a:rPr lang="en-US" sz="3000" b="1" dirty="0" smtClean="0">
                <a:solidFill>
                  <a:srgbClr val="CD222C"/>
                </a:solidFill>
                <a:latin typeface="Arial" pitchFamily="34" charset="0"/>
                <a:cs typeface="Arial" pitchFamily="34" charset="0"/>
              </a:rPr>
              <a:t> email</a:t>
            </a:r>
          </a:p>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Offer to install new offices</a:t>
            </a:r>
          </a:p>
          <a:p>
            <a:pPr eaLnBrk="1" hangingPunct="1">
              <a:spcAft>
                <a:spcPts val="600"/>
              </a:spcAft>
            </a:pPr>
            <a:endParaRPr lang="en-US" sz="3000" b="1" dirty="0" smtClean="0">
              <a:solidFill>
                <a:srgbClr val="CD222C"/>
              </a:solidFill>
              <a:latin typeface="Arial" pitchFamily="34" charset="0"/>
              <a:cs typeface="Arial" pitchFamily="34" charset="0"/>
            </a:endParaRPr>
          </a:p>
          <a:p>
            <a:pPr eaLnBrk="1" hangingPunct="1">
              <a:spcAft>
                <a:spcPts val="600"/>
              </a:spcAft>
            </a:pPr>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2198688" y="282575"/>
            <a:ext cx="6019800" cy="6556375"/>
          </a:xfrm>
          <a:prstGeom prst="rect">
            <a:avLst/>
          </a:prstGeom>
          <a:noFill/>
          <a:ln w="9525">
            <a:noFill/>
            <a:miter lim="800000"/>
            <a:headEnd/>
            <a:tailEnd/>
          </a:ln>
        </p:spPr>
        <p:txBody>
          <a:bodyPr>
            <a:spAutoFit/>
          </a:bodyPr>
          <a:lstStyle/>
          <a:p>
            <a:r>
              <a:rPr lang="en-US" sz="1200" b="1"/>
              <a:t>Area Governors:</a:t>
            </a:r>
            <a:r>
              <a:rPr lang="en-US" sz="1200"/>
              <a:t> Please see below for a </a:t>
            </a:r>
            <a:r>
              <a:rPr lang="en-US" sz="1200" u="sng"/>
              <a:t>sample first email</a:t>
            </a:r>
            <a:r>
              <a:rPr lang="en-US" sz="1200"/>
              <a:t> to your club presidents. Please adapt/edit and personalize as your prefer. Plan to send this to the new club president the first week in July OR, send to the current club president in June (asking them to forward to the new club president).</a:t>
            </a:r>
          </a:p>
          <a:p>
            <a:endParaRPr lang="en-US" sz="1200"/>
          </a:p>
          <a:p>
            <a:endParaRPr lang="en-US" sz="1200"/>
          </a:p>
          <a:p>
            <a:r>
              <a:rPr lang="en-US" sz="1200" b="1"/>
              <a:t>Dear Club President</a:t>
            </a:r>
            <a:r>
              <a:rPr lang="en-US" sz="1200"/>
              <a:t> (enter the name if you know it) – Please forward this to the current club president.</a:t>
            </a:r>
          </a:p>
          <a:p>
            <a:r>
              <a:rPr lang="en-US" sz="1200"/>
              <a:t>My name is ________.   I  am the Area ___ Governor and am looking forward to meeting you in person. Your club is in my Area and I am excited to be working with you this club year (July 1, 2012 – June 30, 2013). The purpose of this email is to introduce myself briefly to you and give you some information and dates to help you get started in your year as Club President.</a:t>
            </a:r>
          </a:p>
          <a:p>
            <a:r>
              <a:rPr lang="en-US" sz="1200"/>
              <a:t>As the Area Governor, my role is to work with the 5 clubs in our area and provide a connection to the resources of District 6 (which covers most of the state of MN and a portion of Ontario Canada). My goal is to help you with resources and information to help your club be a thriving and Distinguished Club.</a:t>
            </a:r>
          </a:p>
          <a:p>
            <a:r>
              <a:rPr lang="en-US" sz="1200"/>
              <a:t>As president, the Distinguished Club Plan (DCP) will be your roadmap to the goals that will help your club thrive for your members. When your club reaches certain milestones of achieving educational awards, membership, training and dues payments then your club can earn the Distinguished Club Award (or other higher awards). See this link for more information on the DCP. Please take time to review your DCP regularly with your officers and club members. You will learn more about the DCP at your club officer training session.</a:t>
            </a:r>
          </a:p>
          <a:p>
            <a:r>
              <a:rPr lang="en-US" sz="1200"/>
              <a:t>I look forward to serving as your Area Governor this year. Please contact me with any questions. Here’s looking towards a successful and distinguished year for your club this year!</a:t>
            </a:r>
          </a:p>
          <a:p>
            <a:r>
              <a:rPr lang="en-US" sz="1200" b="1"/>
              <a:t>Will you please reply to me to confirm you received this message and give me your contact information?</a:t>
            </a:r>
            <a:endParaRPr lang="en-US" sz="1200"/>
          </a:p>
          <a:p>
            <a:r>
              <a:rPr lang="en-US" sz="1200"/>
              <a:t>Sincerely,</a:t>
            </a:r>
            <a:br>
              <a:rPr lang="en-US" sz="1200"/>
            </a:br>
            <a:r>
              <a:rPr lang="en-US" sz="1200"/>
              <a:t>Name</a:t>
            </a:r>
            <a:br>
              <a:rPr lang="en-US" sz="1200"/>
            </a:br>
            <a:r>
              <a:rPr lang="en-US" sz="1200"/>
              <a:t>Area __ Governor</a:t>
            </a:r>
            <a:br>
              <a:rPr lang="en-US" sz="1200"/>
            </a:br>
            <a:r>
              <a:rPr lang="en-US" sz="1200"/>
              <a:t>Telephone:</a:t>
            </a:r>
            <a:br>
              <a:rPr lang="en-US" sz="1200"/>
            </a:br>
            <a:r>
              <a:rPr lang="en-US" sz="1200"/>
              <a:t>email:</a:t>
            </a:r>
            <a:br>
              <a:rPr lang="en-US" sz="1200"/>
            </a:br>
            <a:endParaRPr lang="en-US" sz="120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8"/>
            <a:ext cx="6184900" cy="12779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do NEXT ?</a:t>
            </a:r>
          </a:p>
        </p:txBody>
      </p:sp>
      <p:sp>
        <p:nvSpPr>
          <p:cNvPr id="3" name="Subtitle 2"/>
          <p:cNvSpPr>
            <a:spLocks noGrp="1"/>
          </p:cNvSpPr>
          <p:nvPr>
            <p:ph type="subTitle" idx="1"/>
          </p:nvPr>
        </p:nvSpPr>
        <p:spPr bwMode="auto">
          <a:xfrm>
            <a:off x="1755648" y="1865376"/>
            <a:ext cx="6596190" cy="4562856"/>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 </a:t>
            </a:r>
            <a:r>
              <a:rPr lang="en-US" b="1" dirty="0" smtClean="0">
                <a:solidFill>
                  <a:srgbClr val="CD222C"/>
                </a:solidFill>
                <a:latin typeface="Arial" pitchFamily="34" charset="0"/>
                <a:cs typeface="Arial" pitchFamily="34" charset="0"/>
              </a:rPr>
              <a:t>Work with Division Governor &amp; Set up Club Officer Training</a:t>
            </a:r>
          </a:p>
          <a:p>
            <a:pPr eaLnBrk="1" hangingPunct="1">
              <a:spcAft>
                <a:spcPts val="600"/>
              </a:spcAft>
              <a:buFont typeface="Arial" pitchFamily="34" charset="0"/>
              <a:buChar char="•"/>
            </a:pPr>
            <a:r>
              <a:rPr lang="en-US" b="1" dirty="0" smtClean="0">
                <a:solidFill>
                  <a:srgbClr val="CD222C"/>
                </a:solidFill>
                <a:latin typeface="Arial" pitchFamily="34" charset="0"/>
                <a:cs typeface="Arial" pitchFamily="34" charset="0"/>
              </a:rPr>
              <a:t>Attend “Train the Trainer”</a:t>
            </a:r>
          </a:p>
          <a:p>
            <a:pPr eaLnBrk="1" hangingPunct="1">
              <a:spcAft>
                <a:spcPts val="600"/>
              </a:spcAft>
              <a:buFont typeface="Arial" pitchFamily="34" charset="0"/>
              <a:buChar char="•"/>
            </a:pPr>
            <a:r>
              <a:rPr lang="en-US" b="1" dirty="0" smtClean="0">
                <a:solidFill>
                  <a:srgbClr val="CD222C"/>
                </a:solidFill>
                <a:latin typeface="Arial" pitchFamily="34" charset="0"/>
                <a:cs typeface="Arial" pitchFamily="34" charset="0"/>
              </a:rPr>
              <a:t>Register location/date/time on District calendar (and tell your clubs about it):</a:t>
            </a:r>
          </a:p>
          <a:p>
            <a:pPr algn="ctr" eaLnBrk="1" hangingPunct="1">
              <a:spcAft>
                <a:spcPts val="600"/>
              </a:spcAft>
            </a:pPr>
            <a:r>
              <a:rPr lang="en-US" sz="1800" u="sng" dirty="0" smtClean="0">
                <a:latin typeface="Arial" pitchFamily="34" charset="0"/>
                <a:cs typeface="Arial" pitchFamily="34" charset="0"/>
                <a:hlinkClick r:id="rId2"/>
              </a:rPr>
              <a:t>http://d6tm.org/CalendarRequestForm</a:t>
            </a:r>
            <a:endParaRPr lang="en-US" sz="1800" u="sng" dirty="0" smtClean="0">
              <a:latin typeface="Arial" pitchFamily="34" charset="0"/>
              <a:cs typeface="Arial" pitchFamily="34" charset="0"/>
            </a:endParaRPr>
          </a:p>
          <a:p>
            <a:pPr algn="ctr" eaLnBrk="1" hangingPunct="1">
              <a:spcAft>
                <a:spcPts val="600"/>
              </a:spcAft>
            </a:pPr>
            <a:r>
              <a:rPr lang="en-US" sz="1800" dirty="0" smtClean="0">
                <a:latin typeface="Arial" pitchFamily="34" charset="0"/>
                <a:cs typeface="Arial" pitchFamily="34" charset="0"/>
              </a:rPr>
              <a:t>Enter events on the district calendar including your Area Contest date and Club Officer Training.</a:t>
            </a:r>
            <a:br>
              <a:rPr lang="en-US" sz="1800" dirty="0" smtClean="0">
                <a:latin typeface="Arial" pitchFamily="34" charset="0"/>
                <a:cs typeface="Arial" pitchFamily="34" charset="0"/>
              </a:rPr>
            </a:br>
            <a:r>
              <a:rPr lang="en-US" sz="1800" dirty="0" smtClean="0">
                <a:latin typeface="Arial" pitchFamily="34" charset="0"/>
                <a:cs typeface="Arial" pitchFamily="34" charset="0"/>
              </a:rPr>
              <a:t>Enter details as soon as you have them.</a:t>
            </a:r>
          </a:p>
          <a:p>
            <a:pPr eaLnBrk="1" hangingPunct="1">
              <a:spcAft>
                <a:spcPts val="600"/>
              </a:spcAft>
            </a:pPr>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048447" y="758952"/>
            <a:ext cx="6184900" cy="83889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do NEXT ?</a:t>
            </a:r>
          </a:p>
        </p:txBody>
      </p:sp>
      <p:sp>
        <p:nvSpPr>
          <p:cNvPr id="3" name="Subtitle 2"/>
          <p:cNvSpPr>
            <a:spLocks noGrp="1"/>
          </p:cNvSpPr>
          <p:nvPr>
            <p:ph type="subTitle" idx="1"/>
          </p:nvPr>
        </p:nvSpPr>
        <p:spPr bwMode="auto">
          <a:xfrm>
            <a:off x="1911287" y="1597851"/>
            <a:ext cx="6184900" cy="183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Club Visit Forms</a:t>
            </a:r>
          </a:p>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Plan, Prepare, Set dates with Club President</a:t>
            </a:r>
          </a:p>
          <a:p>
            <a:pPr eaLnBrk="1" hangingPunct="1">
              <a:spcAft>
                <a:spcPts val="600"/>
              </a:spcAft>
            </a:pPr>
            <a:endParaRPr lang="en-US" sz="3000" dirty="0" smtClean="0">
              <a:latin typeface="Arial" pitchFamily="34" charset="0"/>
              <a:cs typeface="Arial" pitchFamily="34" charset="0"/>
            </a:endParaRPr>
          </a:p>
        </p:txBody>
      </p:sp>
      <p:sp>
        <p:nvSpPr>
          <p:cNvPr id="20485" name="Rectangle 4"/>
          <p:cNvSpPr>
            <a:spLocks noChangeArrowheads="1"/>
          </p:cNvSpPr>
          <p:nvPr/>
        </p:nvSpPr>
        <p:spPr bwMode="auto">
          <a:xfrm>
            <a:off x="2176463" y="3319272"/>
            <a:ext cx="5440489" cy="3293209"/>
          </a:xfrm>
          <a:prstGeom prst="rect">
            <a:avLst/>
          </a:prstGeom>
          <a:noFill/>
          <a:ln w="9525">
            <a:noFill/>
            <a:miter lim="800000"/>
            <a:headEnd/>
            <a:tailEnd/>
          </a:ln>
        </p:spPr>
        <p:txBody>
          <a:bodyPr wrap="square">
            <a:spAutoFit/>
          </a:bodyPr>
          <a:lstStyle/>
          <a:p>
            <a:r>
              <a:rPr lang="en-US" sz="1600" dirty="0"/>
              <a:t>Submit the Area Governor's Club Visit Report online. A copy of the form will automatically be sent to your district leaders and the club </a:t>
            </a:r>
            <a:r>
              <a:rPr lang="en-US" sz="1600" dirty="0" smtClean="0"/>
              <a:t>president.</a:t>
            </a:r>
          </a:p>
          <a:p>
            <a:endParaRPr lang="en-US" sz="1600" dirty="0"/>
          </a:p>
          <a:p>
            <a:r>
              <a:rPr lang="en-US" sz="1600" dirty="0" smtClean="0"/>
              <a:t>To submit an online Area Governor's Club Visit Report log in to </a:t>
            </a:r>
            <a:r>
              <a:rPr lang="en-US" sz="1600" dirty="0" smtClean="0">
                <a:hlinkClick r:id="rId2"/>
              </a:rPr>
              <a:t>toastmasters.org/members</a:t>
            </a:r>
            <a:r>
              <a:rPr lang="en-US" sz="1600" dirty="0" smtClean="0"/>
              <a:t>. Follow the link to District Central and click "Submit Area Visit Report." (Area Governor's have access to this feature only.) </a:t>
            </a:r>
          </a:p>
          <a:p>
            <a:endParaRPr lang="en-US" sz="1600" dirty="0"/>
          </a:p>
          <a:p>
            <a:r>
              <a:rPr lang="en-US" sz="1600" dirty="0" smtClean="0"/>
              <a:t>Area Visit reports </a:t>
            </a:r>
            <a:r>
              <a:rPr lang="en-US" sz="1600" dirty="0"/>
              <a:t>are due twice a year. </a:t>
            </a:r>
            <a:endParaRPr lang="en-US" sz="1600" dirty="0" smtClean="0"/>
          </a:p>
          <a:p>
            <a:r>
              <a:rPr lang="en-US" sz="1600" dirty="0" smtClean="0"/>
              <a:t>Deadlines </a:t>
            </a:r>
            <a:r>
              <a:rPr lang="en-US" sz="1600" dirty="0"/>
              <a:t>are November 30 and May </a:t>
            </a:r>
            <a:r>
              <a:rPr lang="en-US" sz="1600" dirty="0" smtClean="0"/>
              <a:t>31 (but do them early!). </a:t>
            </a:r>
          </a:p>
          <a:p>
            <a:endParaRPr lang="en-US" sz="16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0"/>
          </p:nvPr>
        </p:nvSpPr>
        <p:spPr bwMode="auto">
          <a:noFill/>
          <a:ln>
            <a:miter lim="800000"/>
            <a:headEnd/>
            <a:tailEnd/>
          </a:ln>
        </p:spPr>
        <p:txBody>
          <a:bodyPr/>
          <a:lstStyle/>
          <a:p>
            <a:endParaRPr lang="en-US" smtClean="0"/>
          </a:p>
        </p:txBody>
      </p:sp>
      <p:sp>
        <p:nvSpPr>
          <p:cNvPr id="21507" name="Rectangle 5"/>
          <p:cNvSpPr>
            <a:spLocks noChangeArrowheads="1"/>
          </p:cNvSpPr>
          <p:nvPr/>
        </p:nvSpPr>
        <p:spPr bwMode="auto">
          <a:xfrm>
            <a:off x="2198688" y="282575"/>
            <a:ext cx="6019800" cy="646113"/>
          </a:xfrm>
          <a:prstGeom prst="rect">
            <a:avLst/>
          </a:prstGeom>
          <a:noFill/>
          <a:ln w="9525">
            <a:noFill/>
            <a:miter lim="800000"/>
            <a:headEnd/>
            <a:tailEnd/>
          </a:ln>
        </p:spPr>
        <p:txBody>
          <a:bodyPr>
            <a:spAutoFit/>
          </a:bodyPr>
          <a:lstStyle/>
          <a:p>
            <a:r>
              <a:rPr lang="en-US" sz="1200"/>
              <a:t/>
            </a:r>
            <a:br>
              <a:rPr lang="en-US" sz="1200"/>
            </a:br>
            <a:r>
              <a:rPr lang="en-US" sz="1200"/>
              <a:t/>
            </a:r>
            <a:br>
              <a:rPr lang="en-US" sz="1200"/>
            </a:br>
            <a:endParaRPr lang="en-US" sz="1200"/>
          </a:p>
        </p:txBody>
      </p:sp>
      <p:pic>
        <p:nvPicPr>
          <p:cNvPr id="21508" name="Picture 2"/>
          <p:cNvPicPr>
            <a:picLocks noChangeAspect="1" noChangeArrowheads="1"/>
          </p:cNvPicPr>
          <p:nvPr/>
        </p:nvPicPr>
        <p:blipFill>
          <a:blip r:embed="rId2"/>
          <a:srcRect/>
          <a:stretch>
            <a:fillRect/>
          </a:stretch>
        </p:blipFill>
        <p:spPr bwMode="auto">
          <a:xfrm>
            <a:off x="1763713" y="185738"/>
            <a:ext cx="5399087" cy="6589712"/>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016331" y="935038"/>
            <a:ext cx="6654333"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Welcome to Area Governor Training</a:t>
            </a:r>
            <a:br>
              <a:rPr lang="en-US" dirty="0" smtClean="0">
                <a:latin typeface="Arial Bold" charset="0"/>
              </a:rPr>
            </a:br>
            <a:r>
              <a:rPr lang="en-US" dirty="0" smtClean="0">
                <a:latin typeface="Arial Bold" charset="0"/>
              </a:rPr>
              <a:t>We’re glad you’re here!</a:t>
            </a:r>
            <a:br>
              <a:rPr lang="en-US" dirty="0" smtClean="0">
                <a:latin typeface="Arial Bold" charset="0"/>
              </a:rPr>
            </a:br>
            <a:endParaRPr lang="en-US" dirty="0" smtClean="0">
              <a:latin typeface="Arial Bold" charset="0"/>
            </a:endParaRPr>
          </a:p>
        </p:txBody>
      </p:sp>
      <p:sp>
        <p:nvSpPr>
          <p:cNvPr id="3" name="Subtitle 2"/>
          <p:cNvSpPr>
            <a:spLocks noGrp="1"/>
          </p:cNvSpPr>
          <p:nvPr>
            <p:ph type="subTitle" idx="1"/>
          </p:nvPr>
        </p:nvSpPr>
        <p:spPr bwMode="auto">
          <a:xfrm>
            <a:off x="2016331" y="3302598"/>
            <a:ext cx="6157913" cy="2951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200" dirty="0" smtClean="0">
                <a:latin typeface="Arial Bold" charset="0"/>
              </a:rPr>
              <a:t>District Trainers:</a:t>
            </a:r>
            <a:endParaRPr lang="en-US" sz="3000" b="1" dirty="0" smtClean="0">
              <a:latin typeface="Arial" pitchFamily="34" charset="0"/>
              <a:cs typeface="Arial" pitchFamily="34" charset="0"/>
            </a:endParaRPr>
          </a:p>
          <a:p>
            <a:pPr eaLnBrk="1" hangingPunct="1">
              <a:spcAft>
                <a:spcPts val="600"/>
              </a:spcAft>
            </a:pPr>
            <a:r>
              <a:rPr lang="en-US" sz="3000" b="1" dirty="0" smtClean="0">
                <a:latin typeface="Arial" pitchFamily="34" charset="0"/>
                <a:cs typeface="Arial" pitchFamily="34" charset="0"/>
              </a:rPr>
              <a:t>Pat Croal </a:t>
            </a:r>
          </a:p>
          <a:p>
            <a:pPr eaLnBrk="1" hangingPunct="1">
              <a:spcAft>
                <a:spcPts val="600"/>
              </a:spcAft>
            </a:pPr>
            <a:r>
              <a:rPr lang="en-US" sz="3000" b="1" dirty="0" smtClean="0">
                <a:latin typeface="Arial" pitchFamily="34" charset="0"/>
                <a:cs typeface="Arial" pitchFamily="34" charset="0"/>
                <a:hlinkClick r:id="rId2"/>
              </a:rPr>
              <a:t>pcroal@juno.com</a:t>
            </a:r>
            <a:endParaRPr lang="en-US" sz="3000" b="1" dirty="0" smtClean="0">
              <a:latin typeface="Arial" pitchFamily="34" charset="0"/>
              <a:cs typeface="Arial" pitchFamily="34" charset="0"/>
            </a:endParaRPr>
          </a:p>
          <a:p>
            <a:pPr eaLnBrk="1" hangingPunct="1"/>
            <a:r>
              <a:rPr lang="en-US" sz="3000" b="1" dirty="0" smtClean="0">
                <a:latin typeface="Arial" pitchFamily="34" charset="0"/>
                <a:cs typeface="Arial" pitchFamily="34" charset="0"/>
              </a:rPr>
              <a:t>Joan Watson</a:t>
            </a:r>
          </a:p>
          <a:p>
            <a:pPr eaLnBrk="1" hangingPunct="1"/>
            <a:r>
              <a:rPr lang="en-US" sz="3000" b="1" dirty="0" smtClean="0">
                <a:latin typeface="Arial" pitchFamily="34" charset="0"/>
                <a:cs typeface="Arial" pitchFamily="34" charset="0"/>
                <a:hlinkClick r:id="rId3"/>
              </a:rPr>
              <a:t>toastmasterjoan@hotmail.com</a:t>
            </a:r>
            <a:endParaRPr lang="en-US" sz="3000" b="1" dirty="0" smtClean="0">
              <a:latin typeface="Arial" pitchFamily="34" charset="0"/>
              <a:cs typeface="Arial" pitchFamily="34" charset="0"/>
            </a:endParaRPr>
          </a:p>
          <a:p>
            <a:pPr eaLnBrk="1" hangingPunct="1"/>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8"/>
            <a:ext cx="61849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do in the near future?</a:t>
            </a:r>
          </a:p>
        </p:txBody>
      </p:sp>
      <p:sp>
        <p:nvSpPr>
          <p:cNvPr id="3" name="Subtitle 2"/>
          <p:cNvSpPr>
            <a:spLocks noGrp="1"/>
          </p:cNvSpPr>
          <p:nvPr>
            <p:ph type="subTitle" idx="1"/>
          </p:nvPr>
        </p:nvSpPr>
        <p:spPr bwMode="auto">
          <a:xfrm>
            <a:off x="1755648" y="2532888"/>
            <a:ext cx="6596189" cy="4059936"/>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buFont typeface="Arial" pitchFamily="34" charset="0"/>
              <a:buChar char="•"/>
            </a:pPr>
            <a:r>
              <a:rPr lang="en-US" sz="3000" dirty="0" smtClean="0">
                <a:solidFill>
                  <a:srgbClr val="CD222C"/>
                </a:solidFill>
                <a:latin typeface="Arial" pitchFamily="34" charset="0"/>
                <a:cs typeface="Arial" pitchFamily="34" charset="0"/>
              </a:rPr>
              <a:t>Set your Fall Contest Date</a:t>
            </a:r>
          </a:p>
          <a:p>
            <a:pPr eaLnBrk="1" hangingPunct="1">
              <a:spcAft>
                <a:spcPts val="600"/>
              </a:spcAft>
              <a:buFont typeface="Arial" pitchFamily="34" charset="0"/>
              <a:buChar char="•"/>
            </a:pPr>
            <a:r>
              <a:rPr lang="en-US" dirty="0" smtClean="0">
                <a:solidFill>
                  <a:srgbClr val="CD222C"/>
                </a:solidFill>
                <a:latin typeface="Arial" pitchFamily="34" charset="0"/>
                <a:cs typeface="Arial" pitchFamily="34" charset="0"/>
              </a:rPr>
              <a:t>Look for a someone in your area for Contest Chair</a:t>
            </a:r>
          </a:p>
          <a:p>
            <a:pPr lvl="2" algn="l" eaLnBrk="1" hangingPunct="1">
              <a:spcAft>
                <a:spcPts val="600"/>
              </a:spcAft>
              <a:buFont typeface="Arial" pitchFamily="34" charset="0"/>
              <a:buChar char="•"/>
            </a:pPr>
            <a:r>
              <a:rPr lang="en-US" dirty="0" smtClean="0">
                <a:solidFill>
                  <a:srgbClr val="CD222C"/>
                </a:solidFill>
                <a:latin typeface="Arial" pitchFamily="34" charset="0"/>
                <a:cs typeface="Arial" pitchFamily="34" charset="0"/>
              </a:rPr>
              <a:t>An experienced TM who knows the rules &amp; understands the process</a:t>
            </a:r>
          </a:p>
          <a:p>
            <a:pPr lvl="2" algn="l" eaLnBrk="1" hangingPunct="1">
              <a:spcAft>
                <a:spcPts val="600"/>
              </a:spcAft>
              <a:buFont typeface="Arial" pitchFamily="34" charset="0"/>
              <a:buChar char="•"/>
            </a:pPr>
            <a:r>
              <a:rPr lang="en-US" dirty="0" smtClean="0">
                <a:solidFill>
                  <a:srgbClr val="CD222C"/>
                </a:solidFill>
                <a:latin typeface="Arial" pitchFamily="34" charset="0"/>
                <a:cs typeface="Arial" pitchFamily="34" charset="0"/>
              </a:rPr>
              <a:t>Work with them to choose an experienced Toastmaster &amp; Chief Judge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943100" y="587375"/>
            <a:ext cx="6184900" cy="1089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Arial Bold" charset="0"/>
              </a:rPr>
              <a:t>Division Contests</a:t>
            </a:r>
          </a:p>
        </p:txBody>
      </p:sp>
      <p:sp>
        <p:nvSpPr>
          <p:cNvPr id="23555" name="Subtitle 2"/>
          <p:cNvSpPr>
            <a:spLocks noGrp="1"/>
          </p:cNvSpPr>
          <p:nvPr>
            <p:ph type="subTitle" idx="1"/>
          </p:nvPr>
        </p:nvSpPr>
        <p:spPr bwMode="auto">
          <a:xfrm>
            <a:off x="2201863" y="1589088"/>
            <a:ext cx="5926137" cy="436562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2000" smtClean="0">
                <a:latin typeface="Arial" pitchFamily="34" charset="0"/>
                <a:cs typeface="Arial" pitchFamily="34" charset="0"/>
              </a:rPr>
              <a:t>Central				October 2</a:t>
            </a:r>
          </a:p>
          <a:p>
            <a:pPr eaLnBrk="1" hangingPunct="1">
              <a:spcAft>
                <a:spcPts val="600"/>
              </a:spcAft>
            </a:pPr>
            <a:r>
              <a:rPr lang="en-US" sz="2000" smtClean="0">
                <a:latin typeface="Arial" pitchFamily="34" charset="0"/>
                <a:cs typeface="Arial" pitchFamily="34" charset="0"/>
              </a:rPr>
              <a:t>Eastern				September 25</a:t>
            </a:r>
          </a:p>
          <a:p>
            <a:pPr eaLnBrk="1" hangingPunct="1">
              <a:spcAft>
                <a:spcPts val="600"/>
              </a:spcAft>
            </a:pPr>
            <a:r>
              <a:rPr lang="en-US" sz="2000" smtClean="0">
                <a:latin typeface="Arial" pitchFamily="34" charset="0"/>
                <a:cs typeface="Arial" pitchFamily="34" charset="0"/>
              </a:rPr>
              <a:t>Frontier				October 4</a:t>
            </a:r>
          </a:p>
          <a:p>
            <a:pPr eaLnBrk="1" hangingPunct="1">
              <a:spcAft>
                <a:spcPts val="600"/>
              </a:spcAft>
            </a:pPr>
            <a:r>
              <a:rPr lang="en-US" sz="2000" smtClean="0">
                <a:latin typeface="Arial" pitchFamily="34" charset="0"/>
                <a:cs typeface="Arial" pitchFamily="34" charset="0"/>
              </a:rPr>
              <a:t>International		September 29</a:t>
            </a:r>
          </a:p>
          <a:p>
            <a:pPr eaLnBrk="1" hangingPunct="1">
              <a:spcAft>
                <a:spcPts val="600"/>
              </a:spcAft>
            </a:pPr>
            <a:r>
              <a:rPr lang="en-US" sz="2000" smtClean="0">
                <a:latin typeface="Arial" pitchFamily="34" charset="0"/>
                <a:cs typeface="Arial" pitchFamily="34" charset="0"/>
              </a:rPr>
              <a:t>Metro				October 10</a:t>
            </a:r>
          </a:p>
          <a:p>
            <a:pPr eaLnBrk="1" hangingPunct="1">
              <a:spcAft>
                <a:spcPts val="600"/>
              </a:spcAft>
            </a:pPr>
            <a:r>
              <a:rPr lang="en-US" sz="2000" smtClean="0">
                <a:latin typeface="Arial" pitchFamily="34" charset="0"/>
                <a:cs typeface="Arial" pitchFamily="34" charset="0"/>
              </a:rPr>
              <a:t>Northern			September 26</a:t>
            </a:r>
          </a:p>
          <a:p>
            <a:pPr eaLnBrk="1" hangingPunct="1">
              <a:spcAft>
                <a:spcPts val="600"/>
              </a:spcAft>
            </a:pPr>
            <a:r>
              <a:rPr lang="en-US" sz="2000" smtClean="0">
                <a:latin typeface="Arial" pitchFamily="34" charset="0"/>
                <a:cs typeface="Arial" pitchFamily="34" charset="0"/>
              </a:rPr>
              <a:t>Prairie				October 6</a:t>
            </a:r>
          </a:p>
          <a:p>
            <a:pPr eaLnBrk="1" hangingPunct="1">
              <a:spcAft>
                <a:spcPts val="600"/>
              </a:spcAft>
            </a:pPr>
            <a:r>
              <a:rPr lang="en-US" sz="2000" smtClean="0">
                <a:latin typeface="Arial" pitchFamily="34" charset="0"/>
                <a:cs typeface="Arial" pitchFamily="34" charset="0"/>
              </a:rPr>
              <a:t>Rivers				September 27</a:t>
            </a:r>
          </a:p>
          <a:p>
            <a:pPr eaLnBrk="1" hangingPunct="1">
              <a:spcAft>
                <a:spcPts val="600"/>
              </a:spcAft>
            </a:pPr>
            <a:r>
              <a:rPr lang="en-US" sz="2000" smtClean="0">
                <a:latin typeface="Arial" pitchFamily="34" charset="0"/>
                <a:cs typeface="Arial" pitchFamily="34" charset="0"/>
              </a:rPr>
              <a:t>Southern			September 22</a:t>
            </a:r>
          </a:p>
          <a:p>
            <a:pPr eaLnBrk="1" hangingPunct="1">
              <a:spcAft>
                <a:spcPts val="600"/>
              </a:spcAft>
            </a:pPr>
            <a:r>
              <a:rPr lang="en-US" sz="2000" smtClean="0">
                <a:latin typeface="Arial" pitchFamily="34" charset="0"/>
                <a:cs typeface="Arial" pitchFamily="34" charset="0"/>
              </a:rPr>
              <a:t>Western			September 24</a:t>
            </a:r>
          </a:p>
          <a:p>
            <a:pPr eaLnBrk="1" hangingPunct="1">
              <a:spcAft>
                <a:spcPts val="600"/>
              </a:spcAft>
            </a:pPr>
            <a:endParaRPr lang="en-US" sz="2000" smtClean="0">
              <a:latin typeface="Arial" pitchFamily="34" charset="0"/>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839912" y="935038"/>
            <a:ext cx="6545263"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 do I do in the near future?</a:t>
            </a:r>
          </a:p>
        </p:txBody>
      </p:sp>
      <p:sp>
        <p:nvSpPr>
          <p:cNvPr id="3" name="Subtitle 2"/>
          <p:cNvSpPr>
            <a:spLocks noGrp="1"/>
          </p:cNvSpPr>
          <p:nvPr>
            <p:ph type="subTitle" idx="1"/>
          </p:nvPr>
        </p:nvSpPr>
        <p:spPr bwMode="auto">
          <a:xfrm>
            <a:off x="1545336" y="2816351"/>
            <a:ext cx="7141464" cy="339242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Plan your Area Council Meetings</a:t>
            </a:r>
          </a:p>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Chose a Date-Time-Location</a:t>
            </a:r>
          </a:p>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Communicate it early to Club Presidents</a:t>
            </a:r>
          </a:p>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Plan it in advance of your Fall Contest (at least 4 weeks in advance)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8"/>
            <a:ext cx="4919662"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What’s Next for August Training</a:t>
            </a:r>
          </a:p>
        </p:txBody>
      </p:sp>
      <p:sp>
        <p:nvSpPr>
          <p:cNvPr id="3" name="Subtitle 2"/>
          <p:cNvSpPr>
            <a:spLocks noGrp="1"/>
          </p:cNvSpPr>
          <p:nvPr>
            <p:ph type="subTitle" idx="1"/>
          </p:nvPr>
        </p:nvSpPr>
        <p:spPr bwMode="auto">
          <a:xfrm>
            <a:off x="2166938" y="2754313"/>
            <a:ext cx="4755070" cy="313531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325"/>
              </a:spcBef>
              <a:buClr>
                <a:srgbClr val="CD222C"/>
              </a:buClr>
              <a:buFont typeface="Webdings" pitchFamily="18" charset="2"/>
              <a:buChar char=""/>
            </a:pPr>
            <a:r>
              <a:rPr lang="en-US" sz="3000" dirty="0" smtClean="0">
                <a:solidFill>
                  <a:srgbClr val="000000"/>
                </a:solidFill>
                <a:latin typeface="Arial" pitchFamily="34" charset="0"/>
                <a:cs typeface="Arial" pitchFamily="34" charset="0"/>
              </a:rPr>
              <a:t>Area Contests </a:t>
            </a:r>
          </a:p>
          <a:p>
            <a:pPr eaLnBrk="1" hangingPunct="1">
              <a:spcBef>
                <a:spcPts val="1325"/>
              </a:spcBef>
              <a:buClr>
                <a:srgbClr val="CD222C"/>
              </a:buClr>
              <a:buFont typeface="Webdings" pitchFamily="18" charset="2"/>
              <a:buChar char=""/>
            </a:pPr>
            <a:r>
              <a:rPr lang="en-US" sz="3000" dirty="0" smtClean="0">
                <a:solidFill>
                  <a:srgbClr val="000000"/>
                </a:solidFill>
                <a:latin typeface="Arial" pitchFamily="34" charset="0"/>
                <a:cs typeface="Arial" pitchFamily="34" charset="0"/>
              </a:rPr>
              <a:t>Area SWOT</a:t>
            </a:r>
          </a:p>
          <a:p>
            <a:pPr eaLnBrk="1" hangingPunct="1">
              <a:spcBef>
                <a:spcPts val="1325"/>
              </a:spcBef>
              <a:buClr>
                <a:srgbClr val="CD222C"/>
              </a:buClr>
              <a:buFont typeface="Webdings" pitchFamily="18" charset="2"/>
              <a:buChar char=""/>
            </a:pPr>
            <a:r>
              <a:rPr lang="en-US" sz="3000" dirty="0" smtClean="0">
                <a:solidFill>
                  <a:srgbClr val="000000"/>
                </a:solidFill>
                <a:latin typeface="Arial" pitchFamily="34" charset="0"/>
                <a:cs typeface="Arial" pitchFamily="34" charset="0"/>
              </a:rPr>
              <a:t>Area Council Meetings</a:t>
            </a:r>
          </a:p>
          <a:p>
            <a:pPr eaLnBrk="1" hangingPunct="1">
              <a:spcBef>
                <a:spcPts val="1325"/>
              </a:spcBef>
              <a:buClr>
                <a:srgbClr val="CD222C"/>
              </a:buClr>
              <a:buFont typeface="Webdings" pitchFamily="18" charset="2"/>
              <a:buChar char=""/>
            </a:pPr>
            <a:r>
              <a:rPr lang="en-US" sz="3000" dirty="0" smtClean="0">
                <a:solidFill>
                  <a:srgbClr val="000000"/>
                </a:solidFill>
                <a:latin typeface="Arial" pitchFamily="34" charset="0"/>
                <a:cs typeface="Arial" pitchFamily="34" charset="0"/>
              </a:rPr>
              <a:t>Dues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741488" y="935039"/>
            <a:ext cx="6945312" cy="9303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Arial Bold" charset="0"/>
              </a:rPr>
              <a:t>Stay for Train the Trainer</a:t>
            </a:r>
          </a:p>
        </p:txBody>
      </p:sp>
      <p:sp>
        <p:nvSpPr>
          <p:cNvPr id="3" name="Subtitle 2"/>
          <p:cNvSpPr>
            <a:spLocks noGrp="1"/>
          </p:cNvSpPr>
          <p:nvPr>
            <p:ph type="subTitle" idx="1"/>
          </p:nvPr>
        </p:nvSpPr>
        <p:spPr bwMode="auto">
          <a:xfrm>
            <a:off x="1929194" y="2304288"/>
            <a:ext cx="6519862" cy="3135312"/>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pitchFamily="34" charset="0"/>
              <a:buChar char="•"/>
            </a:pPr>
            <a:r>
              <a:rPr lang="en-US" dirty="0" smtClean="0">
                <a:latin typeface="Arial" pitchFamily="34" charset="0"/>
                <a:cs typeface="Arial" pitchFamily="34" charset="0"/>
              </a:rPr>
              <a:t>DCP must be covered at all club officer training sessions</a:t>
            </a:r>
          </a:p>
          <a:p>
            <a:pPr marL="457200" indent="-457200">
              <a:buFont typeface="Arial" pitchFamily="34" charset="0"/>
              <a:buChar char="•"/>
            </a:pPr>
            <a:r>
              <a:rPr lang="en-US" dirty="0" smtClean="0">
                <a:latin typeface="Arial" pitchFamily="34" charset="0"/>
                <a:cs typeface="Arial" pitchFamily="34" charset="0"/>
              </a:rPr>
              <a:t>Minimum 4 trained officers/club</a:t>
            </a:r>
          </a:p>
          <a:p>
            <a:pPr marL="457200" indent="-457200">
              <a:buFont typeface="Arial" pitchFamily="34" charset="0"/>
              <a:buChar char="•"/>
            </a:pPr>
            <a:r>
              <a:rPr lang="en-US" dirty="0" smtClean="0">
                <a:latin typeface="Arial" pitchFamily="34" charset="0"/>
                <a:cs typeface="Arial" pitchFamily="34" charset="0"/>
              </a:rPr>
              <a:t>First Round objective: Officer Roles</a:t>
            </a:r>
          </a:p>
          <a:p>
            <a:pPr marL="457200" indent="-457200">
              <a:buFont typeface="Arial" pitchFamily="34" charset="0"/>
              <a:buChar char="•"/>
            </a:pPr>
            <a:r>
              <a:rPr lang="en-US" dirty="0" smtClean="0">
                <a:latin typeface="Arial" pitchFamily="34" charset="0"/>
                <a:cs typeface="Arial" pitchFamily="34" charset="0"/>
              </a:rPr>
              <a:t>July 21 TELI—get them there</a:t>
            </a:r>
          </a:p>
          <a:p>
            <a:pPr marL="457200" indent="-457200">
              <a:buFont typeface="Arial" pitchFamily="34" charset="0"/>
              <a:buChar char="•"/>
            </a:pPr>
            <a:r>
              <a:rPr lang="en-US" dirty="0" smtClean="0">
                <a:latin typeface="Arial" pitchFamily="34" charset="0"/>
                <a:cs typeface="Arial" pitchFamily="34" charset="0"/>
              </a:rPr>
              <a:t>Training completed by 8/31 deadline</a:t>
            </a:r>
          </a:p>
          <a:p>
            <a:pPr marL="457200" indent="-457200">
              <a:buFont typeface="Arial" pitchFamily="34" charset="0"/>
              <a:buChar char="•"/>
            </a:pPr>
            <a:endParaRPr lang="en-US"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9"/>
            <a:ext cx="3273742" cy="8663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Conclusion</a:t>
            </a:r>
          </a:p>
        </p:txBody>
      </p:sp>
      <p:sp>
        <p:nvSpPr>
          <p:cNvPr id="3" name="Subtitle 2"/>
          <p:cNvSpPr>
            <a:spLocks noGrp="1"/>
          </p:cNvSpPr>
          <p:nvPr>
            <p:ph type="subTitle" idx="1"/>
          </p:nvPr>
        </p:nvSpPr>
        <p:spPr bwMode="auto">
          <a:xfrm>
            <a:off x="1581912" y="1801368"/>
            <a:ext cx="6769926" cy="295116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125000"/>
              </a:lnSpc>
              <a:spcBef>
                <a:spcPts val="863"/>
              </a:spcBef>
            </a:pPr>
            <a:r>
              <a:rPr lang="en-US" sz="3600" b="1" dirty="0" smtClean="0">
                <a:solidFill>
                  <a:srgbClr val="7030A0"/>
                </a:solidFill>
                <a:latin typeface="Arial" pitchFamily="34" charset="0"/>
                <a:cs typeface="Arial" pitchFamily="34" charset="0"/>
              </a:rPr>
              <a:t>With information and encouragement each of us can achieve more than we ever imagined!</a:t>
            </a:r>
          </a:p>
          <a:p>
            <a:pPr algn="ctr" eaLnBrk="1" hangingPunct="1">
              <a:lnSpc>
                <a:spcPct val="125000"/>
              </a:lnSpc>
              <a:spcBef>
                <a:spcPts val="863"/>
              </a:spcBef>
            </a:pPr>
            <a:r>
              <a:rPr lang="en-US" sz="3200" b="1" dirty="0" smtClean="0">
                <a:solidFill>
                  <a:srgbClr val="0070C0"/>
                </a:solidFill>
                <a:latin typeface="Arial" pitchFamily="34" charset="0"/>
                <a:cs typeface="Arial" pitchFamily="34" charset="0"/>
              </a:rPr>
              <a:t>Thank you for serving as an Area Governor – the best job!</a:t>
            </a:r>
          </a:p>
        </p:txBody>
      </p:sp>
      <p:pic>
        <p:nvPicPr>
          <p:cNvPr id="27652" name="Picture 4" descr="C:\Documents and Settings\croalp\Local Settings\Temporary Internet Files\Content.IE5\CAP5BCUO\MP900439557[1].jpg"/>
          <p:cNvPicPr>
            <a:picLocks noChangeAspect="1" noChangeArrowheads="1"/>
          </p:cNvPicPr>
          <p:nvPr/>
        </p:nvPicPr>
        <p:blipFill>
          <a:blip r:embed="rId2"/>
          <a:srcRect/>
          <a:stretch>
            <a:fillRect/>
          </a:stretch>
        </p:blipFill>
        <p:spPr bwMode="auto">
          <a:xfrm>
            <a:off x="6680499" y="182881"/>
            <a:ext cx="2237590" cy="1753845"/>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012950" y="890588"/>
            <a:ext cx="4925732" cy="90593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Arial Bold" charset="0"/>
              </a:rPr>
              <a:t>Agenda/Objectives</a:t>
            </a:r>
          </a:p>
        </p:txBody>
      </p:sp>
      <p:sp>
        <p:nvSpPr>
          <p:cNvPr id="3" name="Subtitle 2"/>
          <p:cNvSpPr>
            <a:spLocks noGrp="1"/>
          </p:cNvSpPr>
          <p:nvPr>
            <p:ph type="subTitle" idx="1"/>
          </p:nvPr>
        </p:nvSpPr>
        <p:spPr bwMode="auto">
          <a:xfrm>
            <a:off x="1546225" y="2155825"/>
            <a:ext cx="7273925" cy="3508375"/>
          </a:xfrm>
          <a:noFill/>
          <a:ln>
            <a:miter lim="800000"/>
            <a:headEnd/>
            <a:tailEnd/>
          </a:ln>
        </p:spPr>
        <p:txBody>
          <a:bodyPr vert="horz" wrap="square" lIns="91440" tIns="45720" rIns="91440" bIns="45720" numCol="1" anchor="t" anchorCtr="0" compatLnSpc="1">
            <a:prstTxWarp prst="textNoShape">
              <a:avLst/>
            </a:prstTxWarp>
          </a:bodyPr>
          <a:lstStyle/>
          <a:p>
            <a:pPr marL="398463" indent="-398463" eaLnBrk="1" hangingPunct="1">
              <a:spcBef>
                <a:spcPts val="1275"/>
              </a:spcBef>
              <a:buClr>
                <a:srgbClr val="CD222C"/>
              </a:buClr>
              <a:buFont typeface="Webdings" pitchFamily="18" charset="2"/>
              <a:buChar char=""/>
            </a:pPr>
            <a:r>
              <a:rPr lang="en-US" sz="3000" dirty="0" smtClean="0">
                <a:latin typeface="Arial" pitchFamily="34" charset="0"/>
                <a:cs typeface="Arial" pitchFamily="34" charset="0"/>
              </a:rPr>
              <a:t>Meet and Greet</a:t>
            </a:r>
          </a:p>
          <a:p>
            <a:pPr marL="398463" indent="-398463" eaLnBrk="1" hangingPunct="1">
              <a:spcBef>
                <a:spcPts val="1275"/>
              </a:spcBef>
              <a:buClr>
                <a:srgbClr val="CD222C"/>
              </a:buClr>
              <a:buFont typeface="Webdings" pitchFamily="18" charset="2"/>
              <a:buChar char=""/>
            </a:pPr>
            <a:r>
              <a:rPr lang="en-US" sz="3000" dirty="0" smtClean="0">
                <a:latin typeface="Arial" pitchFamily="34" charset="0"/>
                <a:cs typeface="Arial" pitchFamily="34" charset="0"/>
              </a:rPr>
              <a:t>What do I need to do NOW?</a:t>
            </a:r>
          </a:p>
          <a:p>
            <a:pPr marL="398463" indent="-398463" eaLnBrk="1" hangingPunct="1">
              <a:spcBef>
                <a:spcPts val="1275"/>
              </a:spcBef>
              <a:buClr>
                <a:srgbClr val="CD222C"/>
              </a:buClr>
              <a:buFont typeface="Webdings" pitchFamily="18" charset="2"/>
              <a:buChar char=""/>
            </a:pPr>
            <a:r>
              <a:rPr lang="en-US" sz="3000" dirty="0" smtClean="0">
                <a:latin typeface="Arial" pitchFamily="34" charset="0"/>
                <a:cs typeface="Arial" pitchFamily="34" charset="0"/>
              </a:rPr>
              <a:t>What do I need to do NEXT?</a:t>
            </a:r>
          </a:p>
          <a:p>
            <a:pPr marL="398463" indent="-398463" eaLnBrk="1" hangingPunct="1">
              <a:spcBef>
                <a:spcPts val="1275"/>
              </a:spcBef>
              <a:buClr>
                <a:srgbClr val="CD222C"/>
              </a:buClr>
              <a:buFont typeface="Webdings" pitchFamily="18" charset="2"/>
              <a:buChar char=""/>
            </a:pPr>
            <a:r>
              <a:rPr lang="en-US" sz="3000" dirty="0" smtClean="0">
                <a:latin typeface="Arial" pitchFamily="34" charset="0"/>
                <a:cs typeface="Arial" pitchFamily="34" charset="0"/>
              </a:rPr>
              <a:t>What do I need to do in the NEAR FUTURE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1851025" y="935038"/>
            <a:ext cx="6704013" cy="1470025"/>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Bold" charset="0"/>
              </a:rPr>
              <a:t>Meet &amp; Greet</a:t>
            </a:r>
          </a:p>
        </p:txBody>
      </p:sp>
      <p:sp>
        <p:nvSpPr>
          <p:cNvPr id="5123" name="Subtitle 2"/>
          <p:cNvSpPr>
            <a:spLocks noGrp="1"/>
          </p:cNvSpPr>
          <p:nvPr>
            <p:ph type="subTitle" idx="1"/>
          </p:nvPr>
        </p:nvSpPr>
        <p:spPr bwMode="auto">
          <a:xfrm>
            <a:off x="2166938" y="1965961"/>
            <a:ext cx="6519862" cy="35204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cs typeface="Arial" pitchFamily="34" charset="0"/>
              </a:rPr>
              <a:t>Each time the bell rings you will…</a:t>
            </a:r>
          </a:p>
          <a:p>
            <a:pPr>
              <a:defRPr/>
            </a:pPr>
            <a:endParaRPr lang="en-US" sz="1800" dirty="0" smtClean="0">
              <a:latin typeface="Arial" pitchFamily="34" charset="0"/>
              <a:cs typeface="Arial" pitchFamily="34" charset="0"/>
            </a:endParaRPr>
          </a:p>
          <a:p>
            <a:pPr marL="457200" indent="-457200">
              <a:buFont typeface="Arial" pitchFamily="34" charset="0"/>
              <a:buChar char="•"/>
              <a:defRPr/>
            </a:pPr>
            <a:r>
              <a:rPr lang="en-US" dirty="0" smtClean="0">
                <a:latin typeface="Arial" pitchFamily="34" charset="0"/>
                <a:cs typeface="Arial" pitchFamily="34" charset="0"/>
              </a:rPr>
              <a:t>Find a new person outside your division</a:t>
            </a:r>
          </a:p>
          <a:p>
            <a:pPr marL="457200" indent="-457200">
              <a:buFont typeface="Arial" pitchFamily="34" charset="0"/>
              <a:buChar char="•"/>
              <a:defRPr/>
            </a:pPr>
            <a:r>
              <a:rPr lang="en-US" dirty="0" smtClean="0">
                <a:latin typeface="Arial" pitchFamily="34" charset="0"/>
                <a:cs typeface="Arial" pitchFamily="34" charset="0"/>
              </a:rPr>
              <a:t>Share your name, area # and one or two of your strengths</a:t>
            </a:r>
          </a:p>
          <a:p>
            <a:pPr marL="457200" indent="-457200">
              <a:buFont typeface="Arial" pitchFamily="34" charset="0"/>
              <a:buChar char="•"/>
              <a:defRPr/>
            </a:pPr>
            <a:r>
              <a:rPr lang="en-US" dirty="0" smtClean="0">
                <a:latin typeface="Arial" pitchFamily="34" charset="0"/>
                <a:cs typeface="Arial" pitchFamily="34" charset="0"/>
              </a:rPr>
              <a:t>Record name and strength(s)</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847850" y="379413"/>
            <a:ext cx="61849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Bold" charset="0"/>
              </a:rPr>
              <a:t>       Strengths</a:t>
            </a:r>
            <a:br>
              <a:rPr lang="en-US" dirty="0" smtClean="0">
                <a:latin typeface="Arial Bold" charset="0"/>
              </a:rPr>
            </a:br>
            <a:r>
              <a:rPr lang="en-US" dirty="0" smtClean="0">
                <a:latin typeface="Arial Bold" charset="0"/>
              </a:rPr>
              <a:t> 							</a:t>
            </a:r>
            <a:r>
              <a:rPr lang="en-US" sz="3200" dirty="0" smtClean="0">
                <a:latin typeface="Arial Bold" charset="0"/>
              </a:rPr>
              <a:t>such as… </a:t>
            </a:r>
            <a:endParaRPr lang="en-US" dirty="0" smtClean="0">
              <a:latin typeface="Arial Bold" charset="0"/>
            </a:endParaRPr>
          </a:p>
        </p:txBody>
      </p:sp>
      <p:sp>
        <p:nvSpPr>
          <p:cNvPr id="3" name="Subtitle 2"/>
          <p:cNvSpPr>
            <a:spLocks noGrp="1"/>
          </p:cNvSpPr>
          <p:nvPr>
            <p:ph type="subTitle" idx="1"/>
          </p:nvPr>
        </p:nvSpPr>
        <p:spPr bwMode="auto">
          <a:xfrm>
            <a:off x="1593215" y="2075688"/>
            <a:ext cx="7377049" cy="4364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sz="3000" dirty="0" smtClean="0">
                <a:latin typeface="Arial" pitchFamily="34" charset="0"/>
                <a:cs typeface="Arial" pitchFamily="34" charset="0"/>
              </a:rPr>
              <a:t>Learner   Achiever   </a:t>
            </a:r>
            <a:r>
              <a:rPr lang="en-US" sz="3000" dirty="0" err="1" smtClean="0">
                <a:latin typeface="Arial" pitchFamily="34" charset="0"/>
                <a:cs typeface="Arial" pitchFamily="34" charset="0"/>
              </a:rPr>
              <a:t>Relator</a:t>
            </a:r>
            <a:r>
              <a:rPr lang="en-US" sz="3000" dirty="0" smtClean="0">
                <a:latin typeface="Arial" pitchFamily="34" charset="0"/>
                <a:cs typeface="Arial" pitchFamily="34" charset="0"/>
              </a:rPr>
              <a:t>   Motivator</a:t>
            </a:r>
          </a:p>
          <a:p>
            <a:pPr eaLnBrk="1" hangingPunct="1">
              <a:spcAft>
                <a:spcPts val="600"/>
              </a:spcAft>
            </a:pPr>
            <a:r>
              <a:rPr lang="en-US" sz="3000" dirty="0" smtClean="0">
                <a:latin typeface="Arial" pitchFamily="34" charset="0"/>
                <a:cs typeface="Arial" pitchFamily="34" charset="0"/>
              </a:rPr>
              <a:t>Fun    Smart    Educator   </a:t>
            </a:r>
            <a:r>
              <a:rPr lang="en-US" sz="3000" dirty="0" err="1" smtClean="0">
                <a:latin typeface="Arial" pitchFamily="34" charset="0"/>
                <a:cs typeface="Arial" pitchFamily="34" charset="0"/>
              </a:rPr>
              <a:t>Socializer</a:t>
            </a:r>
            <a:r>
              <a:rPr lang="en-US" sz="3000" dirty="0" smtClean="0">
                <a:latin typeface="Arial" pitchFamily="34" charset="0"/>
                <a:cs typeface="Arial" pitchFamily="34" charset="0"/>
              </a:rPr>
              <a:t> </a:t>
            </a:r>
          </a:p>
          <a:p>
            <a:pPr eaLnBrk="1" hangingPunct="1">
              <a:spcAft>
                <a:spcPts val="600"/>
              </a:spcAft>
            </a:pPr>
            <a:r>
              <a:rPr lang="en-US" sz="3000" dirty="0" smtClean="0">
                <a:latin typeface="Arial" pitchFamily="34" charset="0"/>
                <a:cs typeface="Arial" pitchFamily="34" charset="0"/>
              </a:rPr>
              <a:t>Talented     Developer    Organizer  </a:t>
            </a:r>
          </a:p>
          <a:p>
            <a:pPr eaLnBrk="1" hangingPunct="1">
              <a:spcAft>
                <a:spcPts val="600"/>
              </a:spcAft>
            </a:pPr>
            <a:r>
              <a:rPr lang="en-US" sz="3000" dirty="0" smtClean="0">
                <a:latin typeface="Arial" pitchFamily="34" charset="0"/>
                <a:cs typeface="Arial" pitchFamily="34" charset="0"/>
              </a:rPr>
              <a:t>Appreciated   Sees   Potential  Committed</a:t>
            </a:r>
          </a:p>
          <a:p>
            <a:pPr eaLnBrk="1" hangingPunct="1">
              <a:spcAft>
                <a:spcPts val="600"/>
              </a:spcAft>
            </a:pPr>
            <a:r>
              <a:rPr lang="en-US" sz="3000" dirty="0" smtClean="0">
                <a:latin typeface="Arial" pitchFamily="34" charset="0"/>
                <a:cs typeface="Arial" pitchFamily="34" charset="0"/>
              </a:rPr>
              <a:t>Reliable   Honesty   Loyal   Dependable </a:t>
            </a:r>
          </a:p>
          <a:p>
            <a:pPr eaLnBrk="1" hangingPunct="1">
              <a:spcAft>
                <a:spcPts val="600"/>
              </a:spcAft>
            </a:pPr>
            <a:r>
              <a:rPr lang="en-US" sz="3000" dirty="0" smtClean="0">
                <a:latin typeface="Arial" pitchFamily="34" charset="0"/>
                <a:cs typeface="Arial" pitchFamily="34" charset="0"/>
              </a:rPr>
              <a:t>Knowledge    Ideas    Strategic    Growth  </a:t>
            </a:r>
          </a:p>
          <a:p>
            <a:pPr eaLnBrk="1" hangingPunct="1">
              <a:spcAft>
                <a:spcPts val="600"/>
              </a:spcAft>
            </a:pPr>
            <a:r>
              <a:rPr lang="en-US" sz="3000" dirty="0" smtClean="0">
                <a:latin typeface="Arial" pitchFamily="34" charset="0"/>
                <a:cs typeface="Arial" pitchFamily="34" charset="0"/>
              </a:rPr>
              <a:t>Realist    Understanding    Empathetic</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66938" y="935038"/>
            <a:ext cx="6184900" cy="12779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Arial Bold" charset="0"/>
              </a:rPr>
              <a:t>What do I do NOW</a:t>
            </a:r>
          </a:p>
        </p:txBody>
      </p:sp>
      <p:sp>
        <p:nvSpPr>
          <p:cNvPr id="3" name="Subtitle 2"/>
          <p:cNvSpPr>
            <a:spLocks noGrp="1"/>
          </p:cNvSpPr>
          <p:nvPr>
            <p:ph type="subTitle" idx="1"/>
          </p:nvPr>
        </p:nvSpPr>
        <p:spPr bwMode="auto">
          <a:xfrm>
            <a:off x="2176462" y="2212975"/>
            <a:ext cx="6042379" cy="318198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Get to know the clubs in your </a:t>
            </a:r>
            <a:r>
              <a:rPr lang="en-US" sz="3000" b="1" dirty="0" smtClean="0">
                <a:solidFill>
                  <a:srgbClr val="CD222C"/>
                </a:solidFill>
                <a:latin typeface="Arial" pitchFamily="34" charset="0"/>
                <a:cs typeface="Arial" pitchFamily="34" charset="0"/>
              </a:rPr>
              <a:t> area</a:t>
            </a:r>
            <a:endParaRPr lang="en-US" sz="3000" b="1" dirty="0" smtClean="0">
              <a:solidFill>
                <a:srgbClr val="CD222C"/>
              </a:solidFill>
              <a:latin typeface="Arial" pitchFamily="34" charset="0"/>
              <a:cs typeface="Arial" pitchFamily="34" charset="0"/>
            </a:endParaRPr>
          </a:p>
          <a:p>
            <a:pPr eaLnBrk="1" hangingPunct="1">
              <a:spcAft>
                <a:spcPts val="600"/>
              </a:spcAft>
              <a:buFont typeface="Arial" pitchFamily="34" charset="0"/>
              <a:buChar char="•"/>
            </a:pPr>
            <a:r>
              <a:rPr lang="en-US" sz="3000" b="1" dirty="0" smtClean="0">
                <a:solidFill>
                  <a:srgbClr val="CD222C"/>
                </a:solidFill>
                <a:latin typeface="Arial" pitchFamily="34" charset="0"/>
                <a:cs typeface="Arial" pitchFamily="34" charset="0"/>
              </a:rPr>
              <a:t>Look at the District 6 Club 2012 Realignment:</a:t>
            </a:r>
          </a:p>
          <a:p>
            <a:pPr algn="ctr" eaLnBrk="1" hangingPunct="1">
              <a:spcAft>
                <a:spcPts val="600"/>
              </a:spcAft>
            </a:pPr>
            <a:r>
              <a:rPr lang="en-US" sz="3000" b="1" dirty="0" smtClean="0">
                <a:solidFill>
                  <a:srgbClr val="CD222C"/>
                </a:solidFill>
                <a:latin typeface="Arial" pitchFamily="34" charset="0"/>
                <a:cs typeface="Arial" pitchFamily="34" charset="0"/>
                <a:hlinkClick r:id="rId2"/>
              </a:rPr>
              <a:t>www.d6tm.org</a:t>
            </a:r>
            <a:endParaRPr lang="en-US" sz="3000" b="1" dirty="0" smtClean="0">
              <a:solidFill>
                <a:srgbClr val="CD222C"/>
              </a:solidFill>
              <a:latin typeface="Arial" pitchFamily="34" charset="0"/>
              <a:cs typeface="Arial" pitchFamily="34" charset="0"/>
            </a:endParaRPr>
          </a:p>
          <a:p>
            <a:pPr eaLnBrk="1" hangingPunct="1">
              <a:spcAft>
                <a:spcPts val="600"/>
              </a:spcAft>
            </a:pPr>
            <a:endParaRPr lang="en-US" sz="30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bwMode="auto">
          <a:noFill/>
          <a:ln>
            <a:miter lim="800000"/>
            <a:headEnd/>
            <a:tailEnd/>
          </a:ln>
        </p:spPr>
        <p:txBody>
          <a:bodyPr/>
          <a:lstStyle/>
          <a:p>
            <a:r>
              <a:rPr lang="en-US" smtClean="0"/>
              <a:t>4</a:t>
            </a:r>
          </a:p>
        </p:txBody>
      </p:sp>
      <p:pic>
        <p:nvPicPr>
          <p:cNvPr id="9219" name="Picture 2"/>
          <p:cNvPicPr>
            <a:picLocks noChangeAspect="1" noChangeArrowheads="1"/>
          </p:cNvPicPr>
          <p:nvPr/>
        </p:nvPicPr>
        <p:blipFill>
          <a:blip r:embed="rId2"/>
          <a:srcRect/>
          <a:stretch>
            <a:fillRect/>
          </a:stretch>
        </p:blipFill>
        <p:spPr bwMode="auto">
          <a:xfrm>
            <a:off x="301752" y="293915"/>
            <a:ext cx="8677656" cy="642756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28600" y="195943"/>
            <a:ext cx="8741664" cy="6357257"/>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bwMode="auto">
          <a:noFill/>
          <a:ln>
            <a:miter lim="800000"/>
            <a:headEnd/>
            <a:tailEnd/>
          </a:ln>
        </p:spPr>
        <p:txBody>
          <a:bodyPr/>
          <a:lstStyle/>
          <a:p>
            <a:r>
              <a:rPr lang="en-US" smtClean="0"/>
              <a:t>4</a:t>
            </a:r>
          </a:p>
        </p:txBody>
      </p:sp>
      <p:pic>
        <p:nvPicPr>
          <p:cNvPr id="11267" name="Picture 2"/>
          <p:cNvPicPr>
            <a:picLocks noChangeAspect="1" noChangeArrowheads="1"/>
          </p:cNvPicPr>
          <p:nvPr/>
        </p:nvPicPr>
        <p:blipFill>
          <a:blip r:embed="rId2"/>
          <a:srcRect/>
          <a:stretch>
            <a:fillRect/>
          </a:stretch>
        </p:blipFill>
        <p:spPr bwMode="auto">
          <a:xfrm>
            <a:off x="381000" y="217488"/>
            <a:ext cx="8662988" cy="6411912"/>
          </a:xfrm>
          <a:prstGeom prst="rect">
            <a:avLst/>
          </a:prstGeom>
          <a:noFill/>
          <a:ln w="9525">
            <a:noFill/>
            <a:miter lim="800000"/>
            <a:headEnd/>
            <a:tailEnd/>
          </a:ln>
          <a:effectLst/>
        </p:spPr>
      </p:pic>
      <p:sp>
        <p:nvSpPr>
          <p:cNvPr id="2" name="Rectangle 1"/>
          <p:cNvSpPr/>
          <p:nvPr/>
        </p:nvSpPr>
        <p:spPr>
          <a:xfrm>
            <a:off x="1393825" y="6226175"/>
            <a:ext cx="2012950" cy="40322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TotalTime>
  <Words>1000</Words>
  <Application>Microsoft Office PowerPoint</Application>
  <PresentationFormat>On-screen Show (4:3)</PresentationFormat>
  <Paragraphs>130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Welcome to Area Governor Training We’re glad you’re here! </vt:lpstr>
      <vt:lpstr>Agenda/Objectives</vt:lpstr>
      <vt:lpstr>Meet &amp; Greet</vt:lpstr>
      <vt:lpstr>       Strengths         such as… </vt:lpstr>
      <vt:lpstr>What do I do NOW</vt:lpstr>
      <vt:lpstr>PowerPoint Presentation</vt:lpstr>
      <vt:lpstr>PowerPoint Presentation</vt:lpstr>
      <vt:lpstr>PowerPoint Presentation</vt:lpstr>
      <vt:lpstr>PowerPoint Presentation</vt:lpstr>
      <vt:lpstr>What do I do NOW</vt:lpstr>
      <vt:lpstr>What do I do NOW</vt:lpstr>
      <vt:lpstr>PowerPoint Presentation</vt:lpstr>
      <vt:lpstr>       Stand Up &amp; Stretch</vt:lpstr>
      <vt:lpstr>What do I do NEXT ?</vt:lpstr>
      <vt:lpstr>PowerPoint Presentation</vt:lpstr>
      <vt:lpstr>What do I do NEXT ?</vt:lpstr>
      <vt:lpstr>What do I do NEXT ?</vt:lpstr>
      <vt:lpstr>PowerPoint Presentation</vt:lpstr>
      <vt:lpstr>What do I do in the near future?</vt:lpstr>
      <vt:lpstr>Division Contests</vt:lpstr>
      <vt:lpstr>What do I do in the near future?</vt:lpstr>
      <vt:lpstr>What’s Next for August Training</vt:lpstr>
      <vt:lpstr>Stay for Train the Trainer</vt:lpstr>
      <vt:lpstr>Conclusion</vt:lpstr>
    </vt:vector>
  </TitlesOfParts>
  <Company>Toastmasters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Graphic user</dc:creator>
  <cp:lastModifiedBy>Joan Watson</cp:lastModifiedBy>
  <cp:revision>49</cp:revision>
  <cp:lastPrinted>2011-05-09T21:08:52Z</cp:lastPrinted>
  <dcterms:created xsi:type="dcterms:W3CDTF">2011-07-13T15:06:17Z</dcterms:created>
  <dcterms:modified xsi:type="dcterms:W3CDTF">2012-06-22T01:40:06Z</dcterms:modified>
</cp:coreProperties>
</file>