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74" r:id="rId2"/>
  </p:sldMasterIdLst>
  <p:notesMasterIdLst>
    <p:notesMasterId r:id="rId64"/>
  </p:notesMasterIdLst>
  <p:sldIdLst>
    <p:sldId id="511" r:id="rId3"/>
    <p:sldId id="367" r:id="rId4"/>
    <p:sldId id="447" r:id="rId5"/>
    <p:sldId id="469" r:id="rId6"/>
    <p:sldId id="496" r:id="rId7"/>
    <p:sldId id="497" r:id="rId8"/>
    <p:sldId id="467" r:id="rId9"/>
    <p:sldId id="480" r:id="rId10"/>
    <p:sldId id="481" r:id="rId11"/>
    <p:sldId id="482" r:id="rId12"/>
    <p:sldId id="483" r:id="rId13"/>
    <p:sldId id="484" r:id="rId14"/>
    <p:sldId id="468" r:id="rId15"/>
    <p:sldId id="485" r:id="rId16"/>
    <p:sldId id="466" r:id="rId17"/>
    <p:sldId id="456" r:id="rId18"/>
    <p:sldId id="470" r:id="rId19"/>
    <p:sldId id="498" r:id="rId20"/>
    <p:sldId id="499" r:id="rId21"/>
    <p:sldId id="501" r:id="rId22"/>
    <p:sldId id="500" r:id="rId23"/>
    <p:sldId id="486" r:id="rId24"/>
    <p:sldId id="502" r:id="rId25"/>
    <p:sldId id="503" r:id="rId26"/>
    <p:sldId id="504" r:id="rId27"/>
    <p:sldId id="487" r:id="rId28"/>
    <p:sldId id="488" r:id="rId29"/>
    <p:sldId id="510" r:id="rId30"/>
    <p:sldId id="489" r:id="rId31"/>
    <p:sldId id="505" r:id="rId32"/>
    <p:sldId id="507" r:id="rId33"/>
    <p:sldId id="509" r:id="rId34"/>
    <p:sldId id="506" r:id="rId35"/>
    <p:sldId id="514" r:id="rId36"/>
    <p:sldId id="474" r:id="rId37"/>
    <p:sldId id="475" r:id="rId38"/>
    <p:sldId id="513" r:id="rId39"/>
    <p:sldId id="490" r:id="rId40"/>
    <p:sldId id="491" r:id="rId41"/>
    <p:sldId id="492" r:id="rId42"/>
    <p:sldId id="493" r:id="rId43"/>
    <p:sldId id="515" r:id="rId44"/>
    <p:sldId id="516" r:id="rId45"/>
    <p:sldId id="494" r:id="rId46"/>
    <p:sldId id="541" r:id="rId47"/>
    <p:sldId id="525" r:id="rId48"/>
    <p:sldId id="526" r:id="rId49"/>
    <p:sldId id="527" r:id="rId50"/>
    <p:sldId id="528" r:id="rId51"/>
    <p:sldId id="529" r:id="rId52"/>
    <p:sldId id="530" r:id="rId53"/>
    <p:sldId id="531" r:id="rId54"/>
    <p:sldId id="532" r:id="rId55"/>
    <p:sldId id="533" r:id="rId56"/>
    <p:sldId id="534" r:id="rId57"/>
    <p:sldId id="535" r:id="rId58"/>
    <p:sldId id="536" r:id="rId59"/>
    <p:sldId id="537" r:id="rId60"/>
    <p:sldId id="538" r:id="rId61"/>
    <p:sldId id="540" r:id="rId62"/>
    <p:sldId id="495" r:id="rId6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Arial"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Arial"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Arial"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kern="1200">
        <a:solidFill>
          <a:schemeClr val="tx1"/>
        </a:solidFill>
        <a:latin typeface="Arial"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97" autoAdjust="0"/>
  </p:normalViewPr>
  <p:slideViewPr>
    <p:cSldViewPr showGuides="1">
      <p:cViewPr varScale="1">
        <p:scale>
          <a:sx n="66" d="100"/>
          <a:sy n="66" d="100"/>
        </p:scale>
        <p:origin x="1458" y="60"/>
      </p:cViewPr>
      <p:guideLst>
        <p:guide orient="horz" pos="2208"/>
        <p:guide pos="2880"/>
      </p:guideLst>
    </p:cSldViewPr>
  </p:slideViewPr>
  <p:notesTextViewPr>
    <p:cViewPr>
      <p:scale>
        <a:sx n="100" d="100"/>
        <a:sy n="100" d="100"/>
      </p:scale>
      <p:origin x="0" y="0"/>
    </p:cViewPr>
  </p:notesTextViewPr>
  <p:sorterViewPr>
    <p:cViewPr>
      <p:scale>
        <a:sx n="66" d="100"/>
        <a:sy n="66" d="100"/>
      </p:scale>
      <p:origin x="0" y="-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53D5D5-FE64-471F-BBF8-D5CD1E5F7B70}" type="doc">
      <dgm:prSet loTypeId="urn:microsoft.com/office/officeart/2005/8/layout/pyramid1" loCatId="pyramid" qsTypeId="urn:microsoft.com/office/officeart/2005/8/quickstyle/simple1" qsCatId="simple" csTypeId="urn:microsoft.com/office/officeart/2005/8/colors/colorful4" csCatId="colorful" phldr="1"/>
      <dgm:spPr/>
    </dgm:pt>
    <dgm:pt modelId="{9A2DDF83-6BD3-4BE3-85CB-BA07AF80B4B3}">
      <dgm:prSet phldrT="[Text]" custT="1"/>
      <dgm:spPr>
        <a:solidFill>
          <a:schemeClr val="accent1"/>
        </a:solidFill>
      </dgm:spPr>
      <dgm:t>
        <a:bodyPr/>
        <a:lstStyle/>
        <a:p>
          <a:endParaRPr lang="en-US" sz="1400" dirty="0">
            <a:solidFill>
              <a:schemeClr val="bg1"/>
            </a:solidFill>
          </a:endParaRPr>
        </a:p>
        <a:p>
          <a:r>
            <a:rPr lang="en-US" sz="1400" dirty="0">
              <a:solidFill>
                <a:schemeClr val="bg1"/>
              </a:solidFill>
            </a:rPr>
            <a:t>Create</a:t>
          </a:r>
        </a:p>
      </dgm:t>
    </dgm:pt>
    <dgm:pt modelId="{43575ABD-9821-4670-8D54-96E2F11D4D0B}" type="parTrans" cxnId="{3E27DA5A-D59E-4020-9A5D-7A60B84746E7}">
      <dgm:prSet/>
      <dgm:spPr/>
      <dgm:t>
        <a:bodyPr/>
        <a:lstStyle/>
        <a:p>
          <a:endParaRPr lang="en-US"/>
        </a:p>
      </dgm:t>
    </dgm:pt>
    <dgm:pt modelId="{B3EFA6C9-8111-4FB7-A045-3955A0070EA9}" type="sibTrans" cxnId="{3E27DA5A-D59E-4020-9A5D-7A60B84746E7}">
      <dgm:prSet/>
      <dgm:spPr/>
      <dgm:t>
        <a:bodyPr/>
        <a:lstStyle/>
        <a:p>
          <a:endParaRPr lang="en-US"/>
        </a:p>
      </dgm:t>
    </dgm:pt>
    <dgm:pt modelId="{CDB5B567-969E-46BD-8EEA-D8F5464CCF29}">
      <dgm:prSet phldrT="[Text]" custT="1"/>
      <dgm:spPr>
        <a:solidFill>
          <a:srgbClr val="92D050"/>
        </a:solidFill>
      </dgm:spPr>
      <dgm:t>
        <a:bodyPr/>
        <a:lstStyle/>
        <a:p>
          <a:r>
            <a:rPr lang="en-US" sz="3600" dirty="0">
              <a:solidFill>
                <a:schemeClr val="bg1"/>
              </a:solidFill>
            </a:rPr>
            <a:t>Understand</a:t>
          </a:r>
        </a:p>
      </dgm:t>
    </dgm:pt>
    <dgm:pt modelId="{2ADF6ED2-48CA-421C-B3E0-AECD49850DE3}" type="parTrans" cxnId="{CBB0E011-87E2-48BF-A0D5-9C136D6E021E}">
      <dgm:prSet/>
      <dgm:spPr/>
      <dgm:t>
        <a:bodyPr/>
        <a:lstStyle/>
        <a:p>
          <a:endParaRPr lang="en-US"/>
        </a:p>
      </dgm:t>
    </dgm:pt>
    <dgm:pt modelId="{BBE9FFCD-F1F3-456E-8B30-F7C8D7A7D1BD}" type="sibTrans" cxnId="{CBB0E011-87E2-48BF-A0D5-9C136D6E021E}">
      <dgm:prSet/>
      <dgm:spPr/>
      <dgm:t>
        <a:bodyPr/>
        <a:lstStyle/>
        <a:p>
          <a:endParaRPr lang="en-US"/>
        </a:p>
      </dgm:t>
    </dgm:pt>
    <dgm:pt modelId="{03B34D8C-49BE-4C4F-8991-6F8DD6185B3C}">
      <dgm:prSet phldrT="[Text]" custT="1"/>
      <dgm:spPr>
        <a:solidFill>
          <a:srgbClr val="FF0000"/>
        </a:solidFill>
      </dgm:spPr>
      <dgm:t>
        <a:bodyPr/>
        <a:lstStyle/>
        <a:p>
          <a:r>
            <a:rPr lang="en-US" sz="4000" dirty="0">
              <a:solidFill>
                <a:schemeClr val="bg1"/>
              </a:solidFill>
            </a:rPr>
            <a:t>Remember</a:t>
          </a:r>
        </a:p>
      </dgm:t>
    </dgm:pt>
    <dgm:pt modelId="{14BA7C1F-B3D7-4698-9968-278BA1BB259B}" type="parTrans" cxnId="{4956B51A-B337-4DF9-85DC-B19428559735}">
      <dgm:prSet/>
      <dgm:spPr/>
      <dgm:t>
        <a:bodyPr/>
        <a:lstStyle/>
        <a:p>
          <a:endParaRPr lang="en-US"/>
        </a:p>
      </dgm:t>
    </dgm:pt>
    <dgm:pt modelId="{546837B5-76CC-4CB2-B06B-84339B0C7C8F}" type="sibTrans" cxnId="{4956B51A-B337-4DF9-85DC-B19428559735}">
      <dgm:prSet/>
      <dgm:spPr/>
      <dgm:t>
        <a:bodyPr/>
        <a:lstStyle/>
        <a:p>
          <a:endParaRPr lang="en-US"/>
        </a:p>
      </dgm:t>
    </dgm:pt>
    <dgm:pt modelId="{A8672AB4-57F8-4BE7-A835-E13C7C1B654B}">
      <dgm:prSet custT="1"/>
      <dgm:spPr>
        <a:solidFill>
          <a:srgbClr val="7030A0"/>
        </a:solidFill>
      </dgm:spPr>
      <dgm:t>
        <a:bodyPr/>
        <a:lstStyle/>
        <a:p>
          <a:r>
            <a:rPr lang="en-US" sz="2000" dirty="0">
              <a:solidFill>
                <a:schemeClr val="bg1"/>
              </a:solidFill>
            </a:rPr>
            <a:t>Evaluate</a:t>
          </a:r>
        </a:p>
      </dgm:t>
    </dgm:pt>
    <dgm:pt modelId="{7ABBB657-0C6C-43E0-B01F-895BB8D864D4}" type="parTrans" cxnId="{CF77EEF6-9B36-4736-8E8A-F588892A8FCD}">
      <dgm:prSet/>
      <dgm:spPr/>
      <dgm:t>
        <a:bodyPr/>
        <a:lstStyle/>
        <a:p>
          <a:endParaRPr lang="en-US"/>
        </a:p>
      </dgm:t>
    </dgm:pt>
    <dgm:pt modelId="{DF5DB6C9-AD26-4CAE-9876-AA5F32BF7316}" type="sibTrans" cxnId="{CF77EEF6-9B36-4736-8E8A-F588892A8FCD}">
      <dgm:prSet/>
      <dgm:spPr/>
      <dgm:t>
        <a:bodyPr/>
        <a:lstStyle/>
        <a:p>
          <a:endParaRPr lang="en-US"/>
        </a:p>
      </dgm:t>
    </dgm:pt>
    <dgm:pt modelId="{63323693-8994-478F-A462-3E271F832116}">
      <dgm:prSet custT="1"/>
      <dgm:spPr>
        <a:solidFill>
          <a:srgbClr val="0070C0"/>
        </a:solidFill>
      </dgm:spPr>
      <dgm:t>
        <a:bodyPr/>
        <a:lstStyle/>
        <a:p>
          <a:r>
            <a:rPr lang="en-US" sz="2800" dirty="0">
              <a:solidFill>
                <a:schemeClr val="bg1"/>
              </a:solidFill>
            </a:rPr>
            <a:t>Analyze</a:t>
          </a:r>
        </a:p>
      </dgm:t>
    </dgm:pt>
    <dgm:pt modelId="{DBCFABB2-FF5C-4BD0-9268-D1740B5387BD}" type="parTrans" cxnId="{48B4C7C4-B8D4-48B4-9333-9E14CEB8E49E}">
      <dgm:prSet/>
      <dgm:spPr/>
      <dgm:t>
        <a:bodyPr/>
        <a:lstStyle/>
        <a:p>
          <a:endParaRPr lang="en-US"/>
        </a:p>
      </dgm:t>
    </dgm:pt>
    <dgm:pt modelId="{F1DDB875-06A4-4791-972D-4445C39DDD1E}" type="sibTrans" cxnId="{48B4C7C4-B8D4-48B4-9333-9E14CEB8E49E}">
      <dgm:prSet/>
      <dgm:spPr/>
      <dgm:t>
        <a:bodyPr/>
        <a:lstStyle/>
        <a:p>
          <a:endParaRPr lang="en-US"/>
        </a:p>
      </dgm:t>
    </dgm:pt>
    <dgm:pt modelId="{C494E9B1-D019-4260-AF05-F88DF0D380FA}">
      <dgm:prSet custT="1"/>
      <dgm:spPr>
        <a:solidFill>
          <a:srgbClr val="00B050"/>
        </a:solidFill>
      </dgm:spPr>
      <dgm:t>
        <a:bodyPr/>
        <a:lstStyle/>
        <a:p>
          <a:r>
            <a:rPr lang="en-US" sz="3200" dirty="0">
              <a:solidFill>
                <a:schemeClr val="bg1"/>
              </a:solidFill>
            </a:rPr>
            <a:t>Apply</a:t>
          </a:r>
        </a:p>
      </dgm:t>
    </dgm:pt>
    <dgm:pt modelId="{5E13FB23-94DE-44C8-B4AB-80796BA0ACAD}" type="parTrans" cxnId="{7048BD01-CCC2-45FB-9014-6004420D38BC}">
      <dgm:prSet/>
      <dgm:spPr/>
      <dgm:t>
        <a:bodyPr/>
        <a:lstStyle/>
        <a:p>
          <a:endParaRPr lang="en-US"/>
        </a:p>
      </dgm:t>
    </dgm:pt>
    <dgm:pt modelId="{8BF497D6-74C9-4C9A-9922-8A700AEADE3F}" type="sibTrans" cxnId="{7048BD01-CCC2-45FB-9014-6004420D38BC}">
      <dgm:prSet/>
      <dgm:spPr/>
      <dgm:t>
        <a:bodyPr/>
        <a:lstStyle/>
        <a:p>
          <a:endParaRPr lang="en-US"/>
        </a:p>
      </dgm:t>
    </dgm:pt>
    <dgm:pt modelId="{514EEA4A-D24E-4946-8DAD-FABCC7CD49CA}" type="pres">
      <dgm:prSet presAssocID="{4053D5D5-FE64-471F-BBF8-D5CD1E5F7B70}" presName="Name0" presStyleCnt="0">
        <dgm:presLayoutVars>
          <dgm:dir/>
          <dgm:animLvl val="lvl"/>
          <dgm:resizeHandles val="exact"/>
        </dgm:presLayoutVars>
      </dgm:prSet>
      <dgm:spPr/>
    </dgm:pt>
    <dgm:pt modelId="{F8A6BBF9-DB63-4AD9-AB50-D99293D7B115}" type="pres">
      <dgm:prSet presAssocID="{9A2DDF83-6BD3-4BE3-85CB-BA07AF80B4B3}" presName="Name8" presStyleCnt="0"/>
      <dgm:spPr/>
    </dgm:pt>
    <dgm:pt modelId="{606037D5-449A-45E5-80C3-02C9B60BF8A5}" type="pres">
      <dgm:prSet presAssocID="{9A2DDF83-6BD3-4BE3-85CB-BA07AF80B4B3}" presName="level" presStyleLbl="node1" presStyleIdx="0" presStyleCnt="6" custLinFactNeighborY="-3000">
        <dgm:presLayoutVars>
          <dgm:chMax val="1"/>
          <dgm:bulletEnabled val="1"/>
        </dgm:presLayoutVars>
      </dgm:prSet>
      <dgm:spPr/>
    </dgm:pt>
    <dgm:pt modelId="{EDE1ADCD-B0E0-48EC-AED6-17A15A7FB833}" type="pres">
      <dgm:prSet presAssocID="{9A2DDF83-6BD3-4BE3-85CB-BA07AF80B4B3}" presName="levelTx" presStyleLbl="revTx" presStyleIdx="0" presStyleCnt="0">
        <dgm:presLayoutVars>
          <dgm:chMax val="1"/>
          <dgm:bulletEnabled val="1"/>
        </dgm:presLayoutVars>
      </dgm:prSet>
      <dgm:spPr/>
    </dgm:pt>
    <dgm:pt modelId="{EC16F898-F5A5-4B7A-8DE7-8D9A96E28CC7}" type="pres">
      <dgm:prSet presAssocID="{A8672AB4-57F8-4BE7-A835-E13C7C1B654B}" presName="Name8" presStyleCnt="0"/>
      <dgm:spPr/>
    </dgm:pt>
    <dgm:pt modelId="{9E7AD4F1-368C-4F22-B1EE-15A951F4188B}" type="pres">
      <dgm:prSet presAssocID="{A8672AB4-57F8-4BE7-A835-E13C7C1B654B}" presName="level" presStyleLbl="node1" presStyleIdx="1" presStyleCnt="6">
        <dgm:presLayoutVars>
          <dgm:chMax val="1"/>
          <dgm:bulletEnabled val="1"/>
        </dgm:presLayoutVars>
      </dgm:prSet>
      <dgm:spPr/>
    </dgm:pt>
    <dgm:pt modelId="{C7B84266-7F72-482C-8B02-88A94385A65B}" type="pres">
      <dgm:prSet presAssocID="{A8672AB4-57F8-4BE7-A835-E13C7C1B654B}" presName="levelTx" presStyleLbl="revTx" presStyleIdx="0" presStyleCnt="0">
        <dgm:presLayoutVars>
          <dgm:chMax val="1"/>
          <dgm:bulletEnabled val="1"/>
        </dgm:presLayoutVars>
      </dgm:prSet>
      <dgm:spPr/>
    </dgm:pt>
    <dgm:pt modelId="{E404E73B-3C99-4587-BF8F-F54B1AB65B82}" type="pres">
      <dgm:prSet presAssocID="{63323693-8994-478F-A462-3E271F832116}" presName="Name8" presStyleCnt="0"/>
      <dgm:spPr/>
    </dgm:pt>
    <dgm:pt modelId="{AC1D0047-DC99-44BC-ABFF-FD2B092BF1A5}" type="pres">
      <dgm:prSet presAssocID="{63323693-8994-478F-A462-3E271F832116}" presName="level" presStyleLbl="node1" presStyleIdx="2" presStyleCnt="6">
        <dgm:presLayoutVars>
          <dgm:chMax val="1"/>
          <dgm:bulletEnabled val="1"/>
        </dgm:presLayoutVars>
      </dgm:prSet>
      <dgm:spPr/>
    </dgm:pt>
    <dgm:pt modelId="{96AB6B5F-51F3-4611-BEDB-2BE4885F37F9}" type="pres">
      <dgm:prSet presAssocID="{63323693-8994-478F-A462-3E271F832116}" presName="levelTx" presStyleLbl="revTx" presStyleIdx="0" presStyleCnt="0">
        <dgm:presLayoutVars>
          <dgm:chMax val="1"/>
          <dgm:bulletEnabled val="1"/>
        </dgm:presLayoutVars>
      </dgm:prSet>
      <dgm:spPr/>
    </dgm:pt>
    <dgm:pt modelId="{6C393F21-B527-41EA-8D77-72FC1279D2B5}" type="pres">
      <dgm:prSet presAssocID="{C494E9B1-D019-4260-AF05-F88DF0D380FA}" presName="Name8" presStyleCnt="0"/>
      <dgm:spPr/>
    </dgm:pt>
    <dgm:pt modelId="{E74879EF-4FA2-491B-BB78-D530715AC4A0}" type="pres">
      <dgm:prSet presAssocID="{C494E9B1-D019-4260-AF05-F88DF0D380FA}" presName="level" presStyleLbl="node1" presStyleIdx="3" presStyleCnt="6">
        <dgm:presLayoutVars>
          <dgm:chMax val="1"/>
          <dgm:bulletEnabled val="1"/>
        </dgm:presLayoutVars>
      </dgm:prSet>
      <dgm:spPr/>
    </dgm:pt>
    <dgm:pt modelId="{E648AE19-DA30-481E-811E-E6E1F6910AA6}" type="pres">
      <dgm:prSet presAssocID="{C494E9B1-D019-4260-AF05-F88DF0D380FA}" presName="levelTx" presStyleLbl="revTx" presStyleIdx="0" presStyleCnt="0">
        <dgm:presLayoutVars>
          <dgm:chMax val="1"/>
          <dgm:bulletEnabled val="1"/>
        </dgm:presLayoutVars>
      </dgm:prSet>
      <dgm:spPr/>
    </dgm:pt>
    <dgm:pt modelId="{2232E9E2-32EC-4F92-BBC3-E7A39CFBCA30}" type="pres">
      <dgm:prSet presAssocID="{CDB5B567-969E-46BD-8EEA-D8F5464CCF29}" presName="Name8" presStyleCnt="0"/>
      <dgm:spPr/>
    </dgm:pt>
    <dgm:pt modelId="{441F4E6B-A186-4743-8602-824E5EACF21F}" type="pres">
      <dgm:prSet presAssocID="{CDB5B567-969E-46BD-8EEA-D8F5464CCF29}" presName="level" presStyleLbl="node1" presStyleIdx="4" presStyleCnt="6">
        <dgm:presLayoutVars>
          <dgm:chMax val="1"/>
          <dgm:bulletEnabled val="1"/>
        </dgm:presLayoutVars>
      </dgm:prSet>
      <dgm:spPr/>
    </dgm:pt>
    <dgm:pt modelId="{8A825A8A-EB7F-4A23-B0F8-7D256D7777F6}" type="pres">
      <dgm:prSet presAssocID="{CDB5B567-969E-46BD-8EEA-D8F5464CCF29}" presName="levelTx" presStyleLbl="revTx" presStyleIdx="0" presStyleCnt="0">
        <dgm:presLayoutVars>
          <dgm:chMax val="1"/>
          <dgm:bulletEnabled val="1"/>
        </dgm:presLayoutVars>
      </dgm:prSet>
      <dgm:spPr/>
    </dgm:pt>
    <dgm:pt modelId="{31FB2997-3905-45A5-8F32-41C5020C60FF}" type="pres">
      <dgm:prSet presAssocID="{03B34D8C-49BE-4C4F-8991-6F8DD6185B3C}" presName="Name8" presStyleCnt="0"/>
      <dgm:spPr/>
    </dgm:pt>
    <dgm:pt modelId="{2C9B75C2-E908-4C9B-AA57-A4816C9EE3AA}" type="pres">
      <dgm:prSet presAssocID="{03B34D8C-49BE-4C4F-8991-6F8DD6185B3C}" presName="level" presStyleLbl="node1" presStyleIdx="5" presStyleCnt="6">
        <dgm:presLayoutVars>
          <dgm:chMax val="1"/>
          <dgm:bulletEnabled val="1"/>
        </dgm:presLayoutVars>
      </dgm:prSet>
      <dgm:spPr/>
    </dgm:pt>
    <dgm:pt modelId="{394844DE-1B82-4C0F-B144-20E8DEADBC36}" type="pres">
      <dgm:prSet presAssocID="{03B34D8C-49BE-4C4F-8991-6F8DD6185B3C}" presName="levelTx" presStyleLbl="revTx" presStyleIdx="0" presStyleCnt="0">
        <dgm:presLayoutVars>
          <dgm:chMax val="1"/>
          <dgm:bulletEnabled val="1"/>
        </dgm:presLayoutVars>
      </dgm:prSet>
      <dgm:spPr/>
    </dgm:pt>
  </dgm:ptLst>
  <dgm:cxnLst>
    <dgm:cxn modelId="{3E27DA5A-D59E-4020-9A5D-7A60B84746E7}" srcId="{4053D5D5-FE64-471F-BBF8-D5CD1E5F7B70}" destId="{9A2DDF83-6BD3-4BE3-85CB-BA07AF80B4B3}" srcOrd="0" destOrd="0" parTransId="{43575ABD-9821-4670-8D54-96E2F11D4D0B}" sibTransId="{B3EFA6C9-8111-4FB7-A045-3955A0070EA9}"/>
    <dgm:cxn modelId="{EEFB8386-BA46-4795-AFD5-8B76933C8E90}" type="presOf" srcId="{4053D5D5-FE64-471F-BBF8-D5CD1E5F7B70}" destId="{514EEA4A-D24E-4946-8DAD-FABCC7CD49CA}" srcOrd="0" destOrd="0" presId="urn:microsoft.com/office/officeart/2005/8/layout/pyramid1"/>
    <dgm:cxn modelId="{7048BD01-CCC2-45FB-9014-6004420D38BC}" srcId="{4053D5D5-FE64-471F-BBF8-D5CD1E5F7B70}" destId="{C494E9B1-D019-4260-AF05-F88DF0D380FA}" srcOrd="3" destOrd="0" parTransId="{5E13FB23-94DE-44C8-B4AB-80796BA0ACAD}" sibTransId="{8BF497D6-74C9-4C9A-9922-8A700AEADE3F}"/>
    <dgm:cxn modelId="{158A7720-159E-406A-85C1-D5EA721A8D23}" type="presOf" srcId="{A8672AB4-57F8-4BE7-A835-E13C7C1B654B}" destId="{C7B84266-7F72-482C-8B02-88A94385A65B}" srcOrd="1" destOrd="0" presId="urn:microsoft.com/office/officeart/2005/8/layout/pyramid1"/>
    <dgm:cxn modelId="{1776451F-A27B-4D6B-BA03-4DCED9582F4E}" type="presOf" srcId="{9A2DDF83-6BD3-4BE3-85CB-BA07AF80B4B3}" destId="{EDE1ADCD-B0E0-48EC-AED6-17A15A7FB833}" srcOrd="1" destOrd="0" presId="urn:microsoft.com/office/officeart/2005/8/layout/pyramid1"/>
    <dgm:cxn modelId="{CF77EEF6-9B36-4736-8E8A-F588892A8FCD}" srcId="{4053D5D5-FE64-471F-BBF8-D5CD1E5F7B70}" destId="{A8672AB4-57F8-4BE7-A835-E13C7C1B654B}" srcOrd="1" destOrd="0" parTransId="{7ABBB657-0C6C-43E0-B01F-895BB8D864D4}" sibTransId="{DF5DB6C9-AD26-4CAE-9876-AA5F32BF7316}"/>
    <dgm:cxn modelId="{300941BF-1759-4E41-906F-AA924892D9E2}" type="presOf" srcId="{03B34D8C-49BE-4C4F-8991-6F8DD6185B3C}" destId="{394844DE-1B82-4C0F-B144-20E8DEADBC36}" srcOrd="1" destOrd="0" presId="urn:microsoft.com/office/officeart/2005/8/layout/pyramid1"/>
    <dgm:cxn modelId="{DB2FD828-8F82-41EE-A092-54986CEC4BA4}" type="presOf" srcId="{CDB5B567-969E-46BD-8EEA-D8F5464CCF29}" destId="{441F4E6B-A186-4743-8602-824E5EACF21F}" srcOrd="0" destOrd="0" presId="urn:microsoft.com/office/officeart/2005/8/layout/pyramid1"/>
    <dgm:cxn modelId="{CBB0E011-87E2-48BF-A0D5-9C136D6E021E}" srcId="{4053D5D5-FE64-471F-BBF8-D5CD1E5F7B70}" destId="{CDB5B567-969E-46BD-8EEA-D8F5464CCF29}" srcOrd="4" destOrd="0" parTransId="{2ADF6ED2-48CA-421C-B3E0-AECD49850DE3}" sibTransId="{BBE9FFCD-F1F3-456E-8B30-F7C8D7A7D1BD}"/>
    <dgm:cxn modelId="{4956B51A-B337-4DF9-85DC-B19428559735}" srcId="{4053D5D5-FE64-471F-BBF8-D5CD1E5F7B70}" destId="{03B34D8C-49BE-4C4F-8991-6F8DD6185B3C}" srcOrd="5" destOrd="0" parTransId="{14BA7C1F-B3D7-4698-9968-278BA1BB259B}" sibTransId="{546837B5-76CC-4CB2-B06B-84339B0C7C8F}"/>
    <dgm:cxn modelId="{C61F1369-CE8A-4250-8D72-97C4CA882080}" type="presOf" srcId="{A8672AB4-57F8-4BE7-A835-E13C7C1B654B}" destId="{9E7AD4F1-368C-4F22-B1EE-15A951F4188B}" srcOrd="0" destOrd="0" presId="urn:microsoft.com/office/officeart/2005/8/layout/pyramid1"/>
    <dgm:cxn modelId="{48B4C7C4-B8D4-48B4-9333-9E14CEB8E49E}" srcId="{4053D5D5-FE64-471F-BBF8-D5CD1E5F7B70}" destId="{63323693-8994-478F-A462-3E271F832116}" srcOrd="2" destOrd="0" parTransId="{DBCFABB2-FF5C-4BD0-9268-D1740B5387BD}" sibTransId="{F1DDB875-06A4-4791-972D-4445C39DDD1E}"/>
    <dgm:cxn modelId="{7458C056-09BE-4FDA-995F-E96534486098}" type="presOf" srcId="{C494E9B1-D019-4260-AF05-F88DF0D380FA}" destId="{E74879EF-4FA2-491B-BB78-D530715AC4A0}" srcOrd="0" destOrd="0" presId="urn:microsoft.com/office/officeart/2005/8/layout/pyramid1"/>
    <dgm:cxn modelId="{0F800D0B-04E2-40D7-A029-FB2295283F60}" type="presOf" srcId="{03B34D8C-49BE-4C4F-8991-6F8DD6185B3C}" destId="{2C9B75C2-E908-4C9B-AA57-A4816C9EE3AA}" srcOrd="0" destOrd="0" presId="urn:microsoft.com/office/officeart/2005/8/layout/pyramid1"/>
    <dgm:cxn modelId="{52768FA0-7DA6-4C53-BDDC-857C0D393A9C}" type="presOf" srcId="{9A2DDF83-6BD3-4BE3-85CB-BA07AF80B4B3}" destId="{606037D5-449A-45E5-80C3-02C9B60BF8A5}" srcOrd="0" destOrd="0" presId="urn:microsoft.com/office/officeart/2005/8/layout/pyramid1"/>
    <dgm:cxn modelId="{3C27CED3-401C-449A-81E6-2B253CD151E9}" type="presOf" srcId="{C494E9B1-D019-4260-AF05-F88DF0D380FA}" destId="{E648AE19-DA30-481E-811E-E6E1F6910AA6}" srcOrd="1" destOrd="0" presId="urn:microsoft.com/office/officeart/2005/8/layout/pyramid1"/>
    <dgm:cxn modelId="{CEF7578B-450C-4C23-AB70-E060702B064E}" type="presOf" srcId="{63323693-8994-478F-A462-3E271F832116}" destId="{96AB6B5F-51F3-4611-BEDB-2BE4885F37F9}" srcOrd="1" destOrd="0" presId="urn:microsoft.com/office/officeart/2005/8/layout/pyramid1"/>
    <dgm:cxn modelId="{FB1975CC-A844-4020-BFC0-5E1FDA205C61}" type="presOf" srcId="{CDB5B567-969E-46BD-8EEA-D8F5464CCF29}" destId="{8A825A8A-EB7F-4A23-B0F8-7D256D7777F6}" srcOrd="1" destOrd="0" presId="urn:microsoft.com/office/officeart/2005/8/layout/pyramid1"/>
    <dgm:cxn modelId="{C7BDAF17-B7A4-43D1-9ABF-88F8F2B3A769}" type="presOf" srcId="{63323693-8994-478F-A462-3E271F832116}" destId="{AC1D0047-DC99-44BC-ABFF-FD2B092BF1A5}" srcOrd="0" destOrd="0" presId="urn:microsoft.com/office/officeart/2005/8/layout/pyramid1"/>
    <dgm:cxn modelId="{43793F28-EF80-4ECC-BEB1-E0855EC2C953}" type="presParOf" srcId="{514EEA4A-D24E-4946-8DAD-FABCC7CD49CA}" destId="{F8A6BBF9-DB63-4AD9-AB50-D99293D7B115}" srcOrd="0" destOrd="0" presId="urn:microsoft.com/office/officeart/2005/8/layout/pyramid1"/>
    <dgm:cxn modelId="{886E58DD-C7FB-4CF7-81C1-CF71E86FF2AE}" type="presParOf" srcId="{F8A6BBF9-DB63-4AD9-AB50-D99293D7B115}" destId="{606037D5-449A-45E5-80C3-02C9B60BF8A5}" srcOrd="0" destOrd="0" presId="urn:microsoft.com/office/officeart/2005/8/layout/pyramid1"/>
    <dgm:cxn modelId="{BF17AB54-E18D-4AF9-8FC0-54C5C0D209F0}" type="presParOf" srcId="{F8A6BBF9-DB63-4AD9-AB50-D99293D7B115}" destId="{EDE1ADCD-B0E0-48EC-AED6-17A15A7FB833}" srcOrd="1" destOrd="0" presId="urn:microsoft.com/office/officeart/2005/8/layout/pyramid1"/>
    <dgm:cxn modelId="{AEC9B39B-3BA3-4553-8FD5-231FA7D32265}" type="presParOf" srcId="{514EEA4A-D24E-4946-8DAD-FABCC7CD49CA}" destId="{EC16F898-F5A5-4B7A-8DE7-8D9A96E28CC7}" srcOrd="1" destOrd="0" presId="urn:microsoft.com/office/officeart/2005/8/layout/pyramid1"/>
    <dgm:cxn modelId="{C6224712-5771-4F27-AB11-CF0839C4405B}" type="presParOf" srcId="{EC16F898-F5A5-4B7A-8DE7-8D9A96E28CC7}" destId="{9E7AD4F1-368C-4F22-B1EE-15A951F4188B}" srcOrd="0" destOrd="0" presId="urn:microsoft.com/office/officeart/2005/8/layout/pyramid1"/>
    <dgm:cxn modelId="{AFCF83AC-940B-40D9-B79F-C5D39E342F13}" type="presParOf" srcId="{EC16F898-F5A5-4B7A-8DE7-8D9A96E28CC7}" destId="{C7B84266-7F72-482C-8B02-88A94385A65B}" srcOrd="1" destOrd="0" presId="urn:microsoft.com/office/officeart/2005/8/layout/pyramid1"/>
    <dgm:cxn modelId="{4D60FC24-F2C5-4D0D-B1F9-9663E1015A7B}" type="presParOf" srcId="{514EEA4A-D24E-4946-8DAD-FABCC7CD49CA}" destId="{E404E73B-3C99-4587-BF8F-F54B1AB65B82}" srcOrd="2" destOrd="0" presId="urn:microsoft.com/office/officeart/2005/8/layout/pyramid1"/>
    <dgm:cxn modelId="{7F89B721-28B1-4442-9503-E40417917547}" type="presParOf" srcId="{E404E73B-3C99-4587-BF8F-F54B1AB65B82}" destId="{AC1D0047-DC99-44BC-ABFF-FD2B092BF1A5}" srcOrd="0" destOrd="0" presId="urn:microsoft.com/office/officeart/2005/8/layout/pyramid1"/>
    <dgm:cxn modelId="{7CE8D72E-1B87-450E-A1BE-34FA4D60535B}" type="presParOf" srcId="{E404E73B-3C99-4587-BF8F-F54B1AB65B82}" destId="{96AB6B5F-51F3-4611-BEDB-2BE4885F37F9}" srcOrd="1" destOrd="0" presId="urn:microsoft.com/office/officeart/2005/8/layout/pyramid1"/>
    <dgm:cxn modelId="{6E164C17-B97A-40BA-9643-63ACF3E492A9}" type="presParOf" srcId="{514EEA4A-D24E-4946-8DAD-FABCC7CD49CA}" destId="{6C393F21-B527-41EA-8D77-72FC1279D2B5}" srcOrd="3" destOrd="0" presId="urn:microsoft.com/office/officeart/2005/8/layout/pyramid1"/>
    <dgm:cxn modelId="{911CFB31-3764-4029-855E-34CC2D8E9A83}" type="presParOf" srcId="{6C393F21-B527-41EA-8D77-72FC1279D2B5}" destId="{E74879EF-4FA2-491B-BB78-D530715AC4A0}" srcOrd="0" destOrd="0" presId="urn:microsoft.com/office/officeart/2005/8/layout/pyramid1"/>
    <dgm:cxn modelId="{2CA84E29-F703-4CB2-AE07-4B67F742FA94}" type="presParOf" srcId="{6C393F21-B527-41EA-8D77-72FC1279D2B5}" destId="{E648AE19-DA30-481E-811E-E6E1F6910AA6}" srcOrd="1" destOrd="0" presId="urn:microsoft.com/office/officeart/2005/8/layout/pyramid1"/>
    <dgm:cxn modelId="{3E718A45-0F2A-4DD7-A6EC-34DDE7C1C650}" type="presParOf" srcId="{514EEA4A-D24E-4946-8DAD-FABCC7CD49CA}" destId="{2232E9E2-32EC-4F92-BBC3-E7A39CFBCA30}" srcOrd="4" destOrd="0" presId="urn:microsoft.com/office/officeart/2005/8/layout/pyramid1"/>
    <dgm:cxn modelId="{BDE9018B-53C3-41E4-916E-CC879382418E}" type="presParOf" srcId="{2232E9E2-32EC-4F92-BBC3-E7A39CFBCA30}" destId="{441F4E6B-A186-4743-8602-824E5EACF21F}" srcOrd="0" destOrd="0" presId="urn:microsoft.com/office/officeart/2005/8/layout/pyramid1"/>
    <dgm:cxn modelId="{9C915782-82F6-4307-9B60-558BD63031E0}" type="presParOf" srcId="{2232E9E2-32EC-4F92-BBC3-E7A39CFBCA30}" destId="{8A825A8A-EB7F-4A23-B0F8-7D256D7777F6}" srcOrd="1" destOrd="0" presId="urn:microsoft.com/office/officeart/2005/8/layout/pyramid1"/>
    <dgm:cxn modelId="{DFFAED7D-7384-46CC-B8A9-08D201E1C334}" type="presParOf" srcId="{514EEA4A-D24E-4946-8DAD-FABCC7CD49CA}" destId="{31FB2997-3905-45A5-8F32-41C5020C60FF}" srcOrd="5" destOrd="0" presId="urn:microsoft.com/office/officeart/2005/8/layout/pyramid1"/>
    <dgm:cxn modelId="{63B22B53-E3F4-4276-BFC2-057470E8CF35}" type="presParOf" srcId="{31FB2997-3905-45A5-8F32-41C5020C60FF}" destId="{2C9B75C2-E908-4C9B-AA57-A4816C9EE3AA}" srcOrd="0" destOrd="0" presId="urn:microsoft.com/office/officeart/2005/8/layout/pyramid1"/>
    <dgm:cxn modelId="{FDDF5289-EF3B-4B43-AF9A-942CA5212922}" type="presParOf" srcId="{31FB2997-3905-45A5-8F32-41C5020C60FF}" destId="{394844DE-1B82-4C0F-B144-20E8DEADBC3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037D5-449A-45E5-80C3-02C9B60BF8A5}">
      <dsp:nvSpPr>
        <dsp:cNvPr id="0" name=""/>
        <dsp:cNvSpPr/>
      </dsp:nvSpPr>
      <dsp:spPr>
        <a:xfrm>
          <a:off x="2540000" y="0"/>
          <a:ext cx="1016000" cy="677333"/>
        </a:xfrm>
        <a:prstGeom prst="trapezoid">
          <a:avLst>
            <a:gd name="adj" fmla="val 75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bg1"/>
            </a:solidFill>
          </a:endParaRPr>
        </a:p>
        <a:p>
          <a:pPr marL="0" lvl="0" indent="0" algn="ctr" defTabSz="622300">
            <a:lnSpc>
              <a:spcPct val="90000"/>
            </a:lnSpc>
            <a:spcBef>
              <a:spcPct val="0"/>
            </a:spcBef>
            <a:spcAft>
              <a:spcPct val="35000"/>
            </a:spcAft>
            <a:buNone/>
          </a:pPr>
          <a:r>
            <a:rPr lang="en-US" sz="1400" kern="1200" dirty="0">
              <a:solidFill>
                <a:schemeClr val="bg1"/>
              </a:solidFill>
            </a:rPr>
            <a:t>Create</a:t>
          </a:r>
        </a:p>
      </dsp:txBody>
      <dsp:txXfrm>
        <a:off x="2540000" y="0"/>
        <a:ext cx="1016000" cy="677333"/>
      </dsp:txXfrm>
    </dsp:sp>
    <dsp:sp modelId="{9E7AD4F1-368C-4F22-B1EE-15A951F4188B}">
      <dsp:nvSpPr>
        <dsp:cNvPr id="0" name=""/>
        <dsp:cNvSpPr/>
      </dsp:nvSpPr>
      <dsp:spPr>
        <a:xfrm>
          <a:off x="2032000" y="677333"/>
          <a:ext cx="2032000" cy="677333"/>
        </a:xfrm>
        <a:prstGeom prst="trapezoid">
          <a:avLst>
            <a:gd name="adj" fmla="val 75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Evaluate</a:t>
          </a:r>
        </a:p>
      </dsp:txBody>
      <dsp:txXfrm>
        <a:off x="2387600" y="677333"/>
        <a:ext cx="1320800" cy="677333"/>
      </dsp:txXfrm>
    </dsp:sp>
    <dsp:sp modelId="{AC1D0047-DC99-44BC-ABFF-FD2B092BF1A5}">
      <dsp:nvSpPr>
        <dsp:cNvPr id="0" name=""/>
        <dsp:cNvSpPr/>
      </dsp:nvSpPr>
      <dsp:spPr>
        <a:xfrm>
          <a:off x="1523999" y="1354666"/>
          <a:ext cx="3048000" cy="677333"/>
        </a:xfrm>
        <a:prstGeom prst="trapezoid">
          <a:avLst>
            <a:gd name="adj" fmla="val 75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Analyze</a:t>
          </a:r>
        </a:p>
      </dsp:txBody>
      <dsp:txXfrm>
        <a:off x="2057399" y="1354666"/>
        <a:ext cx="1981200" cy="677333"/>
      </dsp:txXfrm>
    </dsp:sp>
    <dsp:sp modelId="{E74879EF-4FA2-491B-BB78-D530715AC4A0}">
      <dsp:nvSpPr>
        <dsp:cNvPr id="0" name=""/>
        <dsp:cNvSpPr/>
      </dsp:nvSpPr>
      <dsp:spPr>
        <a:xfrm>
          <a:off x="1015999" y="2032000"/>
          <a:ext cx="4064000" cy="677333"/>
        </a:xfrm>
        <a:prstGeom prst="trapezoid">
          <a:avLst>
            <a:gd name="adj" fmla="val 75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rPr>
            <a:t>Apply</a:t>
          </a:r>
        </a:p>
      </dsp:txBody>
      <dsp:txXfrm>
        <a:off x="1727199" y="2032000"/>
        <a:ext cx="2641600" cy="677333"/>
      </dsp:txXfrm>
    </dsp:sp>
    <dsp:sp modelId="{441F4E6B-A186-4743-8602-824E5EACF21F}">
      <dsp:nvSpPr>
        <dsp:cNvPr id="0" name=""/>
        <dsp:cNvSpPr/>
      </dsp:nvSpPr>
      <dsp:spPr>
        <a:xfrm>
          <a:off x="507999" y="2709333"/>
          <a:ext cx="5080000" cy="677333"/>
        </a:xfrm>
        <a:prstGeom prst="trapezoid">
          <a:avLst>
            <a:gd name="adj" fmla="val 75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Understand</a:t>
          </a:r>
        </a:p>
      </dsp:txBody>
      <dsp:txXfrm>
        <a:off x="1396999" y="2709333"/>
        <a:ext cx="3302000" cy="677333"/>
      </dsp:txXfrm>
    </dsp:sp>
    <dsp:sp modelId="{2C9B75C2-E908-4C9B-AA57-A4816C9EE3AA}">
      <dsp:nvSpPr>
        <dsp:cNvPr id="0" name=""/>
        <dsp:cNvSpPr/>
      </dsp:nvSpPr>
      <dsp:spPr>
        <a:xfrm>
          <a:off x="0" y="3386666"/>
          <a:ext cx="6096000" cy="677333"/>
        </a:xfrm>
        <a:prstGeom prst="trapezoid">
          <a:avLst>
            <a:gd name="adj" fmla="val 75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bg1"/>
              </a:solidFill>
            </a:rPr>
            <a:t>Remember</a:t>
          </a:r>
        </a:p>
      </dsp:txBody>
      <dsp:txXfrm>
        <a:off x="1066799" y="3386666"/>
        <a:ext cx="3962400" cy="6773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89CF4B0-C750-48B5-BF85-D90DC0306F10}" type="datetimeFigureOut">
              <a:rPr lang="en-US" smtClean="0"/>
              <a:t>10/15/2016</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8E5DEEC-6C7A-49DF-9CB0-96A692A42527}" type="slidenum">
              <a:rPr lang="en-US" smtClean="0"/>
              <a:t>‹#›</a:t>
            </a:fld>
            <a:endParaRPr lang="en-US" dirty="0"/>
          </a:p>
        </p:txBody>
      </p:sp>
    </p:spTree>
    <p:extLst>
      <p:ext uri="{BB962C8B-B14F-4D97-AF65-F5344CB8AC3E}">
        <p14:creationId xmlns:p14="http://schemas.microsoft.com/office/powerpoint/2010/main" val="1366112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p:txBody>
      </p:sp>
      <p:sp>
        <p:nvSpPr>
          <p:cNvPr id="4" name="Slide Number Placeholder 3"/>
          <p:cNvSpPr>
            <a:spLocks noGrp="1"/>
          </p:cNvSpPr>
          <p:nvPr>
            <p:ph type="sldNum" sz="quarter" idx="10"/>
          </p:nvPr>
        </p:nvSpPr>
        <p:spPr/>
        <p:txBody>
          <a:bodyPr/>
          <a:lstStyle/>
          <a:p>
            <a:fld id="{88E5DEEC-6C7A-49DF-9CB0-96A692A42527}" type="slidenum">
              <a:rPr lang="en-US" smtClean="0"/>
              <a:t>2</a:t>
            </a:fld>
            <a:endParaRPr lang="en-US" dirty="0"/>
          </a:p>
        </p:txBody>
      </p:sp>
    </p:spTree>
    <p:extLst>
      <p:ext uri="{BB962C8B-B14F-4D97-AF65-F5344CB8AC3E}">
        <p14:creationId xmlns:p14="http://schemas.microsoft.com/office/powerpoint/2010/main" val="262261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45E8-3586-4DF4-B94D-B9126AADB6D4}" type="slidenum">
              <a:rPr lang="en-US" altLang="en-US"/>
              <a:pPr/>
              <a:t>53</a:t>
            </a:fld>
            <a:endParaRPr lang="en-US" altLang="en-US" dirty="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b="1" dirty="0"/>
              <a:t>Rhetorical Question: </a:t>
            </a:r>
            <a:endParaRPr lang="en-US" dirty="0"/>
          </a:p>
          <a:p>
            <a:r>
              <a:rPr lang="en-US" dirty="0"/>
              <a:t>What questions do you have about Questions that lead to learning?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93DDA-9A9A-4296-AC1D-8930C7A9F411}" type="slidenum">
              <a:rPr lang="en-US" altLang="en-US"/>
              <a:pPr/>
              <a:t>54</a:t>
            </a:fld>
            <a:endParaRPr lang="en-US" altLang="en-US" dirty="0"/>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707708" y="4447461"/>
            <a:ext cx="5661660" cy="4213384"/>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57ADE-641E-481B-9EEC-3F7EDC3327BD}" type="slidenum">
              <a:rPr lang="en-US" altLang="en-US"/>
              <a:pPr/>
              <a:t>55</a:t>
            </a:fld>
            <a:endParaRPr lang="en-US" alt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pPr>
              <a:lnSpc>
                <a:spcPct val="90000"/>
              </a:lnSpc>
            </a:pPr>
            <a:r>
              <a:rPr lang="en-US" sz="1000" dirty="0"/>
              <a:t>SAY:</a:t>
            </a:r>
            <a:br>
              <a:rPr lang="en-US" sz="1000" dirty="0"/>
            </a:br>
            <a:r>
              <a:rPr lang="en-US" sz="1000" dirty="0"/>
              <a:t>Let’s discuss the purpose of each type.</a:t>
            </a:r>
          </a:p>
          <a:p>
            <a:pPr>
              <a:lnSpc>
                <a:spcPct val="90000"/>
              </a:lnSpc>
            </a:pPr>
            <a:r>
              <a:rPr lang="en-US" sz="1000" b="1" dirty="0"/>
              <a:t>Exploring Questions</a:t>
            </a:r>
            <a:r>
              <a:rPr lang="en-US" sz="1000" dirty="0"/>
              <a:t> – allows the participant to share information in his/her own style.</a:t>
            </a:r>
          </a:p>
          <a:p>
            <a:pPr>
              <a:lnSpc>
                <a:spcPct val="90000"/>
              </a:lnSpc>
            </a:pPr>
            <a:r>
              <a:rPr lang="en-US" sz="1000" b="1" dirty="0"/>
              <a:t>Confirming Questions</a:t>
            </a:r>
            <a:r>
              <a:rPr lang="en-US" sz="1000" dirty="0"/>
              <a:t> – checks for understanding. These questions begin by summarizing (paraphrasing) what you have heard and asking if that is correct.  The participant’s response is either yes or no. If no, we have an opportunity to ask for further explanation. </a:t>
            </a:r>
          </a:p>
          <a:p>
            <a:pPr>
              <a:lnSpc>
                <a:spcPct val="90000"/>
              </a:lnSpc>
            </a:pPr>
            <a:r>
              <a:rPr lang="en-US" sz="1000" dirty="0"/>
              <a:t>Give an example and ask, “does anyone have an example? What do you need to know to best serve the participant? How can you ask in a way that the participant feels acknowledged?” </a:t>
            </a:r>
          </a:p>
          <a:p>
            <a:pPr>
              <a:lnSpc>
                <a:spcPct val="90000"/>
              </a:lnSpc>
            </a:pPr>
            <a:r>
              <a:rPr lang="en-US" sz="1000" b="1" dirty="0"/>
              <a:t>Clarifying Questions</a:t>
            </a:r>
            <a:r>
              <a:rPr lang="en-US" sz="1000" dirty="0"/>
              <a:t> – helps you to fill in gaps in the participant’s information to enable you to provide the answer. The participant’s response may be more data or details. Typically begin with Who, What, When, Where, Which and How?</a:t>
            </a:r>
          </a:p>
          <a:p>
            <a:pPr>
              <a:lnSpc>
                <a:spcPct val="90000"/>
              </a:lnSpc>
            </a:pPr>
            <a:r>
              <a:rPr lang="en-US" sz="1000" dirty="0"/>
              <a:t>Ask the group for examples. </a:t>
            </a:r>
            <a:r>
              <a:rPr lang="en-US" sz="1000" b="1" dirty="0"/>
              <a:t>Redirecting Questions</a:t>
            </a:r>
            <a:r>
              <a:rPr lang="en-US" sz="1000" dirty="0"/>
              <a:t> – this type of question is useful in those situations where the participant has strayed from the current topic or is giving you more information then is needed. To redirect you first acknowledge where the participant has strayed to by quickly expressing interest or awareness of the new topic followed by a question about the current issue that uses the words “specifically” or “exactly.”</a:t>
            </a:r>
          </a:p>
          <a:p>
            <a:pPr>
              <a:lnSpc>
                <a:spcPct val="90000"/>
              </a:lnSpc>
            </a:pPr>
            <a:r>
              <a:rPr lang="en-US" sz="1000" dirty="0"/>
              <a:t>Ask the group for examples.</a:t>
            </a:r>
          </a:p>
          <a:p>
            <a:pPr>
              <a:lnSpc>
                <a:spcPct val="90000"/>
              </a:lnSpc>
            </a:pPr>
            <a:r>
              <a:rPr lang="en-US" sz="1000" b="1" dirty="0"/>
              <a:t>Decision questions</a:t>
            </a:r>
            <a:r>
              <a:rPr lang="en-US" sz="1000" dirty="0"/>
              <a:t> – Yes/No or multiple choice questions. </a:t>
            </a:r>
          </a:p>
          <a:p>
            <a:pPr>
              <a:lnSpc>
                <a:spcPct val="90000"/>
              </a:lnSpc>
              <a:buFont typeface="Symbol" pitchFamily="18" charset="2"/>
              <a:buChar char=""/>
            </a:pPr>
            <a:r>
              <a:rPr lang="en-US" sz="1000" dirty="0"/>
              <a:t>Example: Are we ready for open enrollment? </a:t>
            </a:r>
          </a:p>
          <a:p>
            <a:pPr>
              <a:lnSpc>
                <a:spcPct val="90000"/>
              </a:lnSpc>
              <a:buFont typeface="Symbol" pitchFamily="18" charset="2"/>
              <a:buChar char=""/>
            </a:pPr>
            <a:r>
              <a:rPr lang="en-US" sz="1000" dirty="0"/>
              <a:t>SAY:</a:t>
            </a:r>
            <a:br>
              <a:rPr lang="en-US" sz="1000" dirty="0"/>
            </a:br>
            <a:r>
              <a:rPr lang="en-US" sz="1000" dirty="0"/>
              <a:t>There is a reason “Why?” is not included on the list. Why can be seen as accusing and often puts the participant on the defensive, raising tension.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marL="172837" indent="-172837">
              <a:buFont typeface="Arial" pitchFamily="34" charset="0"/>
              <a:buChar char="•"/>
            </a:pPr>
            <a:r>
              <a:rPr lang="en-US" dirty="0"/>
              <a:t>Option: Ask the “questioner” what type of question was asked. </a:t>
            </a:r>
          </a:p>
          <a:p>
            <a:pPr marL="172837" indent="-172837">
              <a:buFont typeface="Arial" pitchFamily="34" charset="0"/>
              <a:buChar char="•"/>
            </a:pPr>
            <a:r>
              <a:rPr lang="en-US" dirty="0"/>
              <a:t>Option: Have one person tell the story and then call on people to ask a question or have different people take turns telling stories  - LISTEN TO THE VOICE OF THE GROUP</a:t>
            </a:r>
          </a:p>
          <a:p>
            <a:pPr marL="172837" indent="-172837">
              <a:buFont typeface="Arial" pitchFamily="34" charset="0"/>
              <a:buChar char="•"/>
            </a:pPr>
            <a:r>
              <a:rPr lang="en-US" dirty="0"/>
              <a:t>Option: Assign 6 people in the group to ask a certain category of question. Have an observer taking notes on the reaction of the story teller to the question</a:t>
            </a:r>
            <a:r>
              <a:rPr lang="en-US" baseline="0" dirty="0"/>
              <a:t> and the reaction or response of the questioner.</a:t>
            </a:r>
            <a:endParaRPr lang="en-US" dirty="0"/>
          </a:p>
          <a:p>
            <a:pPr marL="172837" indent="-172837">
              <a:buFont typeface="Arial" pitchFamily="34" charset="0"/>
              <a:buChar char="•"/>
            </a:pPr>
            <a:r>
              <a:rPr lang="en-US" dirty="0"/>
              <a:t>Tip: Send a messenger to the other team to let them know your group is done.</a:t>
            </a:r>
          </a:p>
          <a:p>
            <a:pPr marL="172837" indent="-172837">
              <a:buFont typeface="Arial" pitchFamily="34" charset="0"/>
              <a:buChar char="•"/>
            </a:pPr>
            <a:endParaRPr lang="en-US" dirty="0"/>
          </a:p>
          <a:p>
            <a:pPr marL="172837" indent="-172837">
              <a:buFont typeface="Arial" pitchFamily="34" charset="0"/>
              <a:buChar char="•"/>
            </a:pPr>
            <a:r>
              <a:rPr lang="en-US" dirty="0"/>
              <a:t>FEEDBACK from the Observer:</a:t>
            </a:r>
          </a:p>
          <a:p>
            <a:pPr marL="172837" indent="-172837">
              <a:buFont typeface="Arial" pitchFamily="34" charset="0"/>
              <a:buChar char="•"/>
            </a:pPr>
            <a:r>
              <a:rPr lang="en-US" dirty="0"/>
              <a:t>Person asking- type of question-body</a:t>
            </a:r>
            <a:r>
              <a:rPr lang="en-US" baseline="0" dirty="0"/>
              <a:t> language/voice of the story teller and the questioner</a:t>
            </a:r>
            <a:endParaRPr lang="en-US" dirty="0"/>
          </a:p>
          <a:p>
            <a:pPr lvl="3">
              <a:buClr>
                <a:srgbClr val="C00000"/>
              </a:buClr>
              <a:buFontTx/>
              <a:buChar char="•"/>
            </a:pPr>
            <a:r>
              <a:rPr lang="en-US" dirty="0">
                <a:latin typeface="Helvetica" pitchFamily="34" charset="0"/>
              </a:rPr>
              <a:t>Exploring</a:t>
            </a:r>
          </a:p>
          <a:p>
            <a:pPr lvl="3">
              <a:buClr>
                <a:srgbClr val="C00000"/>
              </a:buClr>
              <a:buFontTx/>
              <a:buChar char="•"/>
            </a:pPr>
            <a:r>
              <a:rPr lang="en-US" dirty="0">
                <a:latin typeface="Helvetica" pitchFamily="34" charset="0"/>
              </a:rPr>
              <a:t>Confirming</a:t>
            </a:r>
          </a:p>
          <a:p>
            <a:pPr lvl="3">
              <a:buClr>
                <a:srgbClr val="C00000"/>
              </a:buClr>
              <a:buFontTx/>
              <a:buChar char="•"/>
            </a:pPr>
            <a:r>
              <a:rPr lang="en-US" dirty="0">
                <a:latin typeface="Helvetica" pitchFamily="34" charset="0"/>
              </a:rPr>
              <a:t>Redirecting</a:t>
            </a:r>
          </a:p>
          <a:p>
            <a:pPr lvl="3">
              <a:buClr>
                <a:srgbClr val="C00000"/>
              </a:buClr>
              <a:buFontTx/>
              <a:buChar char="•"/>
            </a:pPr>
            <a:r>
              <a:rPr lang="en-US" dirty="0">
                <a:latin typeface="Helvetica" pitchFamily="34" charset="0"/>
              </a:rPr>
              <a:t>Clarifying</a:t>
            </a:r>
          </a:p>
          <a:p>
            <a:pPr lvl="3">
              <a:buClr>
                <a:srgbClr val="C00000"/>
              </a:buClr>
              <a:buFontTx/>
              <a:buChar char="•"/>
            </a:pPr>
            <a:r>
              <a:rPr lang="en-US" dirty="0">
                <a:latin typeface="Helvetica" pitchFamily="34" charset="0"/>
              </a:rPr>
              <a:t>Decision</a:t>
            </a:r>
          </a:p>
          <a:p>
            <a:pPr lvl="3">
              <a:buClr>
                <a:srgbClr val="C00000"/>
              </a:buClr>
              <a:buFontTx/>
              <a:buChar char="•"/>
            </a:pPr>
            <a:r>
              <a:rPr lang="en-US" dirty="0">
                <a:latin typeface="Helvetica" pitchFamily="34" charset="0"/>
              </a:rPr>
              <a:t>Agreement</a:t>
            </a:r>
          </a:p>
          <a:p>
            <a:endParaRPr lang="en-US" dirty="0"/>
          </a:p>
          <a:p>
            <a:endParaRPr lang="en-US" dirty="0"/>
          </a:p>
        </p:txBody>
      </p:sp>
      <p:sp>
        <p:nvSpPr>
          <p:cNvPr id="4" name="Footer Placeholder 3"/>
          <p:cNvSpPr>
            <a:spLocks noGrp="1"/>
          </p:cNvSpPr>
          <p:nvPr>
            <p:ph type="ftr" sz="quarter" idx="4"/>
          </p:nvPr>
        </p:nvSpPr>
        <p:spPr/>
        <p:txBody>
          <a:bodyPr/>
          <a:lstStyle/>
          <a:p>
            <a:pPr>
              <a:defRPr/>
            </a:pPr>
            <a:endParaRPr lang="en-US" dirty="0">
              <a:solidFill>
                <a:prstClr val="black"/>
              </a:solidFill>
            </a:endParaRPr>
          </a:p>
        </p:txBody>
      </p:sp>
      <p:sp>
        <p:nvSpPr>
          <p:cNvPr id="35845" name="Slide Number Placeholder 4"/>
          <p:cNvSpPr>
            <a:spLocks noGrp="1"/>
          </p:cNvSpPr>
          <p:nvPr>
            <p:ph type="sldNum" sz="quarter" idx="5"/>
          </p:nvPr>
        </p:nvSpPr>
        <p:spPr>
          <a:noFill/>
        </p:spPr>
        <p:txBody>
          <a:bodyPr/>
          <a:lstStyle/>
          <a:p>
            <a:fld id="{9DEEFB2E-EFC4-4302-9691-D784E3A32668}"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5284AD-AC1E-4291-8646-9836F572DE43}" type="slidenum">
              <a:rPr lang="en-US" altLang="en-US"/>
              <a:pPr/>
              <a:t>57</a:t>
            </a:fld>
            <a:endParaRPr lang="en-US" alt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43428-1451-49BE-9B6E-9739D83EEF7C}" type="slidenum">
              <a:rPr lang="en-US" altLang="en-US"/>
              <a:pPr/>
              <a:t>58</a:t>
            </a:fld>
            <a:endParaRPr lang="en-US" alt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i="1" dirty="0"/>
              <a:t>Powerful questions are provocative queries that put a halt to evasion and confusion. By asking a powerful question, you invite clarity,</a:t>
            </a:r>
          </a:p>
          <a:p>
            <a:r>
              <a:rPr lang="en-US" i="1" dirty="0"/>
              <a:t>action, and discovery at a whole new level. Open-ended questions create greater possibility for expanded learning and fresh perspective.</a:t>
            </a:r>
          </a:p>
          <a:p>
            <a:r>
              <a:rPr lang="en-US" i="1" dirty="0"/>
              <a:t>Laura Whitworth, Coaching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78E18-63B9-4813-9BC5-F7B3597C02FE}" type="slidenum">
              <a:rPr lang="en-US" altLang="en-US"/>
              <a:pPr/>
              <a:t>59</a:t>
            </a:fld>
            <a:endParaRPr lang="en-US" altLang="en-US" dirty="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2686CF-26F9-49D6-A2B0-68536D52B851}" type="slidenum">
              <a:rPr lang="en-US" altLang="en-US"/>
              <a:pPr/>
              <a:t>60</a:t>
            </a:fld>
            <a:endParaRPr lang="en-US" altLang="en-US" dirty="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707708" y="4447461"/>
            <a:ext cx="5661660" cy="4213384"/>
          </a:xfrm>
        </p:spPr>
        <p:txBody>
          <a:bodyPr/>
          <a:lstStyle/>
          <a:p>
            <a:r>
              <a:rPr lang="en-US" dirty="0"/>
              <a:t>SAY:</a:t>
            </a:r>
            <a:br>
              <a:rPr lang="en-US" dirty="0"/>
            </a:br>
            <a:r>
              <a:rPr lang="en-US" dirty="0"/>
              <a:t>We have covered several ideas in this section Before we break let’s review the main ideas and spend a few minutes exploring ways to utilize the information with participants when it’s our turn to train.</a:t>
            </a:r>
          </a:p>
          <a:p>
            <a:r>
              <a:rPr lang="en-US" dirty="0"/>
              <a:t>Ask the group to review the key ideas presented during session. </a:t>
            </a:r>
          </a:p>
          <a:p>
            <a:r>
              <a:rPr lang="en-US" dirty="0"/>
              <a:t>Give the group 5 minutes to fill out their personal action planning worksheets on page 43.</a:t>
            </a:r>
          </a:p>
          <a:p>
            <a:r>
              <a:rPr lang="en-US" dirty="0"/>
              <a:t>Ask for examples of how they plan to incorporate the learning’s into daily performance.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Anne</a:t>
            </a:r>
          </a:p>
        </p:txBody>
      </p:sp>
      <p:sp>
        <p:nvSpPr>
          <p:cNvPr id="4" name="Slide Number Placeholder 3"/>
          <p:cNvSpPr>
            <a:spLocks noGrp="1"/>
          </p:cNvSpPr>
          <p:nvPr>
            <p:ph type="sldNum" sz="quarter" idx="10"/>
          </p:nvPr>
        </p:nvSpPr>
        <p:spPr/>
        <p:txBody>
          <a:bodyPr/>
          <a:lstStyle/>
          <a:p>
            <a:fld id="{88E5DEEC-6C7A-49DF-9CB0-96A692A42527}" type="slidenum">
              <a:rPr lang="en-US" smtClean="0"/>
              <a:t>38</a:t>
            </a:fld>
            <a:endParaRPr lang="en-US" dirty="0"/>
          </a:p>
        </p:txBody>
      </p:sp>
    </p:spTree>
    <p:extLst>
      <p:ext uri="{BB962C8B-B14F-4D97-AF65-F5344CB8AC3E}">
        <p14:creationId xmlns:p14="http://schemas.microsoft.com/office/powerpoint/2010/main" val="1887780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0B0DC-4D87-4D8C-A51C-5E33B88668E7}" type="slidenum">
              <a:rPr lang="en-US" altLang="en-US">
                <a:solidFill>
                  <a:prstClr val="black"/>
                </a:solidFill>
              </a:rPr>
              <a:pPr/>
              <a:t>45</a:t>
            </a:fld>
            <a:endParaRPr lang="en-US" altLang="en-US" dirty="0">
              <a:solidFill>
                <a:prstClr val="black"/>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7708" y="4447461"/>
            <a:ext cx="5661660" cy="4213384"/>
          </a:xfrm>
        </p:spPr>
        <p:txBody>
          <a:bodyPr/>
          <a:lstStyle/>
          <a:p>
            <a:pPr>
              <a:buFontTx/>
              <a:buChar char="•"/>
            </a:pPr>
            <a:r>
              <a:rPr lang="en-US" dirty="0"/>
              <a:t>Review the objectives with the participants.  </a:t>
            </a:r>
          </a:p>
          <a:p>
            <a:pPr>
              <a:buFontTx/>
              <a:buChar char="•"/>
            </a:pPr>
            <a:r>
              <a:rPr lang="en-US" dirty="0"/>
              <a:t>Transition into the next topic.</a:t>
            </a:r>
          </a:p>
          <a:p>
            <a:pPr>
              <a:buFontTx/>
              <a:buNone/>
            </a:pPr>
            <a:endParaRPr lang="en-US" dirty="0"/>
          </a:p>
        </p:txBody>
      </p:sp>
    </p:spTree>
    <p:extLst>
      <p:ext uri="{BB962C8B-B14F-4D97-AF65-F5344CB8AC3E}">
        <p14:creationId xmlns:p14="http://schemas.microsoft.com/office/powerpoint/2010/main" val="4046194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0B0DC-4D87-4D8C-A51C-5E33B88668E7}" type="slidenum">
              <a:rPr lang="en-US" altLang="en-US">
                <a:solidFill>
                  <a:prstClr val="black"/>
                </a:solidFill>
              </a:rPr>
              <a:pPr/>
              <a:t>46</a:t>
            </a:fld>
            <a:endParaRPr lang="en-US" altLang="en-US" dirty="0">
              <a:solidFill>
                <a:prstClr val="black"/>
              </a:solidFill>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707708" y="4447461"/>
            <a:ext cx="5661660" cy="4213384"/>
          </a:xfrm>
        </p:spPr>
        <p:txBody>
          <a:bodyPr/>
          <a:lstStyle/>
          <a:p>
            <a:pPr>
              <a:buFontTx/>
              <a:buChar char="•"/>
            </a:pPr>
            <a:r>
              <a:rPr lang="en-US" dirty="0"/>
              <a:t>Review the objectives with the participants.  </a:t>
            </a:r>
          </a:p>
          <a:p>
            <a:pPr>
              <a:buFontTx/>
              <a:buChar char="•"/>
            </a:pPr>
            <a:r>
              <a:rPr lang="en-US" dirty="0"/>
              <a:t>Transition into the next topic.</a:t>
            </a:r>
          </a:p>
          <a:p>
            <a:pPr>
              <a:buFontTx/>
              <a:buNone/>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319E6-1FDF-4F91-AEA1-D0AD4F68E093}" type="slidenum">
              <a:rPr lang="en-US" altLang="en-US"/>
              <a:pPr/>
              <a:t>48</a:t>
            </a:fld>
            <a:endParaRPr lang="en-US" altLang="en-US" dirty="0"/>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marL="234827" indent="-234827">
              <a:lnSpc>
                <a:spcPct val="80000"/>
              </a:lnSpc>
            </a:pPr>
            <a:r>
              <a:rPr lang="en-US" sz="1000" b="1" dirty="0"/>
              <a:t>Formal Question &amp; Answer Techniques</a:t>
            </a:r>
            <a:br>
              <a:rPr lang="en-US" sz="1000" b="1" dirty="0"/>
            </a:br>
            <a:r>
              <a:rPr lang="en-US" sz="1000" b="1" dirty="0"/>
              <a:t>Talking Points:</a:t>
            </a:r>
          </a:p>
          <a:p>
            <a:pPr marL="234827" indent="-234827">
              <a:lnSpc>
                <a:spcPct val="80000"/>
              </a:lnSpc>
            </a:pPr>
            <a:r>
              <a:rPr lang="en-US" sz="1000" b="1" dirty="0"/>
              <a:t>Whenever possible, keep your training module short so that you can answer questions at the end.</a:t>
            </a:r>
            <a:r>
              <a:rPr lang="en-US" sz="1000" dirty="0"/>
              <a:t> – Your training point is strongest when told without interruption.  If you can, have the audience hold their questions until the end or at designated times, or after the completion of main points.  </a:t>
            </a:r>
            <a:endParaRPr lang="en-US" sz="1000" b="1" dirty="0"/>
          </a:p>
          <a:p>
            <a:pPr marL="234827" indent="-234827">
              <a:lnSpc>
                <a:spcPct val="80000"/>
              </a:lnSpc>
            </a:pPr>
            <a:r>
              <a:rPr lang="en-US" sz="1000" b="1" dirty="0"/>
              <a:t>Tell the participants at the beginning of the training session how you will handle questions.</a:t>
            </a:r>
            <a:r>
              <a:rPr lang="en-US" sz="1000" dirty="0"/>
              <a:t> – The audience can best follow the rules if told specifically what they are</a:t>
            </a:r>
            <a:r>
              <a:rPr lang="en-US" sz="1000" b="1" dirty="0"/>
              <a:t>.  </a:t>
            </a:r>
          </a:p>
          <a:p>
            <a:pPr marL="234827" indent="-234827">
              <a:lnSpc>
                <a:spcPct val="80000"/>
              </a:lnSpc>
            </a:pPr>
            <a:r>
              <a:rPr lang="en-US" sz="1000" b="1" dirty="0"/>
              <a:t>Remind the participants that the question and answer session is for general questions.</a:t>
            </a:r>
            <a:r>
              <a:rPr lang="en-US" sz="1000" dirty="0"/>
              <a:t>  Encourage participants to come and talk to you after the session about concerns outside of the scope of the class. </a:t>
            </a:r>
          </a:p>
          <a:p>
            <a:pPr marL="234827" indent="-234827">
              <a:lnSpc>
                <a:spcPct val="80000"/>
              </a:lnSpc>
            </a:pPr>
            <a:r>
              <a:rPr lang="en-US" sz="1000" b="1" dirty="0"/>
              <a:t>Take questions from all parts of the audience.</a:t>
            </a:r>
            <a:r>
              <a:rPr lang="en-US" sz="1000" dirty="0"/>
              <a:t> – Begin in the back of the room, to welcome participation from those who were less immediate (close) to you.  Everyone should have an equal opportunity to ask a question.</a:t>
            </a:r>
            <a:endParaRPr lang="en-US" sz="1000" b="1" dirty="0"/>
          </a:p>
          <a:p>
            <a:pPr marL="234827" indent="-234827">
              <a:lnSpc>
                <a:spcPct val="80000"/>
              </a:lnSpc>
            </a:pPr>
            <a:r>
              <a:rPr lang="en-US" sz="1000" b="1" dirty="0"/>
              <a:t>Really listen to the question. –</a:t>
            </a:r>
            <a:r>
              <a:rPr lang="en-US" sz="1000" dirty="0"/>
              <a:t> Listen naively, as if you don’t know the question being asked.  Listen to the whole question and try to identify the true meaning.</a:t>
            </a:r>
            <a:endParaRPr lang="en-US" sz="1000" b="1" dirty="0"/>
          </a:p>
          <a:p>
            <a:pPr marL="234827" indent="-234827">
              <a:lnSpc>
                <a:spcPct val="80000"/>
              </a:lnSpc>
            </a:pPr>
            <a:r>
              <a:rPr lang="en-US" sz="1000" b="1" dirty="0"/>
              <a:t>Make sure you understand the question before you begin your answer!</a:t>
            </a:r>
            <a:r>
              <a:rPr lang="en-US" sz="1000" dirty="0"/>
              <a:t> – Ask for clarification when necessary.  “Are you asking me…  If I hear you correctly you want to know about…”</a:t>
            </a:r>
            <a:endParaRPr lang="en-US" sz="1000" b="1" dirty="0"/>
          </a:p>
          <a:p>
            <a:pPr marL="234827" indent="-234827">
              <a:lnSpc>
                <a:spcPct val="80000"/>
              </a:lnSpc>
            </a:pPr>
            <a:r>
              <a:rPr lang="en-US" sz="1000" b="1" dirty="0"/>
              <a:t>Avoid singling out one question as a “good question.”</a:t>
            </a:r>
            <a:r>
              <a:rPr lang="en-US" sz="1000" dirty="0"/>
              <a:t> ASK:</a:t>
            </a:r>
            <a:br>
              <a:rPr lang="en-US" sz="1000" dirty="0"/>
            </a:br>
            <a:r>
              <a:rPr lang="en-US" sz="1000" dirty="0"/>
              <a:t>What is the down side of saying “good question?”</a:t>
            </a:r>
            <a:br>
              <a:rPr lang="en-US" sz="1000" dirty="0"/>
            </a:br>
            <a:br>
              <a:rPr lang="en-US" sz="1000" dirty="0"/>
            </a:br>
            <a:r>
              <a:rPr lang="en-US" sz="1000" dirty="0"/>
              <a:t>EXPECTED RESPONSES:</a:t>
            </a:r>
          </a:p>
          <a:p>
            <a:pPr marL="234827" indent="-234827">
              <a:lnSpc>
                <a:spcPct val="80000"/>
              </a:lnSpc>
            </a:pPr>
            <a:r>
              <a:rPr lang="en-US" sz="1000" dirty="0"/>
              <a:t>It makes other questions seem inferior.</a:t>
            </a:r>
          </a:p>
          <a:p>
            <a:pPr marL="234827" indent="-234827">
              <a:lnSpc>
                <a:spcPct val="80000"/>
              </a:lnSpc>
            </a:pPr>
            <a:r>
              <a:rPr lang="en-US" sz="1000" dirty="0"/>
              <a:t>It makes the question and answer session more competitive.</a:t>
            </a:r>
          </a:p>
          <a:p>
            <a:pPr marL="234827" indent="-234827">
              <a:lnSpc>
                <a:spcPct val="80000"/>
              </a:lnSpc>
            </a:pPr>
            <a:r>
              <a:rPr lang="en-US" sz="1000" dirty="0"/>
              <a:t>It is really just buying you thinking time.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960CC-55D7-4DB3-A099-9E334522A455}" type="slidenum">
              <a:rPr lang="en-US" altLang="en-US"/>
              <a:pPr/>
              <a:t>49</a:t>
            </a:fld>
            <a:endParaRPr lang="en-US" alt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pPr marL="234827" indent="-234827">
              <a:lnSpc>
                <a:spcPct val="80000"/>
              </a:lnSpc>
            </a:pPr>
            <a:r>
              <a:rPr lang="en-US" sz="900" b="1" dirty="0"/>
              <a:t>Techniques for Answering Questions</a:t>
            </a:r>
          </a:p>
          <a:p>
            <a:pPr marL="704483" lvl="1" indent="-234827">
              <a:lnSpc>
                <a:spcPct val="80000"/>
              </a:lnSpc>
            </a:pPr>
            <a:r>
              <a:rPr lang="en-US" sz="900" b="1" dirty="0"/>
              <a:t>Restate all questions</a:t>
            </a:r>
            <a:r>
              <a:rPr lang="en-US" sz="900" dirty="0"/>
              <a:t> – Don’t repeat the question, especially if it’s phrased negatively.  Feel free to put the question in your words and make it easier to answer positively.</a:t>
            </a:r>
            <a:endParaRPr lang="en-US" sz="900" b="1" dirty="0"/>
          </a:p>
          <a:p>
            <a:pPr marL="704483" lvl="1" indent="-234827">
              <a:lnSpc>
                <a:spcPct val="80000"/>
              </a:lnSpc>
            </a:pPr>
            <a:r>
              <a:rPr lang="en-US" sz="900" b="1" dirty="0"/>
              <a:t>Paraphrase any hostile questions.</a:t>
            </a:r>
            <a:r>
              <a:rPr lang="en-US" sz="900" dirty="0"/>
              <a:t>  This will let you set the tone of the question and control the emphasis of your answer. – Take the hostility out of the question so that you can answer in a non-defensive way.</a:t>
            </a:r>
            <a:endParaRPr lang="en-US" sz="900" b="1" dirty="0"/>
          </a:p>
          <a:p>
            <a:pPr marL="704483" lvl="1" indent="-234827">
              <a:lnSpc>
                <a:spcPct val="80000"/>
              </a:lnSpc>
            </a:pPr>
            <a:r>
              <a:rPr lang="en-US" sz="900" b="1" dirty="0"/>
              <a:t>Make eye contact first with the person who asked the question and then address the answer to the entire audience.</a:t>
            </a:r>
            <a:r>
              <a:rPr lang="en-US" sz="900" dirty="0"/>
              <a:t> – Make questions general enough to apply to anyone, then address the answer to everyone.  If you look only at the person who asked the question, the rest of the audience will tune out.</a:t>
            </a:r>
          </a:p>
          <a:p>
            <a:pPr marL="1174139" lvl="2" indent="-234827">
              <a:lnSpc>
                <a:spcPct val="80000"/>
              </a:lnSpc>
            </a:pPr>
            <a:r>
              <a:rPr lang="en-US" sz="900" b="1" dirty="0"/>
              <a:t>Be sure to directly answer the question.</a:t>
            </a:r>
            <a:r>
              <a:rPr lang="en-US" sz="900" dirty="0"/>
              <a:t>  Always include a one sentence direct response, even if you elaborate, expand, or qualify your answer. – The audience should always be clear what your answer is.  You must always answer the question directly, even if you go on to cushion the answer or if the answer is no.</a:t>
            </a:r>
            <a:endParaRPr lang="en-US" sz="900" b="1" dirty="0"/>
          </a:p>
          <a:p>
            <a:pPr marL="1174139" lvl="2" indent="-234827">
              <a:lnSpc>
                <a:spcPct val="80000"/>
              </a:lnSpc>
            </a:pPr>
            <a:r>
              <a:rPr lang="en-US" sz="900" b="1" dirty="0"/>
              <a:t>Don’t go on and on and on and on and on...  Learn to answer the question and stop. </a:t>
            </a:r>
            <a:r>
              <a:rPr lang="en-US" sz="900" dirty="0"/>
              <a:t> – The longer you continue, the greater chance you have of making a mistake or put your foot in your mouth.  </a:t>
            </a:r>
            <a:br>
              <a:rPr lang="en-US" sz="900" dirty="0"/>
            </a:br>
            <a:br>
              <a:rPr lang="en-US" sz="900" dirty="0"/>
            </a:br>
            <a:r>
              <a:rPr lang="en-US" sz="900" dirty="0"/>
              <a:t>Also, the strength of your message is diluted over time and with too many words.</a:t>
            </a:r>
            <a:endParaRPr lang="en-US" sz="900" b="1" dirty="0"/>
          </a:p>
          <a:p>
            <a:pPr marL="704483" lvl="1" indent="-234827">
              <a:lnSpc>
                <a:spcPct val="80000"/>
              </a:lnSpc>
            </a:pPr>
            <a:r>
              <a:rPr lang="en-US" sz="900" b="1" dirty="0"/>
              <a:t>Don’t ask the questioner “Have I</a:t>
            </a:r>
            <a:r>
              <a:rPr lang="en-US" sz="900" dirty="0"/>
              <a:t> </a:t>
            </a:r>
            <a:r>
              <a:rPr lang="en-US" sz="900" b="1" dirty="0"/>
              <a:t>answered your question?”</a:t>
            </a:r>
            <a:r>
              <a:rPr lang="en-US" sz="900" dirty="0"/>
              <a:t> – If you use the correct techniques including directly answering each question, you can be certain you answered the question.  By asking, “Have I answered your question?” you are showing doubt about your abilities as well as inviting the questioner to ask another question.  You want to avoid taking two questions in a row from the same questioner.</a:t>
            </a:r>
            <a:endParaRPr lang="en-US" sz="900" b="1" dirty="0"/>
          </a:p>
          <a:p>
            <a:pPr marL="1174139" lvl="2" indent="-234827">
              <a:lnSpc>
                <a:spcPct val="80000"/>
              </a:lnSpc>
            </a:pPr>
            <a:r>
              <a:rPr lang="en-US" sz="900" b="1" dirty="0"/>
              <a:t>If you don’t know the answer, say so.  Then get it, fast!</a:t>
            </a:r>
            <a:r>
              <a:rPr lang="en-US" sz="900" dirty="0"/>
              <a:t> – It’s okay to occasionally not know something.  Tell the audience you don’t know—you can be straightforward or finesse it, then get the answer.  Follow through is essential.  Always follow-up!</a:t>
            </a:r>
            <a:endParaRPr lang="en-US" sz="900" b="1" dirty="0"/>
          </a:p>
          <a:p>
            <a:pPr marL="704483" lvl="1" indent="-234827">
              <a:lnSpc>
                <a:spcPct val="80000"/>
              </a:lnSpc>
            </a:pPr>
            <a:r>
              <a:rPr lang="en-US" sz="900" b="1" dirty="0"/>
              <a:t>Try to end the question and answer period with a positive question</a:t>
            </a:r>
            <a:r>
              <a:rPr lang="en-US" sz="900" dirty="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74DDD-2D22-4B97-9E17-AB447DD195B7}" type="slidenum">
              <a:rPr lang="en-US" altLang="en-US"/>
              <a:pPr/>
              <a:t>50</a:t>
            </a:fld>
            <a:endParaRPr lang="en-US" alt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234827" indent="-234827">
              <a:lnSpc>
                <a:spcPct val="80000"/>
              </a:lnSpc>
            </a:pPr>
            <a:r>
              <a:rPr lang="en-US" sz="800" dirty="0"/>
              <a:t>SAY:</a:t>
            </a:r>
            <a:br>
              <a:rPr lang="en-US" sz="800" dirty="0"/>
            </a:br>
            <a:r>
              <a:rPr lang="en-US" sz="800" dirty="0"/>
              <a:t>Use progressive disclosure to focus the audience’s attention on the specific bullet you are discussing. </a:t>
            </a:r>
          </a:p>
          <a:p>
            <a:pPr marL="234827" indent="-234827">
              <a:lnSpc>
                <a:spcPct val="80000"/>
              </a:lnSpc>
            </a:pPr>
            <a:r>
              <a:rPr lang="en-US" sz="800" b="1" dirty="0"/>
              <a:t>Talking Points:</a:t>
            </a:r>
          </a:p>
          <a:p>
            <a:pPr marL="234827" indent="-234827">
              <a:lnSpc>
                <a:spcPct val="80000"/>
              </a:lnSpc>
            </a:pPr>
            <a:r>
              <a:rPr lang="en-US" sz="800" b="1" dirty="0"/>
              <a:t>No one asks you a question</a:t>
            </a:r>
            <a:r>
              <a:rPr lang="en-US" sz="800" dirty="0"/>
              <a:t> –Ask yourself a question, offer to review or explain something other audiences found difficult or interesting, give them more time.</a:t>
            </a:r>
            <a:endParaRPr lang="en-US" sz="800" b="1" dirty="0"/>
          </a:p>
          <a:p>
            <a:pPr marL="234827" indent="-234827">
              <a:lnSpc>
                <a:spcPct val="80000"/>
              </a:lnSpc>
            </a:pPr>
            <a:r>
              <a:rPr lang="en-US" sz="800" b="1" dirty="0"/>
              <a:t>Someone asks about information you’ve already discussed in detail</a:t>
            </a:r>
            <a:r>
              <a:rPr lang="en-US" sz="800" dirty="0"/>
              <a:t> –Talk about it again.  The questions people ask are telling.  It means either they are interested in the topic or it is difficult to understand.</a:t>
            </a:r>
            <a:endParaRPr lang="en-US" sz="800" b="1" dirty="0"/>
          </a:p>
          <a:p>
            <a:pPr marL="234827" indent="-234827">
              <a:lnSpc>
                <a:spcPct val="80000"/>
              </a:lnSpc>
            </a:pPr>
            <a:r>
              <a:rPr lang="en-US" sz="800" b="1" dirty="0"/>
              <a:t>Someone repeats a question you’ve</a:t>
            </a:r>
            <a:r>
              <a:rPr lang="en-US" sz="800" dirty="0"/>
              <a:t> a</a:t>
            </a:r>
            <a:r>
              <a:rPr lang="en-US" sz="800" b="1" dirty="0"/>
              <a:t>lready answered </a:t>
            </a:r>
            <a:r>
              <a:rPr lang="en-US" sz="800" dirty="0"/>
              <a:t>– Answer it again.  This time, give the abridged answer to protect those who are listening and understand.</a:t>
            </a:r>
            <a:endParaRPr lang="en-US" sz="800" b="1" dirty="0"/>
          </a:p>
          <a:p>
            <a:pPr marL="234827" indent="-234827">
              <a:lnSpc>
                <a:spcPct val="80000"/>
              </a:lnSpc>
            </a:pPr>
            <a:r>
              <a:rPr lang="en-US" sz="800" b="1" dirty="0"/>
              <a:t>Someone asks an irrelevant question</a:t>
            </a:r>
            <a:r>
              <a:rPr lang="en-US" sz="800" dirty="0"/>
              <a:t> – Questions that are truly irrelevant do not need to be answered.  Determine how quick an answer you can provide, your comfort answering the question and either answer it or state that it is off the subject.  If you want, you can offer to make yourself available following the training to answer the question individually. </a:t>
            </a:r>
          </a:p>
          <a:p>
            <a:pPr marL="234827" indent="-234827">
              <a:lnSpc>
                <a:spcPct val="80000"/>
              </a:lnSpc>
            </a:pPr>
            <a:r>
              <a:rPr lang="en-US" sz="800" b="1" dirty="0"/>
              <a:t>You run out of time before you run out of questions</a:t>
            </a:r>
            <a:r>
              <a:rPr lang="en-US" sz="800" dirty="0"/>
              <a:t> – Stop, unless specifically told to continue.  Never take more than the time you were allotted.  Offer to make yourself available at the back of the room, out front, or by telephone to answer all remaining questions.</a:t>
            </a:r>
            <a:endParaRPr lang="en-US" sz="800" b="1" dirty="0"/>
          </a:p>
          <a:p>
            <a:pPr marL="234827" indent="-234827">
              <a:lnSpc>
                <a:spcPct val="80000"/>
              </a:lnSpc>
            </a:pPr>
            <a:r>
              <a:rPr lang="en-US" sz="800" b="1" dirty="0"/>
              <a:t>Someone is rude or disruptive?</a:t>
            </a:r>
            <a:r>
              <a:rPr lang="en-US" sz="800" dirty="0"/>
              <a:t> Use Proximity… </a:t>
            </a:r>
          </a:p>
          <a:p>
            <a:pPr marL="234827" indent="-234827">
              <a:lnSpc>
                <a:spcPct val="80000"/>
              </a:lnSpc>
            </a:pPr>
            <a:r>
              <a:rPr lang="en-US" sz="800" dirty="0"/>
              <a:t>ASK:</a:t>
            </a:r>
          </a:p>
          <a:p>
            <a:pPr marL="234827" indent="-234827">
              <a:lnSpc>
                <a:spcPct val="80000"/>
              </a:lnSpc>
            </a:pPr>
            <a:r>
              <a:rPr lang="en-US" sz="800" dirty="0"/>
              <a:t>What other tough question and answer situations have you encountered? </a:t>
            </a:r>
          </a:p>
          <a:p>
            <a:pPr marL="234827" indent="-234827">
              <a:lnSpc>
                <a:spcPct val="80000"/>
              </a:lnSpc>
            </a:pPr>
            <a:r>
              <a:rPr lang="en-US" sz="800" dirty="0"/>
              <a:t>If you don’t know what to recommend to a participant’s tough question and answer situation, try opening it up to the group.  </a:t>
            </a:r>
            <a:br>
              <a:rPr lang="en-US" sz="800" dirty="0"/>
            </a:br>
            <a:r>
              <a:rPr lang="en-US" sz="800" dirty="0"/>
              <a:t>Often, the group will have the best suggestion. </a:t>
            </a:r>
            <a:br>
              <a:rPr lang="en-US" sz="800" dirty="0"/>
            </a:br>
            <a:r>
              <a:rPr lang="en-US" sz="800" dirty="0"/>
              <a:t>Also remember, that there is generally not only one right way to handle these situations. </a:t>
            </a:r>
            <a:br>
              <a:rPr lang="en-US" sz="800" dirty="0"/>
            </a:br>
            <a:r>
              <a:rPr lang="en-US" sz="800" dirty="0"/>
              <a:t>They will depend upon the trainer and what he/she is comfortable with.  However, if you feel an idea may backfire, be sure and discuss that.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70406-783C-451A-A8C5-17E7A55E44F4}" type="slidenum">
              <a:rPr lang="en-US" altLang="en-US"/>
              <a:pPr/>
              <a:t>51</a:t>
            </a:fld>
            <a:endParaRPr lang="en-US" altLang="en-US" dirty="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Our united culture- assume positive intent</a:t>
            </a:r>
          </a:p>
          <a:p>
            <a:pPr marL="172837" indent="-172837">
              <a:buFont typeface="Arial" pitchFamily="34" charset="0"/>
              <a:buChar char="•"/>
            </a:pPr>
            <a:r>
              <a:rPr lang="en-US" dirty="0"/>
              <a:t>No responses or incorrect responses are telling. How we respond is important to maintaining our credibility. Others are watching. It could be that we, as the trainer, didn’t deliver the point clearly. It could be that the participants truly didn’t understand.</a:t>
            </a:r>
          </a:p>
          <a:p>
            <a:pPr marL="172837" indent="-172837">
              <a:buFont typeface="Arial" pitchFamily="34" charset="0"/>
              <a:buChar char="•"/>
            </a:pPr>
            <a:r>
              <a:rPr lang="en-US" dirty="0"/>
              <a:t>What have some of you done?</a:t>
            </a:r>
          </a:p>
          <a:p>
            <a:pPr>
              <a:spcBef>
                <a:spcPct val="0"/>
              </a:spcBef>
            </a:pPr>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71190D-726E-452A-A42B-8AE3E1585E33}" type="slidenum">
              <a:rPr lang="en-US" altLang="en-US"/>
              <a:pPr/>
              <a:t>52</a:t>
            </a:fld>
            <a:endParaRPr lang="en-US" altLang="en-US"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2130425"/>
            <a:ext cx="7772400" cy="1470025"/>
          </a:xfrm>
        </p:spPr>
        <p:txBody>
          <a:bodyPr/>
          <a:lstStyle>
            <a:lvl1pPr algn="ctr">
              <a:defRPr/>
            </a:lvl1pPr>
          </a:lstStyle>
          <a:p>
            <a:pPr lvl="0"/>
            <a:r>
              <a:rPr lang="en-US" noProof="0"/>
              <a:t>Click to edit Master title style</a:t>
            </a:r>
          </a:p>
        </p:txBody>
      </p:sp>
      <p:sp>
        <p:nvSpPr>
          <p:cNvPr id="43011" name="Rectangle 3"/>
          <p:cNvSpPr>
            <a:spLocks noGrp="1" noChangeArrowheads="1"/>
          </p:cNvSpPr>
          <p:nvPr>
            <p:ph type="subTitle" idx="1"/>
          </p:nvPr>
        </p:nvSpPr>
        <p:spPr>
          <a:xfrm>
            <a:off x="1371600" y="3886200"/>
            <a:ext cx="6400800" cy="1752600"/>
          </a:xfrm>
        </p:spPr>
        <p:txBody>
          <a:bodyPr/>
          <a:lstStyle>
            <a:lvl1pPr marL="0" indent="0" algn="ctr">
              <a:buFont typeface="Webdings" charset="0"/>
              <a:buNone/>
              <a:defRPr>
                <a:solidFill>
                  <a:schemeClr val="bg2"/>
                </a:solidFill>
              </a:defRPr>
            </a:lvl1pPr>
          </a:lstStyle>
          <a:p>
            <a:pPr lvl="0"/>
            <a:r>
              <a:rPr lang="en-US" noProof="0"/>
              <a:t>Click to edit Master subtitle style</a:t>
            </a:r>
          </a:p>
        </p:txBody>
      </p:sp>
      <p:sp>
        <p:nvSpPr>
          <p:cNvPr id="1030" name="Rectangle 6"/>
          <p:cNvSpPr>
            <a:spLocks noGrp="1" noChangeArrowheads="1"/>
          </p:cNvSpPr>
          <p:nvPr>
            <p:ph type="sldNum" sz="quarter" idx="4"/>
          </p:nvPr>
        </p:nvSpPr>
        <p:spPr/>
        <p:txBody>
          <a:bodyPr/>
          <a:lstStyle>
            <a:lvl1pPr>
              <a:defRPr/>
            </a:lvl1pPr>
          </a:lstStyle>
          <a:p>
            <a:fld id="{FD9C198E-459B-B24A-AA1B-F432CA553EB0}" type="slidenum">
              <a:rPr lang="en-US"/>
              <a:pPr/>
              <a:t>‹#›</a:t>
            </a:fld>
            <a:endParaRPr lang="en-US" dirty="0"/>
          </a:p>
        </p:txBody>
      </p:sp>
    </p:spTree>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558C8DD-778E-914F-8B3E-6D9F1CDFDDA9}" type="slidenum">
              <a:rPr lang="en-US"/>
              <a:pPr/>
              <a:t>‹#›</a:t>
            </a:fld>
            <a:endParaRPr lang="en-US" dirty="0"/>
          </a:p>
        </p:txBody>
      </p:sp>
    </p:spTree>
    <p:extLst>
      <p:ext uri="{BB962C8B-B14F-4D97-AF65-F5344CB8AC3E}">
        <p14:creationId xmlns:p14="http://schemas.microsoft.com/office/powerpoint/2010/main" val="3688644131"/>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6638"/>
            <a:ext cx="2057400" cy="4906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36638"/>
            <a:ext cx="6019800" cy="4906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FB1A066-050B-7345-8FF0-FC601E0CA00E}" type="slidenum">
              <a:rPr lang="en-US"/>
              <a:pPr/>
              <a:t>‹#›</a:t>
            </a:fld>
            <a:endParaRPr lang="en-US" dirty="0"/>
          </a:p>
        </p:txBody>
      </p:sp>
    </p:spTree>
    <p:extLst>
      <p:ext uri="{BB962C8B-B14F-4D97-AF65-F5344CB8AC3E}">
        <p14:creationId xmlns:p14="http://schemas.microsoft.com/office/powerpoint/2010/main" val="1466538034"/>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26720" y="393700"/>
            <a:ext cx="8473440" cy="498475"/>
          </a:xfrm>
          <a:prstGeom prst="rect">
            <a:avLst/>
          </a:prstGeom>
        </p:spPr>
        <p:txBody>
          <a:bodyPr/>
          <a:lstStyle>
            <a:lvl1pPr algn="l">
              <a:defRPr sz="2400"/>
            </a:lvl1pPr>
          </a:lstStyle>
          <a:p>
            <a:r>
              <a:rPr lang="en-US"/>
              <a:t>Click to edit Master title style</a:t>
            </a:r>
          </a:p>
        </p:txBody>
      </p:sp>
      <p:sp>
        <p:nvSpPr>
          <p:cNvPr id="3" name="Text Placeholder 2"/>
          <p:cNvSpPr>
            <a:spLocks noGrp="1"/>
          </p:cNvSpPr>
          <p:nvPr>
            <p:ph type="body" sz="half" idx="1"/>
          </p:nvPr>
        </p:nvSpPr>
        <p:spPr>
          <a:xfrm>
            <a:off x="456883" y="1109663"/>
            <a:ext cx="3952557" cy="4737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67251" y="1119823"/>
            <a:ext cx="4050030" cy="4737100"/>
          </a:xfrm>
          <a:prstGeom prst="rect">
            <a:avLst/>
          </a:prstGeom>
        </p:spPr>
        <p:txBody>
          <a:bodyPr/>
          <a:lstStyle/>
          <a:p>
            <a:endParaRPr lang="en-US" dirty="0"/>
          </a:p>
        </p:txBody>
      </p:sp>
    </p:spTree>
    <p:extLst>
      <p:ext uri="{BB962C8B-B14F-4D97-AF65-F5344CB8AC3E}">
        <p14:creationId xmlns:p14="http://schemas.microsoft.com/office/powerpoint/2010/main" val="157202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7520" y="393700"/>
            <a:ext cx="8382000" cy="498475"/>
          </a:xfrm>
          <a:prstGeom prst="rect">
            <a:avLst/>
          </a:prstGeom>
        </p:spPr>
        <p:txBody>
          <a:bodyPr/>
          <a:lstStyle>
            <a:lvl1pPr algn="l">
              <a:defRPr sz="2400"/>
            </a:lvl1pPr>
          </a:lstStyle>
          <a:p>
            <a:r>
              <a:rPr lang="en-US"/>
              <a:t>Click to edit Master title style</a:t>
            </a:r>
          </a:p>
        </p:txBody>
      </p:sp>
      <p:sp>
        <p:nvSpPr>
          <p:cNvPr id="3" name="Content Placeholder 2"/>
          <p:cNvSpPr>
            <a:spLocks noGrp="1"/>
          </p:cNvSpPr>
          <p:nvPr>
            <p:ph sz="half" idx="1"/>
          </p:nvPr>
        </p:nvSpPr>
        <p:spPr>
          <a:xfrm>
            <a:off x="467043" y="1079183"/>
            <a:ext cx="3942397" cy="4737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07891" y="1129983"/>
            <a:ext cx="4009390" cy="47371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2875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495800"/>
          </a:xfrm>
          <a:prstGeom prst="rect">
            <a:avLst/>
          </a:prstGeom>
        </p:spPr>
        <p:txBody>
          <a:bodyPr/>
          <a:lstStyle>
            <a:lvl1pPr>
              <a:defRPr sz="2000">
                <a:latin typeface="Arial" pitchFamily="34" charset="0"/>
                <a:cs typeface="Arial" pitchFamily="34" charset="0"/>
              </a:defRPr>
            </a:lvl1pPr>
            <a:lvl2pPr marL="742950" indent="-285750">
              <a:buFont typeface="Arial" pitchFamily="34" charset="0"/>
              <a:buChar char="–"/>
              <a:defRPr sz="1800">
                <a:latin typeface="Arial" pitchFamily="34" charset="0"/>
                <a:cs typeface="Arial" pitchFamily="34" charset="0"/>
              </a:defRPr>
            </a:lvl2pPr>
            <a:lvl3pPr marL="1143000" indent="-228600">
              <a:buClr>
                <a:schemeClr val="tx1">
                  <a:lumMod val="75000"/>
                </a:schemeClr>
              </a:buClr>
              <a:buSzPct val="100000"/>
              <a:buFont typeface="Arial" pitchFamily="34" charset="0"/>
              <a:buChar char="•"/>
              <a:defRPr sz="1800">
                <a:latin typeface="Arial" pitchFamily="34" charset="0"/>
                <a:cs typeface="Arial" pitchFamily="34" charset="0"/>
              </a:defRPr>
            </a:lvl3pPr>
            <a:lvl4pPr>
              <a:buClr>
                <a:schemeClr val="tx1">
                  <a:lumMod val="75000"/>
                </a:schemeClr>
              </a:buClr>
              <a:buFont typeface="Arial" pitchFamily="34" charset="0"/>
              <a:buChar char="–"/>
              <a:defRPr sz="1800">
                <a:latin typeface="Arial" pitchFamily="34" charset="0"/>
                <a:cs typeface="Arial" pitchFamily="34" charset="0"/>
              </a:defRPr>
            </a:lvl4pPr>
            <a:lvl5pPr>
              <a:buClr>
                <a:schemeClr val="tx1">
                  <a:lumMod val="75000"/>
                </a:schemeClr>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457200" y="228600"/>
            <a:ext cx="8229600" cy="685800"/>
          </a:xfrm>
          <a:prstGeom prst="rect">
            <a:avLst/>
          </a:prstGeom>
        </p:spPr>
        <p:txBody>
          <a:bodyPr anchor="b">
            <a:normAutofit/>
          </a:bodyPr>
          <a:lstStyle>
            <a:lvl1pPr>
              <a:buNone/>
              <a:defRPr sz="2400" baseline="0">
                <a:latin typeface="Arial" pitchFamily="34" charset="0"/>
                <a:cs typeface="Arial" pitchFamily="34" charset="0"/>
              </a:defRPr>
            </a:lvl1pPr>
          </a:lstStyle>
          <a:p>
            <a:pPr lvl="0"/>
            <a:r>
              <a:rPr lang="en-US"/>
              <a:t>Click to edit Master text styles</a:t>
            </a:r>
          </a:p>
        </p:txBody>
      </p:sp>
    </p:spTree>
    <p:extLst>
      <p:ext uri="{BB962C8B-B14F-4D97-AF65-F5344CB8AC3E}">
        <p14:creationId xmlns:p14="http://schemas.microsoft.com/office/powerpoint/2010/main" val="2058008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860A8E94-7361-C645-955A-400020F43F0A}" type="slidenum">
              <a:rPr lang="en-US"/>
              <a:pPr/>
              <a:t>‹#›</a:t>
            </a:fld>
            <a:endParaRPr lang="en-US" dirty="0"/>
          </a:p>
        </p:txBody>
      </p:sp>
    </p:spTree>
    <p:extLst>
      <p:ext uri="{BB962C8B-B14F-4D97-AF65-F5344CB8AC3E}">
        <p14:creationId xmlns:p14="http://schemas.microsoft.com/office/powerpoint/2010/main" val="324213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CE736688-FF7B-BB49-92BB-DCAABE571519}" type="slidenum">
              <a:rPr lang="en-US"/>
              <a:pPr/>
              <a:t>‹#›</a:t>
            </a:fld>
            <a:endParaRPr lang="en-US" dirty="0"/>
          </a:p>
        </p:txBody>
      </p:sp>
    </p:spTree>
    <p:extLst>
      <p:ext uri="{BB962C8B-B14F-4D97-AF65-F5344CB8AC3E}">
        <p14:creationId xmlns:p14="http://schemas.microsoft.com/office/powerpoint/2010/main" val="928124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4B474449-092E-8B4C-9EE4-84A0AAA72C1A}" type="slidenum">
              <a:rPr lang="en-US"/>
              <a:pPr/>
              <a:t>‹#›</a:t>
            </a:fld>
            <a:endParaRPr lang="en-US" dirty="0"/>
          </a:p>
        </p:txBody>
      </p:sp>
    </p:spTree>
    <p:extLst>
      <p:ext uri="{BB962C8B-B14F-4D97-AF65-F5344CB8AC3E}">
        <p14:creationId xmlns:p14="http://schemas.microsoft.com/office/powerpoint/2010/main" val="2290947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DB0D319A-F166-5E47-9F31-C5684FE27456}" type="slidenum">
              <a:rPr lang="en-US"/>
              <a:pPr/>
              <a:t>‹#›</a:t>
            </a:fld>
            <a:endParaRPr lang="en-US" dirty="0"/>
          </a:p>
        </p:txBody>
      </p:sp>
    </p:spTree>
    <p:extLst>
      <p:ext uri="{BB962C8B-B14F-4D97-AF65-F5344CB8AC3E}">
        <p14:creationId xmlns:p14="http://schemas.microsoft.com/office/powerpoint/2010/main" val="1842137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D4A9801B-124F-CC49-B75E-CB839D3E639A}" type="slidenum">
              <a:rPr lang="en-US"/>
              <a:pPr/>
              <a:t>‹#›</a:t>
            </a:fld>
            <a:endParaRPr lang="en-US" dirty="0"/>
          </a:p>
        </p:txBody>
      </p:sp>
    </p:spTree>
    <p:extLst>
      <p:ext uri="{BB962C8B-B14F-4D97-AF65-F5344CB8AC3E}">
        <p14:creationId xmlns:p14="http://schemas.microsoft.com/office/powerpoint/2010/main" val="289550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8720"/>
            <a:ext cx="8229600" cy="48310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a:lvl1pPr>
          </a:lstStyle>
          <a:p>
            <a:fld id="{C85428ED-55AD-3549-B308-B16F2385B940}" type="slidenum">
              <a:rPr lang="en-US"/>
              <a:pPr/>
              <a:t>‹#›</a:t>
            </a:fld>
            <a:endParaRPr lang="en-US" dirty="0"/>
          </a:p>
        </p:txBody>
      </p:sp>
      <p:sp>
        <p:nvSpPr>
          <p:cNvPr id="5" name="Title 1"/>
          <p:cNvSpPr>
            <a:spLocks noGrp="1"/>
          </p:cNvSpPr>
          <p:nvPr>
            <p:ph type="title"/>
          </p:nvPr>
        </p:nvSpPr>
        <p:spPr>
          <a:xfrm>
            <a:off x="457200" y="0"/>
            <a:ext cx="6931152" cy="685800"/>
          </a:xfrm>
        </p:spPr>
        <p:txBody>
          <a:bodyPr/>
          <a:lstStyle>
            <a:lvl1pPr>
              <a:defRPr>
                <a:solidFill>
                  <a:schemeClr val="bg1"/>
                </a:solidFill>
              </a:defRPr>
            </a:lvl1pPr>
          </a:lstStyle>
          <a:p>
            <a:endParaRPr lang="en-US" dirty="0">
              <a:solidFill>
                <a:schemeClr val="bg1"/>
              </a:solidFill>
            </a:endParaRPr>
          </a:p>
        </p:txBody>
      </p:sp>
    </p:spTree>
    <p:extLst>
      <p:ext uri="{BB962C8B-B14F-4D97-AF65-F5344CB8AC3E}">
        <p14:creationId xmlns:p14="http://schemas.microsoft.com/office/powerpoint/2010/main" val="2247921948"/>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CF20E955-51B0-4B4B-B098-647252550E14}" type="slidenum">
              <a:rPr lang="en-US"/>
              <a:pPr/>
              <a:t>‹#›</a:t>
            </a:fld>
            <a:endParaRPr lang="en-US" dirty="0"/>
          </a:p>
        </p:txBody>
      </p:sp>
    </p:spTree>
    <p:extLst>
      <p:ext uri="{BB962C8B-B14F-4D97-AF65-F5344CB8AC3E}">
        <p14:creationId xmlns:p14="http://schemas.microsoft.com/office/powerpoint/2010/main" val="190622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194C6C0-D5B7-F846-BE2D-FEDDAA218AF9}" type="slidenum">
              <a:rPr lang="en-US"/>
              <a:pPr/>
              <a:t>‹#›</a:t>
            </a:fld>
            <a:endParaRPr lang="en-US" dirty="0"/>
          </a:p>
        </p:txBody>
      </p:sp>
    </p:spTree>
    <p:extLst>
      <p:ext uri="{BB962C8B-B14F-4D97-AF65-F5344CB8AC3E}">
        <p14:creationId xmlns:p14="http://schemas.microsoft.com/office/powerpoint/2010/main" val="21552299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FD43A4D-A8D7-004B-A3DE-03352E60357D}" type="slidenum">
              <a:rPr lang="en-US"/>
              <a:pPr/>
              <a:t>‹#›</a:t>
            </a:fld>
            <a:endParaRPr lang="en-US" dirty="0"/>
          </a:p>
        </p:txBody>
      </p:sp>
    </p:spTree>
    <p:extLst>
      <p:ext uri="{BB962C8B-B14F-4D97-AF65-F5344CB8AC3E}">
        <p14:creationId xmlns:p14="http://schemas.microsoft.com/office/powerpoint/2010/main" val="143499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755E98A-B30E-8847-BBEC-09431774DFD3}" type="slidenum">
              <a:rPr lang="en-US"/>
              <a:pPr/>
              <a:t>‹#›</a:t>
            </a:fld>
            <a:endParaRPr lang="en-US" dirty="0"/>
          </a:p>
        </p:txBody>
      </p:sp>
    </p:spTree>
    <p:extLst>
      <p:ext uri="{BB962C8B-B14F-4D97-AF65-F5344CB8AC3E}">
        <p14:creationId xmlns:p14="http://schemas.microsoft.com/office/powerpoint/2010/main" val="3419609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2A05E7A-3253-CF40-9E2E-30621E8F28BF}" type="slidenum">
              <a:rPr lang="en-US"/>
              <a:pPr/>
              <a:t>‹#›</a:t>
            </a:fld>
            <a:endParaRPr lang="en-US" dirty="0"/>
          </a:p>
        </p:txBody>
      </p:sp>
    </p:spTree>
    <p:extLst>
      <p:ext uri="{BB962C8B-B14F-4D97-AF65-F5344CB8AC3E}">
        <p14:creationId xmlns:p14="http://schemas.microsoft.com/office/powerpoint/2010/main" val="229002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0C105F3D-1BFC-A54B-B708-411C8BB0595D}" type="slidenum">
              <a:rPr lang="en-US"/>
              <a:pPr/>
              <a:t>‹#›</a:t>
            </a:fld>
            <a:endParaRPr lang="en-US" dirty="0"/>
          </a:p>
        </p:txBody>
      </p:sp>
    </p:spTree>
    <p:extLst>
      <p:ext uri="{BB962C8B-B14F-4D97-AF65-F5344CB8AC3E}">
        <p14:creationId xmlns:p14="http://schemas.microsoft.com/office/powerpoint/2010/main" val="385320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FFA15E89-E06A-F446-9FA3-9E3B36C1983C}" type="slidenum">
              <a:rPr lang="en-US"/>
              <a:pPr/>
              <a:t>‹#›</a:t>
            </a:fld>
            <a:endParaRPr lang="en-US" dirty="0"/>
          </a:p>
        </p:txBody>
      </p:sp>
    </p:spTree>
    <p:extLst>
      <p:ext uri="{BB962C8B-B14F-4D97-AF65-F5344CB8AC3E}">
        <p14:creationId xmlns:p14="http://schemas.microsoft.com/office/powerpoint/2010/main" val="3633092205"/>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3622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62200"/>
            <a:ext cx="40386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E06D0027-A891-4C4F-82F0-CE4094D8CAB7}" type="slidenum">
              <a:rPr lang="en-US"/>
              <a:pPr/>
              <a:t>‹#›</a:t>
            </a:fld>
            <a:endParaRPr lang="en-US" dirty="0"/>
          </a:p>
        </p:txBody>
      </p:sp>
    </p:spTree>
    <p:extLst>
      <p:ext uri="{BB962C8B-B14F-4D97-AF65-F5344CB8AC3E}">
        <p14:creationId xmlns:p14="http://schemas.microsoft.com/office/powerpoint/2010/main" val="2831743962"/>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14A7E19-704F-8843-A5DC-7C3DD62224F2}" type="slidenum">
              <a:rPr lang="en-US"/>
              <a:pPr/>
              <a:t>‹#›</a:t>
            </a:fld>
            <a:endParaRPr lang="en-US" dirty="0"/>
          </a:p>
        </p:txBody>
      </p:sp>
    </p:spTree>
    <p:extLst>
      <p:ext uri="{BB962C8B-B14F-4D97-AF65-F5344CB8AC3E}">
        <p14:creationId xmlns:p14="http://schemas.microsoft.com/office/powerpoint/2010/main" val="3159183426"/>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92BEE49C-A640-DF47-981F-3DDD420CAE49}" type="slidenum">
              <a:rPr lang="en-US"/>
              <a:pPr/>
              <a:t>‹#›</a:t>
            </a:fld>
            <a:endParaRPr lang="en-US" dirty="0"/>
          </a:p>
        </p:txBody>
      </p:sp>
    </p:spTree>
    <p:extLst>
      <p:ext uri="{BB962C8B-B14F-4D97-AF65-F5344CB8AC3E}">
        <p14:creationId xmlns:p14="http://schemas.microsoft.com/office/powerpoint/2010/main" val="3549457285"/>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06ED907-936B-E54D-8876-E0E5A62E85DC}" type="slidenum">
              <a:rPr lang="en-US"/>
              <a:pPr/>
              <a:t>‹#›</a:t>
            </a:fld>
            <a:endParaRPr lang="en-US" dirty="0"/>
          </a:p>
        </p:txBody>
      </p:sp>
    </p:spTree>
    <p:extLst>
      <p:ext uri="{BB962C8B-B14F-4D97-AF65-F5344CB8AC3E}">
        <p14:creationId xmlns:p14="http://schemas.microsoft.com/office/powerpoint/2010/main" val="4289104798"/>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E0889B6-61F5-E844-B441-7637745877EF}" type="slidenum">
              <a:rPr lang="en-US"/>
              <a:pPr/>
              <a:t>‹#›</a:t>
            </a:fld>
            <a:endParaRPr lang="en-US" dirty="0"/>
          </a:p>
        </p:txBody>
      </p:sp>
    </p:spTree>
    <p:extLst>
      <p:ext uri="{BB962C8B-B14F-4D97-AF65-F5344CB8AC3E}">
        <p14:creationId xmlns:p14="http://schemas.microsoft.com/office/powerpoint/2010/main" val="370043585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78385B0-CDC3-AF48-B575-C235AB7BE078}" type="slidenum">
              <a:rPr lang="en-US"/>
              <a:pPr/>
              <a:t>‹#›</a:t>
            </a:fld>
            <a:endParaRPr lang="en-US" dirty="0"/>
          </a:p>
        </p:txBody>
      </p:sp>
    </p:spTree>
    <p:extLst>
      <p:ext uri="{BB962C8B-B14F-4D97-AF65-F5344CB8AC3E}">
        <p14:creationId xmlns:p14="http://schemas.microsoft.com/office/powerpoint/2010/main" val="418477566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457200" y="0"/>
            <a:ext cx="693115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457200" y="1188720"/>
            <a:ext cx="8229600"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30" name="Rectangle 6"/>
          <p:cNvSpPr>
            <a:spLocks noGrp="1" noChangeArrowheads="1"/>
          </p:cNvSpPr>
          <p:nvPr>
            <p:ph type="sldNum" sz="quarter" idx="4"/>
          </p:nvPr>
        </p:nvSpPr>
        <p:spPr bwMode="auto">
          <a:xfrm>
            <a:off x="6629400" y="6096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884E927-480A-184C-A2D5-31BA1A169A5F}"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6" r:id="rId12"/>
    <p:sldLayoutId id="2147483697" r:id="rId13"/>
    <p:sldLayoutId id="2147483698" r:id="rId14"/>
  </p:sldLayoutIdLst>
  <p:transition>
    <p:cut/>
  </p:transition>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p:titleStyle>
    <p:body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9158" name="Rectangle 6"/>
          <p:cNvSpPr>
            <a:spLocks noGrp="1" noChangeArrowheads="1"/>
          </p:cNvSpPr>
          <p:nvPr>
            <p:ph type="sldNum" sz="quarter" idx="4"/>
          </p:nvPr>
        </p:nvSpPr>
        <p:spPr bwMode="auto">
          <a:xfrm>
            <a:off x="6781800" y="60198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lvl1pPr>
          </a:lstStyle>
          <a:p>
            <a:fld id="{851B99A5-A8B2-D343-9203-0633F7FEC93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ヒラギノ角ゴ Pro W3" charset="0"/>
        </a:defRPr>
      </a:lvl2pPr>
      <a:lvl3pPr algn="ctr" rtl="0" fontAlgn="base">
        <a:spcBef>
          <a:spcPct val="0"/>
        </a:spcBef>
        <a:spcAft>
          <a:spcPct val="0"/>
        </a:spcAft>
        <a:defRPr sz="4400">
          <a:solidFill>
            <a:schemeClr val="tx2"/>
          </a:solidFill>
          <a:latin typeface="Arial" charset="0"/>
          <a:ea typeface="ヒラギノ角ゴ Pro W3" charset="0"/>
        </a:defRPr>
      </a:lvl3pPr>
      <a:lvl4pPr algn="ctr" rtl="0" fontAlgn="base">
        <a:spcBef>
          <a:spcPct val="0"/>
        </a:spcBef>
        <a:spcAft>
          <a:spcPct val="0"/>
        </a:spcAft>
        <a:defRPr sz="4400">
          <a:solidFill>
            <a:schemeClr val="tx2"/>
          </a:solidFill>
          <a:latin typeface="Arial" charset="0"/>
          <a:ea typeface="ヒラギノ角ゴ Pro W3" charset="0"/>
        </a:defRPr>
      </a:lvl4pPr>
      <a:lvl5pPr algn="ctr" rtl="0" fontAlgn="base">
        <a:spcBef>
          <a:spcPct val="0"/>
        </a:spcBef>
        <a:spcAft>
          <a:spcPct val="0"/>
        </a:spcAft>
        <a:defRPr sz="4400">
          <a:solidFill>
            <a:schemeClr val="tx2"/>
          </a:solidFill>
          <a:latin typeface="Arial" charset="0"/>
          <a:ea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ahUKEwiamLHL8NXOAhXGyyYKHRjMBTwQjRwIBw&amp;url=http://www.gettyimages.com/illustrations/question-mark&amp;psig=AFQjCNHNBOOYbmCtK1f0Hnq0NnVwD7sP0g&amp;ust=1471984732008083"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ahUKEwiamLHL8NXOAhXGyyYKHRjMBTwQjRwIBw&amp;url=http://www.gettyimages.com/illustrations/question-mark&amp;psig=AFQjCNHNBOOYbmCtK1f0Hnq0NnVwD7sP0g&amp;ust=1471984732008083"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1.jpe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uact=8&amp;ved=0ahUKEwiamLHL8NXOAhXGyyYKHRjMBTwQjRwIBw&amp;url=http://www.gettyimages.com/illustrations/question-mark&amp;psig=AFQjCNHNBOOYbmCtK1f0Hnq0NnVwD7sP0g&amp;ust=1471984732008083"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124200"/>
            <a:ext cx="7772400" cy="1362075"/>
          </a:xfrm>
        </p:spPr>
        <p:txBody>
          <a:bodyPr/>
          <a:lstStyle/>
          <a:p>
            <a:pPr algn="ctr"/>
            <a:r>
              <a:rPr lang="en-US" dirty="0"/>
              <a:t>Area Director Training</a:t>
            </a:r>
          </a:p>
        </p:txBody>
      </p:sp>
      <p:sp>
        <p:nvSpPr>
          <p:cNvPr id="5" name="Text Placeholder 4"/>
          <p:cNvSpPr>
            <a:spLocks noGrp="1"/>
          </p:cNvSpPr>
          <p:nvPr>
            <p:ph type="body" idx="1"/>
          </p:nvPr>
        </p:nvSpPr>
        <p:spPr>
          <a:xfrm>
            <a:off x="722313" y="1600200"/>
            <a:ext cx="7772400" cy="1500187"/>
          </a:xfrm>
        </p:spPr>
        <p:txBody>
          <a:bodyPr/>
          <a:lstStyle/>
          <a:p>
            <a:pPr algn="ctr"/>
            <a:r>
              <a:rPr lang="en-US" dirty="0"/>
              <a:t>Part I</a:t>
            </a:r>
          </a:p>
          <a:p>
            <a:pPr algn="ctr"/>
            <a:endParaRPr lang="en-US" dirty="0"/>
          </a:p>
        </p:txBody>
      </p:sp>
    </p:spTree>
    <p:extLst>
      <p:ext uri="{BB962C8B-B14F-4D97-AF65-F5344CB8AC3E}">
        <p14:creationId xmlns:p14="http://schemas.microsoft.com/office/powerpoint/2010/main" val="3953625015"/>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a:solidFill>
                  <a:schemeClr val="accent3"/>
                </a:solidFill>
              </a:rPr>
              <a:t>Area Council Meetings</a:t>
            </a:r>
          </a:p>
        </p:txBody>
      </p:sp>
      <p:sp>
        <p:nvSpPr>
          <p:cNvPr id="6" name="Content Placeholder 2"/>
          <p:cNvSpPr txBox="1">
            <a:spLocks/>
          </p:cNvSpPr>
          <p:nvPr/>
        </p:nvSpPr>
        <p:spPr>
          <a:xfrm>
            <a:off x="457200" y="1188720"/>
            <a:ext cx="8077200" cy="475488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a:t>Walk thru Sample Agenda</a:t>
            </a:r>
          </a:p>
        </p:txBody>
      </p:sp>
    </p:spTree>
    <p:extLst>
      <p:ext uri="{BB962C8B-B14F-4D97-AF65-F5344CB8AC3E}">
        <p14:creationId xmlns:p14="http://schemas.microsoft.com/office/powerpoint/2010/main" val="407056100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a:solidFill>
                  <a:schemeClr val="accent3"/>
                </a:solidFill>
              </a:rPr>
              <a:t>Area Council Meetings</a:t>
            </a:r>
          </a:p>
        </p:txBody>
      </p:sp>
      <p:sp>
        <p:nvSpPr>
          <p:cNvPr id="6" name="Content Placeholder 2"/>
          <p:cNvSpPr txBox="1">
            <a:spLocks/>
          </p:cNvSpPr>
          <p:nvPr/>
        </p:nvSpPr>
        <p:spPr>
          <a:xfrm>
            <a:off x="457200" y="1188720"/>
            <a:ext cx="8077200" cy="475488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a:t>How many of you have held an Area Council meeting already?</a:t>
            </a:r>
          </a:p>
          <a:p>
            <a:r>
              <a:rPr lang="en-US" dirty="0"/>
              <a:t>If you did, how did that go?</a:t>
            </a:r>
          </a:p>
          <a:p>
            <a:pPr lvl="1"/>
            <a:r>
              <a:rPr lang="en-US" dirty="0"/>
              <a:t>What did you discuss</a:t>
            </a:r>
          </a:p>
          <a:p>
            <a:pPr lvl="1"/>
            <a:r>
              <a:rPr lang="en-US" dirty="0"/>
              <a:t>What was the format?</a:t>
            </a:r>
          </a:p>
          <a:p>
            <a:pPr lvl="1"/>
            <a:r>
              <a:rPr lang="en-US" dirty="0"/>
              <a:t>Where did you hold it?</a:t>
            </a:r>
          </a:p>
        </p:txBody>
      </p:sp>
    </p:spTree>
    <p:extLst>
      <p:ext uri="{BB962C8B-B14F-4D97-AF65-F5344CB8AC3E}">
        <p14:creationId xmlns:p14="http://schemas.microsoft.com/office/powerpoint/2010/main" val="162044196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sz="3200" dirty="0">
                <a:solidFill>
                  <a:schemeClr val="accent3"/>
                </a:solidFill>
              </a:rPr>
              <a:t>Area Council Meetings Best Practice</a:t>
            </a:r>
          </a:p>
        </p:txBody>
      </p:sp>
      <p:sp>
        <p:nvSpPr>
          <p:cNvPr id="6" name="Content Placeholder 2"/>
          <p:cNvSpPr txBox="1">
            <a:spLocks/>
          </p:cNvSpPr>
          <p:nvPr/>
        </p:nvSpPr>
        <p:spPr>
          <a:xfrm>
            <a:off x="457200" y="1188720"/>
            <a:ext cx="8077200" cy="475488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a:t>Meeting Quarterly is the recommendation</a:t>
            </a:r>
          </a:p>
          <a:p>
            <a:r>
              <a:rPr lang="en-US" dirty="0"/>
              <a:t>Have a location and time set-include food</a:t>
            </a:r>
          </a:p>
          <a:p>
            <a:r>
              <a:rPr lang="en-US" dirty="0"/>
              <a:t>Communicate ahead-recommend 3-4 weeks out</a:t>
            </a:r>
          </a:p>
          <a:p>
            <a:r>
              <a:rPr lang="en-US" dirty="0"/>
              <a:t>Include Pres/VP of Ed/Membership-any other officer with interest</a:t>
            </a:r>
          </a:p>
          <a:p>
            <a:r>
              <a:rPr lang="en-US" dirty="0"/>
              <a:t>So—when is your next meeting? Get it on the D6 calendar</a:t>
            </a:r>
          </a:p>
        </p:txBody>
      </p:sp>
    </p:spTree>
    <p:extLst>
      <p:ext uri="{BB962C8B-B14F-4D97-AF65-F5344CB8AC3E}">
        <p14:creationId xmlns:p14="http://schemas.microsoft.com/office/powerpoint/2010/main" val="32363804"/>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Club Visits and Reports</a:t>
            </a:r>
          </a:p>
        </p:txBody>
      </p:sp>
      <p:sp>
        <p:nvSpPr>
          <p:cNvPr id="4" name="Title 2"/>
          <p:cNvSpPr txBox="1">
            <a:spLocks/>
          </p:cNvSpPr>
          <p:nvPr/>
        </p:nvSpPr>
        <p:spPr bwMode="auto">
          <a:xfrm>
            <a:off x="838200" y="3429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a:lstStyle>
          <a:p>
            <a:pPr algn="ctr"/>
            <a:r>
              <a:rPr lang="en-US" sz="1800" kern="0" dirty="0"/>
              <a:t>Anne Groetsch, DTM</a:t>
            </a:r>
          </a:p>
        </p:txBody>
      </p:sp>
    </p:spTree>
    <p:extLst>
      <p:ext uri="{BB962C8B-B14F-4D97-AF65-F5344CB8AC3E}">
        <p14:creationId xmlns:p14="http://schemas.microsoft.com/office/powerpoint/2010/main" val="641431830"/>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a:solidFill>
                  <a:schemeClr val="accent3"/>
                </a:solidFill>
              </a:rPr>
              <a:t>Club Visits and Reports</a:t>
            </a:r>
          </a:p>
        </p:txBody>
      </p:sp>
      <p:sp>
        <p:nvSpPr>
          <p:cNvPr id="6" name="Content Placeholder 2"/>
          <p:cNvSpPr txBox="1">
            <a:spLocks/>
          </p:cNvSpPr>
          <p:nvPr/>
        </p:nvSpPr>
        <p:spPr>
          <a:xfrm>
            <a:off x="457200" y="1188720"/>
            <a:ext cx="8229600" cy="178308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4000" dirty="0"/>
              <a:t>Let’s talk!</a:t>
            </a:r>
          </a:p>
        </p:txBody>
      </p:sp>
      <p:pic>
        <p:nvPicPr>
          <p:cNvPr id="2" name="Picture 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20905" y="2007382"/>
            <a:ext cx="4756095" cy="3174218"/>
          </a:xfrm>
          <a:prstGeom prst="rect">
            <a:avLst/>
          </a:prstGeom>
        </p:spPr>
      </p:pic>
    </p:spTree>
    <p:extLst>
      <p:ext uri="{BB962C8B-B14F-4D97-AF65-F5344CB8AC3E}">
        <p14:creationId xmlns:p14="http://schemas.microsoft.com/office/powerpoint/2010/main" val="1137875019"/>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1152" cy="685800"/>
          </a:xfrm>
        </p:spPr>
        <p:txBody>
          <a:bodyPr/>
          <a:lstStyle/>
          <a:p>
            <a:r>
              <a:rPr lang="en-US" dirty="0">
                <a:solidFill>
                  <a:schemeClr val="bg1"/>
                </a:solidFill>
              </a:rPr>
              <a:t>Club Visits and Reports</a:t>
            </a:r>
          </a:p>
        </p:txBody>
      </p:sp>
      <p:sp>
        <p:nvSpPr>
          <p:cNvPr id="3" name="Content Placeholder 2"/>
          <p:cNvSpPr>
            <a:spLocks noGrp="1"/>
          </p:cNvSpPr>
          <p:nvPr>
            <p:ph idx="1"/>
          </p:nvPr>
        </p:nvSpPr>
        <p:spPr/>
        <p:txBody>
          <a:bodyPr/>
          <a:lstStyle/>
          <a:p>
            <a:r>
              <a:rPr lang="en-US" dirty="0"/>
              <a:t>Club Success Plans</a:t>
            </a:r>
          </a:p>
          <a:p>
            <a:pPr lvl="1"/>
            <a:r>
              <a:rPr lang="en-US" dirty="0"/>
              <a:t>Failing to Plan is Planning to Fail</a:t>
            </a:r>
          </a:p>
          <a:p>
            <a:r>
              <a:rPr lang="en-US" dirty="0"/>
              <a:t>Where are you in completing visits?</a:t>
            </a:r>
          </a:p>
          <a:p>
            <a:pPr lvl="1"/>
            <a:r>
              <a:rPr lang="en-US" dirty="0"/>
              <a:t>Club Base Profiles</a:t>
            </a:r>
          </a:p>
          <a:p>
            <a:r>
              <a:rPr lang="en-US" dirty="0"/>
              <a:t>Communication Strategies</a:t>
            </a:r>
          </a:p>
          <a:p>
            <a:pPr lvl="1"/>
            <a:r>
              <a:rPr lang="en-US" dirty="0"/>
              <a:t>What is working?</a:t>
            </a:r>
          </a:p>
          <a:p>
            <a:r>
              <a:rPr lang="en-US" dirty="0"/>
              <a:t>Filing the Area Director Visit Report</a:t>
            </a:r>
          </a:p>
          <a:p>
            <a:pPr lvl="1"/>
            <a:r>
              <a:rPr lang="en-US" dirty="0"/>
              <a:t>Keep it Sweet and Simple (KISS)</a:t>
            </a:r>
          </a:p>
        </p:txBody>
      </p:sp>
    </p:spTree>
    <p:extLst>
      <p:ext uri="{BB962C8B-B14F-4D97-AF65-F5344CB8AC3E}">
        <p14:creationId xmlns:p14="http://schemas.microsoft.com/office/powerpoint/2010/main" val="3493544605"/>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Break time</a:t>
            </a:r>
            <a:br>
              <a:rPr lang="en-US" dirty="0"/>
            </a:br>
            <a:r>
              <a:rPr lang="en-US" dirty="0"/>
              <a:t>10 minutes</a:t>
            </a:r>
          </a:p>
        </p:txBody>
      </p:sp>
      <p:pic>
        <p:nvPicPr>
          <p:cNvPr id="2" name="Picture 1"/>
          <p:cNvPicPr>
            <a:picLocks noChangeAspect="1"/>
          </p:cNvPicPr>
          <p:nvPr/>
        </p:nvPicPr>
        <p:blipFill>
          <a:blip r:embed="rId2"/>
          <a:stretch>
            <a:fillRect/>
          </a:stretch>
        </p:blipFill>
        <p:spPr>
          <a:xfrm>
            <a:off x="457200" y="990599"/>
            <a:ext cx="1600200" cy="1410929"/>
          </a:xfrm>
          <a:prstGeom prst="rect">
            <a:avLst/>
          </a:prstGeom>
        </p:spPr>
      </p:pic>
      <p:pic>
        <p:nvPicPr>
          <p:cNvPr id="4" name="Picture 3"/>
          <p:cNvPicPr>
            <a:picLocks noChangeAspect="1"/>
          </p:cNvPicPr>
          <p:nvPr/>
        </p:nvPicPr>
        <p:blipFill>
          <a:blip r:embed="rId3"/>
          <a:stretch>
            <a:fillRect/>
          </a:stretch>
        </p:blipFill>
        <p:spPr>
          <a:xfrm>
            <a:off x="6400800" y="3965666"/>
            <a:ext cx="2235291" cy="2219325"/>
          </a:xfrm>
          <a:prstGeom prst="rect">
            <a:avLst/>
          </a:prstGeom>
        </p:spPr>
      </p:pic>
    </p:spTree>
    <p:extLst>
      <p:ext uri="{BB962C8B-B14F-4D97-AF65-F5344CB8AC3E}">
        <p14:creationId xmlns:p14="http://schemas.microsoft.com/office/powerpoint/2010/main" val="224574628"/>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Proxies</a:t>
            </a:r>
          </a:p>
        </p:txBody>
      </p:sp>
      <p:sp>
        <p:nvSpPr>
          <p:cNvPr id="4" name="Title 2"/>
          <p:cNvSpPr txBox="1">
            <a:spLocks/>
          </p:cNvSpPr>
          <p:nvPr/>
        </p:nvSpPr>
        <p:spPr bwMode="auto">
          <a:xfrm>
            <a:off x="838200" y="3429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a:lstStyle>
          <a:p>
            <a:pPr algn="ctr"/>
            <a:r>
              <a:rPr lang="en-US" sz="1800" kern="0" dirty="0"/>
              <a:t>Theo Black, DTM, PID</a:t>
            </a:r>
          </a:p>
        </p:txBody>
      </p:sp>
    </p:spTree>
    <p:extLst>
      <p:ext uri="{BB962C8B-B14F-4D97-AF65-F5344CB8AC3E}">
        <p14:creationId xmlns:p14="http://schemas.microsoft.com/office/powerpoint/2010/main" val="207059185"/>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6931152" cy="685800"/>
          </a:xfrm>
        </p:spPr>
        <p:txBody>
          <a:bodyPr/>
          <a:lstStyle/>
          <a:p>
            <a:r>
              <a:rPr lang="en-US" dirty="0">
                <a:solidFill>
                  <a:schemeClr val="accent3"/>
                </a:solidFill>
              </a:rPr>
              <a:t>Understanding Proxies</a:t>
            </a:r>
            <a:endParaRPr lang="en-US" dirty="0"/>
          </a:p>
        </p:txBody>
      </p:sp>
      <p:sp>
        <p:nvSpPr>
          <p:cNvPr id="4" name="Content Placeholder 3"/>
          <p:cNvSpPr>
            <a:spLocks noGrp="1"/>
          </p:cNvSpPr>
          <p:nvPr>
            <p:ph idx="1"/>
          </p:nvPr>
        </p:nvSpPr>
        <p:spPr/>
        <p:txBody>
          <a:bodyPr/>
          <a:lstStyle/>
          <a:p>
            <a:r>
              <a:rPr lang="en-US" sz="2800" dirty="0"/>
              <a:t>At district council business meeting, each club President and VPE in attendance is entitled to one vote.</a:t>
            </a:r>
          </a:p>
          <a:p>
            <a:r>
              <a:rPr lang="en-US" sz="2800" dirty="0"/>
              <a:t>If either or both officers cannot attend, they may designate, in writing, any other active club member to act as a proxy.</a:t>
            </a:r>
          </a:p>
          <a:p>
            <a:r>
              <a:rPr lang="en-US" sz="2800" dirty="0"/>
              <a:t>At the district council business meeting, the proxy holder may carry one or both club votes (maximum of two votes with exception of DEC)</a:t>
            </a:r>
          </a:p>
          <a:p>
            <a:r>
              <a:rPr lang="en-US" sz="2800" dirty="0"/>
              <a:t>No other proxies are valid</a:t>
            </a:r>
          </a:p>
        </p:txBody>
      </p:sp>
    </p:spTree>
    <p:extLst>
      <p:ext uri="{BB962C8B-B14F-4D97-AF65-F5344CB8AC3E}">
        <p14:creationId xmlns:p14="http://schemas.microsoft.com/office/powerpoint/2010/main" val="2403684833"/>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6931152" cy="685800"/>
          </a:xfrm>
        </p:spPr>
        <p:txBody>
          <a:bodyPr/>
          <a:lstStyle/>
          <a:p>
            <a:r>
              <a:rPr lang="en-US" dirty="0">
                <a:solidFill>
                  <a:schemeClr val="accent3"/>
                </a:solidFill>
              </a:rPr>
              <a:t>Proxy Form</a:t>
            </a:r>
            <a:endParaRPr lang="en-US" dirty="0"/>
          </a:p>
        </p:txBody>
      </p:sp>
      <p:sp>
        <p:nvSpPr>
          <p:cNvPr id="2" name="Content Placeholder 1"/>
          <p:cNvSpPr>
            <a:spLocks noGrp="1"/>
          </p:cNvSpPr>
          <p:nvPr>
            <p:ph idx="1"/>
          </p:nvPr>
        </p:nvSpPr>
        <p:spPr/>
        <p:txBody>
          <a:bodyPr/>
          <a:lstStyle/>
          <a:p>
            <a:r>
              <a:rPr lang="en-US" sz="2800" dirty="0"/>
              <a:t>In the event one of the two top officers is not in attendance at the meeting and has not designated, in writing, an active individual member of the club to act as his or her proxy at such meeting, </a:t>
            </a:r>
          </a:p>
          <a:p>
            <a:pPr lvl="1"/>
            <a:r>
              <a:rPr lang="en-US" sz="2400" dirty="0"/>
              <a:t>the officer or proxyholder in attendance shall be deemed to hold the proxy of the other and may therefore cast two votes at such meeting.</a:t>
            </a:r>
          </a:p>
        </p:txBody>
      </p:sp>
    </p:spTree>
    <p:extLst>
      <p:ext uri="{BB962C8B-B14F-4D97-AF65-F5344CB8AC3E}">
        <p14:creationId xmlns:p14="http://schemas.microsoft.com/office/powerpoint/2010/main" val="3336994483"/>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a:lnSpc>
                <a:spcPct val="90000"/>
              </a:lnSpc>
            </a:pPr>
            <a:r>
              <a:rPr lang="en-US" dirty="0"/>
              <a:t>Area Director Training</a:t>
            </a:r>
            <a:endParaRPr lang="en-US" sz="4800" dirty="0"/>
          </a:p>
        </p:txBody>
      </p:sp>
      <p:sp>
        <p:nvSpPr>
          <p:cNvPr id="5" name="Rectangle 3"/>
          <p:cNvSpPr>
            <a:spLocks noGrp="1" noChangeArrowheads="1"/>
          </p:cNvSpPr>
          <p:nvPr>
            <p:ph type="subTitle" idx="1"/>
          </p:nvPr>
        </p:nvSpPr>
        <p:spPr>
          <a:xfrm>
            <a:off x="685800" y="3886200"/>
            <a:ext cx="7772400" cy="1981200"/>
          </a:xfrm>
        </p:spPr>
        <p:txBody>
          <a:bodyPr/>
          <a:lstStyle/>
          <a:p>
            <a:pPr>
              <a:tabLst>
                <a:tab pos="2176463" algn="l"/>
                <a:tab pos="5715000" algn="l"/>
              </a:tabLst>
            </a:pPr>
            <a:r>
              <a:rPr lang="en-US" sz="2400" b="1" dirty="0">
                <a:solidFill>
                  <a:schemeClr val="accent1"/>
                </a:solidFill>
              </a:rPr>
              <a:t>Saturday October 15th, 2016</a:t>
            </a:r>
          </a:p>
          <a:p>
            <a:pPr>
              <a:tabLst>
                <a:tab pos="2176463" algn="l"/>
                <a:tab pos="5715000" algn="l"/>
              </a:tabLst>
            </a:pPr>
            <a:endParaRPr lang="en-US" sz="1000" dirty="0">
              <a:solidFill>
                <a:schemeClr val="accent1"/>
              </a:solidFill>
            </a:endParaRPr>
          </a:p>
          <a:p>
            <a:pPr algn="l">
              <a:tabLst>
                <a:tab pos="2176463" algn="l"/>
                <a:tab pos="5715000" algn="l"/>
              </a:tabLst>
            </a:pPr>
            <a:r>
              <a:rPr lang="en-US" sz="2000" b="1" dirty="0">
                <a:solidFill>
                  <a:schemeClr val="accent1"/>
                </a:solidFill>
              </a:rPr>
              <a:t>Theo Black, DTM,	       International Director       2009 – 2011</a:t>
            </a:r>
          </a:p>
          <a:p>
            <a:pPr algn="l">
              <a:tabLst>
                <a:tab pos="2176463" algn="l"/>
                <a:tab pos="5715000" algn="l"/>
              </a:tabLst>
            </a:pPr>
            <a:r>
              <a:rPr lang="en-US" sz="2000" b="1" dirty="0">
                <a:solidFill>
                  <a:schemeClr val="accent5">
                    <a:lumMod val="60000"/>
                    <a:lumOff val="40000"/>
                  </a:schemeClr>
                </a:solidFill>
              </a:rPr>
              <a:t>	       District Governor              2005 – 2006 </a:t>
            </a:r>
          </a:p>
          <a:p>
            <a:pPr algn="l">
              <a:tabLst>
                <a:tab pos="2176463" algn="l"/>
                <a:tab pos="5715000" algn="l"/>
              </a:tabLst>
            </a:pPr>
            <a:r>
              <a:rPr lang="en-US" sz="2000" b="1" dirty="0">
                <a:solidFill>
                  <a:schemeClr val="accent1"/>
                </a:solidFill>
              </a:rPr>
              <a:t>Anne Groetsch, DTM, Prairie Division Governor 2005 – 2006</a:t>
            </a:r>
          </a:p>
        </p:txBody>
      </p:sp>
    </p:spTree>
    <p:extLst>
      <p:ext uri="{BB962C8B-B14F-4D97-AF65-F5344CB8AC3E}">
        <p14:creationId xmlns:p14="http://schemas.microsoft.com/office/powerpoint/2010/main" val="3037622746"/>
      </p:ext>
    </p:extLst>
  </p:cSld>
  <p:clrMapOvr>
    <a:masterClrMapping/>
  </p:clrMapOvr>
  <p:transition>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6931152" cy="685800"/>
          </a:xfrm>
        </p:spPr>
        <p:txBody>
          <a:bodyPr/>
          <a:lstStyle/>
          <a:p>
            <a:r>
              <a:rPr lang="en-US" dirty="0">
                <a:solidFill>
                  <a:schemeClr val="accent3"/>
                </a:solidFill>
              </a:rPr>
              <a:t>Proxy Form</a:t>
            </a:r>
            <a:endParaRPr lang="en-US" dirty="0"/>
          </a:p>
        </p:txBody>
      </p:sp>
      <p:sp>
        <p:nvSpPr>
          <p:cNvPr id="2" name="Content Placeholder 1"/>
          <p:cNvSpPr>
            <a:spLocks noGrp="1"/>
          </p:cNvSpPr>
          <p:nvPr>
            <p:ph idx="1"/>
          </p:nvPr>
        </p:nvSpPr>
        <p:spPr>
          <a:xfrm>
            <a:off x="457200" y="1188720"/>
            <a:ext cx="8610600" cy="4831080"/>
          </a:xfrm>
        </p:spPr>
        <p:txBody>
          <a:bodyPr/>
          <a:lstStyle/>
          <a:p>
            <a:r>
              <a:rPr lang="en-US" sz="2800" dirty="0"/>
              <a:t>Each member of the </a:t>
            </a:r>
            <a:r>
              <a:rPr lang="en-US" sz="2800" b="1" dirty="0"/>
              <a:t>district council</a:t>
            </a:r>
            <a:r>
              <a:rPr lang="en-US" sz="2800" dirty="0"/>
              <a:t> in attendance at a council meeting, or his or her proxy as authorized by subparagraph (d) hereof, is entitled to one vote. Any active individual member who carries the proxies of both the club president and vice president education from a member club is entitled to two votes; and any such individual member who is also entitled to a vote as a member of the district executive committee is entitled to three votes. All other members of the district council shall be limited to a maximum of two votes.</a:t>
            </a:r>
          </a:p>
        </p:txBody>
      </p:sp>
    </p:spTree>
    <p:extLst>
      <p:ext uri="{BB962C8B-B14F-4D97-AF65-F5344CB8AC3E}">
        <p14:creationId xmlns:p14="http://schemas.microsoft.com/office/powerpoint/2010/main" val="2664024982"/>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6931152" cy="685800"/>
          </a:xfrm>
        </p:spPr>
        <p:txBody>
          <a:bodyPr/>
          <a:lstStyle/>
          <a:p>
            <a:r>
              <a:rPr lang="en-US" dirty="0">
                <a:solidFill>
                  <a:schemeClr val="accent3"/>
                </a:solidFill>
              </a:rPr>
              <a:t>Proxy Form</a:t>
            </a:r>
            <a:endParaRPr lang="en-US" dirty="0"/>
          </a:p>
        </p:txBody>
      </p:sp>
      <p:pic>
        <p:nvPicPr>
          <p:cNvPr id="4" name="Picture 3"/>
          <p:cNvPicPr>
            <a:picLocks noChangeAspect="1"/>
          </p:cNvPicPr>
          <p:nvPr/>
        </p:nvPicPr>
        <p:blipFill>
          <a:blip r:embed="rId2"/>
          <a:stretch>
            <a:fillRect/>
          </a:stretch>
        </p:blipFill>
        <p:spPr>
          <a:xfrm>
            <a:off x="2426941" y="762000"/>
            <a:ext cx="4468873" cy="5715000"/>
          </a:xfrm>
          <a:prstGeom prst="rect">
            <a:avLst/>
          </a:prstGeom>
        </p:spPr>
      </p:pic>
    </p:spTree>
    <p:extLst>
      <p:ext uri="{BB962C8B-B14F-4D97-AF65-F5344CB8AC3E}">
        <p14:creationId xmlns:p14="http://schemas.microsoft.com/office/powerpoint/2010/main" val="1196595646"/>
      </p:ext>
    </p:extLst>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Predictions for Distinguished Clubs/Areas</a:t>
            </a:r>
          </a:p>
        </p:txBody>
      </p:sp>
      <p:sp>
        <p:nvSpPr>
          <p:cNvPr id="4" name="Title 2"/>
          <p:cNvSpPr txBox="1">
            <a:spLocks/>
          </p:cNvSpPr>
          <p:nvPr/>
        </p:nvSpPr>
        <p:spPr bwMode="auto">
          <a:xfrm>
            <a:off x="838200" y="3429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a:lstStyle>
          <a:p>
            <a:pPr algn="ctr"/>
            <a:r>
              <a:rPr lang="en-US" sz="1800" kern="0" dirty="0"/>
              <a:t>Theo Black, DTM, PID</a:t>
            </a:r>
          </a:p>
        </p:txBody>
      </p:sp>
    </p:spTree>
    <p:extLst>
      <p:ext uri="{BB962C8B-B14F-4D97-AF65-F5344CB8AC3E}">
        <p14:creationId xmlns:p14="http://schemas.microsoft.com/office/powerpoint/2010/main" val="513468866"/>
      </p:ext>
    </p:extLst>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8200" y="6172200"/>
            <a:ext cx="457200" cy="246221"/>
          </a:xfrm>
          <a:prstGeom prst="rect">
            <a:avLst/>
          </a:prstGeom>
          <a:noFill/>
        </p:spPr>
        <p:txBody>
          <a:bodyPr wrap="square" rtlCol="0">
            <a:spAutoFit/>
          </a:bodyPr>
          <a:lstStyle/>
          <a:p>
            <a:pPr algn="r"/>
            <a:r>
              <a:rPr lang="en-US" sz="1000" dirty="0">
                <a:solidFill>
                  <a:srgbClr val="800000"/>
                </a:solidFill>
              </a:rPr>
              <a:t>12</a:t>
            </a:r>
          </a:p>
        </p:txBody>
      </p:sp>
      <p:sp>
        <p:nvSpPr>
          <p:cNvPr id="3" name="Title 2"/>
          <p:cNvSpPr>
            <a:spLocks noGrp="1"/>
          </p:cNvSpPr>
          <p:nvPr>
            <p:ph type="title"/>
          </p:nvPr>
        </p:nvSpPr>
        <p:spPr>
          <a:xfrm>
            <a:off x="457200" y="-228600"/>
            <a:ext cx="8229600" cy="1143000"/>
          </a:xfrm>
        </p:spPr>
        <p:txBody>
          <a:bodyPr/>
          <a:lstStyle/>
          <a:p>
            <a:r>
              <a:rPr lang="en-US" dirty="0">
                <a:solidFill>
                  <a:schemeClr val="accent3"/>
                </a:solidFill>
              </a:rPr>
              <a:t>DAP Qualifying Requirements</a:t>
            </a:r>
          </a:p>
        </p:txBody>
      </p:sp>
      <p:sp>
        <p:nvSpPr>
          <p:cNvPr id="6" name="Content Placeholder 2"/>
          <p:cNvSpPr txBox="1">
            <a:spLocks/>
          </p:cNvSpPr>
          <p:nvPr/>
        </p:nvSpPr>
        <p:spPr>
          <a:xfrm>
            <a:off x="457200" y="1188720"/>
            <a:ext cx="8229600" cy="358140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a:t>Distinguished Area Program</a:t>
            </a:r>
          </a:p>
          <a:p>
            <a:pPr lvl="1"/>
            <a:r>
              <a:rPr lang="en-US" dirty="0"/>
              <a:t>No net club loss</a:t>
            </a:r>
          </a:p>
          <a:p>
            <a:pPr lvl="1"/>
            <a:r>
              <a:rPr lang="en-US" dirty="0"/>
              <a:t>Submit the Area Director’s Club Visit Report for at least 75% of club base</a:t>
            </a:r>
          </a:p>
          <a:p>
            <a:pPr lvl="2"/>
            <a:r>
              <a:rPr lang="en-US" dirty="0"/>
              <a:t>First round visits by November 30</a:t>
            </a:r>
            <a:r>
              <a:rPr lang="en-US" baseline="30000" dirty="0"/>
              <a:t>th</a:t>
            </a:r>
            <a:endParaRPr lang="en-US" dirty="0"/>
          </a:p>
          <a:p>
            <a:pPr lvl="2"/>
            <a:r>
              <a:rPr lang="en-US" dirty="0"/>
              <a:t>Second round visits by May 31</a:t>
            </a:r>
            <a:r>
              <a:rPr lang="en-US" baseline="30000" dirty="0"/>
              <a:t>st</a:t>
            </a:r>
          </a:p>
        </p:txBody>
      </p:sp>
    </p:spTree>
    <p:extLst>
      <p:ext uri="{BB962C8B-B14F-4D97-AF65-F5344CB8AC3E}">
        <p14:creationId xmlns:p14="http://schemas.microsoft.com/office/powerpoint/2010/main" val="1702321125"/>
      </p:ext>
    </p:extLst>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solidFill>
                  <a:schemeClr val="accent3"/>
                </a:solidFill>
              </a:rPr>
              <a:t>Distinguished Area Program</a:t>
            </a:r>
          </a:p>
        </p:txBody>
      </p:sp>
      <p:sp>
        <p:nvSpPr>
          <p:cNvPr id="4" name="TextBox 3"/>
          <p:cNvSpPr txBox="1"/>
          <p:nvPr/>
        </p:nvSpPr>
        <p:spPr>
          <a:xfrm>
            <a:off x="8458200" y="6172200"/>
            <a:ext cx="457200" cy="246221"/>
          </a:xfrm>
          <a:prstGeom prst="rect">
            <a:avLst/>
          </a:prstGeom>
          <a:noFill/>
        </p:spPr>
        <p:txBody>
          <a:bodyPr wrap="square" rtlCol="0">
            <a:spAutoFit/>
          </a:bodyPr>
          <a:lstStyle/>
          <a:p>
            <a:pPr algn="r"/>
            <a:r>
              <a:rPr lang="en-US" sz="1000" dirty="0">
                <a:solidFill>
                  <a:srgbClr val="800000"/>
                </a:solidFill>
              </a:rPr>
              <a:t>16</a:t>
            </a:r>
          </a:p>
        </p:txBody>
      </p:sp>
      <p:sp>
        <p:nvSpPr>
          <p:cNvPr id="6" name="Content Placeholder 2"/>
          <p:cNvSpPr txBox="1">
            <a:spLocks/>
          </p:cNvSpPr>
          <p:nvPr/>
        </p:nvSpPr>
        <p:spPr>
          <a:xfrm>
            <a:off x="457200" y="1188720"/>
            <a:ext cx="8229600" cy="358140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398463" indent="-398463"/>
            <a:r>
              <a:rPr lang="en-US" dirty="0"/>
              <a:t>Distinguished, Select Distinguished, President’s Distinguished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667000"/>
            <a:ext cx="7315200" cy="269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452828"/>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1152" cy="685800"/>
          </a:xfrm>
        </p:spPr>
        <p:txBody>
          <a:bodyPr/>
          <a:lstStyle/>
          <a:p>
            <a:r>
              <a:rPr lang="en-US" dirty="0"/>
              <a:t>Example Dashboard</a:t>
            </a:r>
          </a:p>
        </p:txBody>
      </p:sp>
      <p:graphicFrame>
        <p:nvGraphicFramePr>
          <p:cNvPr id="6" name="Table 5"/>
          <p:cNvGraphicFramePr>
            <a:graphicFrameLocks noGrp="1" noChangeAspect="1"/>
          </p:cNvGraphicFramePr>
          <p:nvPr>
            <p:extLst>
              <p:ext uri="{D42A27DB-BD31-4B8C-83A1-F6EECF244321}">
                <p14:modId xmlns:p14="http://schemas.microsoft.com/office/powerpoint/2010/main" val="1621211800"/>
              </p:ext>
            </p:extLst>
          </p:nvPr>
        </p:nvGraphicFramePr>
        <p:xfrm>
          <a:off x="838202" y="990591"/>
          <a:ext cx="6781799" cy="4800608"/>
        </p:xfrm>
        <a:graphic>
          <a:graphicData uri="http://schemas.openxmlformats.org/drawingml/2006/table">
            <a:tbl>
              <a:tblPr/>
              <a:tblGrid>
                <a:gridCol w="1430681">
                  <a:extLst>
                    <a:ext uri="{9D8B030D-6E8A-4147-A177-3AD203B41FA5}">
                      <a16:colId xmlns:a16="http://schemas.microsoft.com/office/drawing/2014/main" val="2833058520"/>
                    </a:ext>
                  </a:extLst>
                </a:gridCol>
                <a:gridCol w="891853">
                  <a:extLst>
                    <a:ext uri="{9D8B030D-6E8A-4147-A177-3AD203B41FA5}">
                      <a16:colId xmlns:a16="http://schemas.microsoft.com/office/drawing/2014/main" val="2488629096"/>
                    </a:ext>
                  </a:extLst>
                </a:gridCol>
                <a:gridCol w="891853">
                  <a:extLst>
                    <a:ext uri="{9D8B030D-6E8A-4147-A177-3AD203B41FA5}">
                      <a16:colId xmlns:a16="http://schemas.microsoft.com/office/drawing/2014/main" val="1836103838"/>
                    </a:ext>
                  </a:extLst>
                </a:gridCol>
                <a:gridCol w="891853">
                  <a:extLst>
                    <a:ext uri="{9D8B030D-6E8A-4147-A177-3AD203B41FA5}">
                      <a16:colId xmlns:a16="http://schemas.microsoft.com/office/drawing/2014/main" val="173046567"/>
                    </a:ext>
                  </a:extLst>
                </a:gridCol>
                <a:gridCol w="891853">
                  <a:extLst>
                    <a:ext uri="{9D8B030D-6E8A-4147-A177-3AD203B41FA5}">
                      <a16:colId xmlns:a16="http://schemas.microsoft.com/office/drawing/2014/main" val="3612882342"/>
                    </a:ext>
                  </a:extLst>
                </a:gridCol>
                <a:gridCol w="891853">
                  <a:extLst>
                    <a:ext uri="{9D8B030D-6E8A-4147-A177-3AD203B41FA5}">
                      <a16:colId xmlns:a16="http://schemas.microsoft.com/office/drawing/2014/main" val="28862692"/>
                    </a:ext>
                  </a:extLst>
                </a:gridCol>
                <a:gridCol w="891853">
                  <a:extLst>
                    <a:ext uri="{9D8B030D-6E8A-4147-A177-3AD203B41FA5}">
                      <a16:colId xmlns:a16="http://schemas.microsoft.com/office/drawing/2014/main" val="733634865"/>
                    </a:ext>
                  </a:extLst>
                </a:gridCol>
              </a:tblGrid>
              <a:tr h="300038">
                <a:tc>
                  <a:txBody>
                    <a:bodyPr/>
                    <a:lstStyle/>
                    <a:p>
                      <a:pPr algn="ctr" fontAlgn="b"/>
                      <a:r>
                        <a:rPr lang="en-US" sz="1400" b="1" i="0" u="none" strike="noStrike" dirty="0">
                          <a:solidFill>
                            <a:srgbClr val="000000"/>
                          </a:solidFill>
                          <a:effectLst/>
                          <a:latin typeface="+mn-lt"/>
                        </a:rPr>
                        <a:t>Goal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Club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Club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Club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Club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Club 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mn-lt"/>
                        </a:rPr>
                        <a:t>Club 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3062230"/>
                  </a:ext>
                </a:extLst>
              </a:tr>
              <a:tr h="300038">
                <a:tc>
                  <a:txBody>
                    <a:bodyPr/>
                    <a:lstStyle/>
                    <a:p>
                      <a:pPr algn="ctr" fontAlgn="b"/>
                      <a:r>
                        <a:rPr lang="en-US" sz="1400" b="1" i="0" u="none" strike="noStrike" dirty="0">
                          <a:solidFill>
                            <a:srgbClr val="000000"/>
                          </a:solidFill>
                          <a:effectLst/>
                          <a:latin typeface="+mn-lt"/>
                        </a:rPr>
                        <a:t>2 CCs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961944743"/>
                  </a:ext>
                </a:extLst>
              </a:tr>
              <a:tr h="300038">
                <a:tc>
                  <a:txBody>
                    <a:bodyPr/>
                    <a:lstStyle/>
                    <a:p>
                      <a:pPr algn="ctr" fontAlgn="b"/>
                      <a:r>
                        <a:rPr lang="en-US" sz="1400" b="1" i="0" u="none" strike="noStrike" dirty="0">
                          <a:solidFill>
                            <a:srgbClr val="000000"/>
                          </a:solidFill>
                          <a:effectLst/>
                          <a:latin typeface="+mn-lt"/>
                        </a:rPr>
                        <a:t>2 CCs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3192815"/>
                  </a:ext>
                </a:extLst>
              </a:tr>
              <a:tr h="300038">
                <a:tc>
                  <a:txBody>
                    <a:bodyPr/>
                    <a:lstStyle/>
                    <a:p>
                      <a:pPr algn="ctr" fontAlgn="b"/>
                      <a:r>
                        <a:rPr lang="en-US" sz="1400" b="1" i="0" u="none" strike="noStrike" dirty="0">
                          <a:solidFill>
                            <a:srgbClr val="000000"/>
                          </a:solidFill>
                          <a:effectLst/>
                          <a:latin typeface="+mn-lt"/>
                        </a:rPr>
                        <a:t>1 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988257"/>
                  </a:ext>
                </a:extLst>
              </a:tr>
              <a:tr h="300038">
                <a:tc>
                  <a:txBody>
                    <a:bodyPr/>
                    <a:lstStyle/>
                    <a:p>
                      <a:pPr algn="ctr" fontAlgn="b"/>
                      <a:r>
                        <a:rPr lang="en-US" sz="1400" b="1" i="0" u="none" strike="noStrike" dirty="0">
                          <a:solidFill>
                            <a:srgbClr val="000000"/>
                          </a:solidFill>
                          <a:effectLst/>
                          <a:latin typeface="+mn-lt"/>
                        </a:rPr>
                        <a:t>1 AC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475698"/>
                  </a:ext>
                </a:extLst>
              </a:tr>
              <a:tr h="300038">
                <a:tc>
                  <a:txBody>
                    <a:bodyPr/>
                    <a:lstStyle/>
                    <a:p>
                      <a:pPr algn="ctr" fontAlgn="b"/>
                      <a:r>
                        <a:rPr lang="en-US" sz="1400" b="1" i="0" u="none" strike="noStrike" dirty="0">
                          <a:solidFill>
                            <a:srgbClr val="000000"/>
                          </a:solidFill>
                          <a:effectLst/>
                          <a:latin typeface="+mn-lt"/>
                        </a:rPr>
                        <a:t>1 Ldr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55462"/>
                  </a:ext>
                </a:extLst>
              </a:tr>
              <a:tr h="300038">
                <a:tc>
                  <a:txBody>
                    <a:bodyPr/>
                    <a:lstStyle/>
                    <a:p>
                      <a:pPr algn="ctr" fontAlgn="b"/>
                      <a:r>
                        <a:rPr lang="en-US" sz="1400" b="1" i="0" u="none" strike="noStrike" dirty="0">
                          <a:solidFill>
                            <a:srgbClr val="000000"/>
                          </a:solidFill>
                          <a:effectLst/>
                          <a:latin typeface="+mn-lt"/>
                        </a:rPr>
                        <a:t>1 Ldr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9676599"/>
                  </a:ext>
                </a:extLst>
              </a:tr>
              <a:tr h="300038">
                <a:tc>
                  <a:txBody>
                    <a:bodyPr/>
                    <a:lstStyle/>
                    <a:p>
                      <a:pPr algn="ctr" fontAlgn="b"/>
                      <a:r>
                        <a:rPr lang="en-US" sz="1400" b="1" i="0" u="none" strike="noStrike" dirty="0">
                          <a:solidFill>
                            <a:srgbClr val="000000"/>
                          </a:solidFill>
                          <a:effectLst/>
                          <a:latin typeface="+mn-lt"/>
                        </a:rPr>
                        <a:t>4 Mbrs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5871192"/>
                  </a:ext>
                </a:extLst>
              </a:tr>
              <a:tr h="300038">
                <a:tc>
                  <a:txBody>
                    <a:bodyPr/>
                    <a:lstStyle/>
                    <a:p>
                      <a:pPr algn="ctr" fontAlgn="b"/>
                      <a:r>
                        <a:rPr lang="en-US" sz="1400" b="1" i="0" u="none" strike="noStrike" dirty="0">
                          <a:solidFill>
                            <a:srgbClr val="000000"/>
                          </a:solidFill>
                          <a:effectLst/>
                          <a:latin typeface="+mn-lt"/>
                        </a:rPr>
                        <a:t>4 Mbrs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349198"/>
                  </a:ext>
                </a:extLst>
              </a:tr>
              <a:tr h="300038">
                <a:tc>
                  <a:txBody>
                    <a:bodyPr/>
                    <a:lstStyle/>
                    <a:p>
                      <a:pPr algn="ctr" fontAlgn="b"/>
                      <a:r>
                        <a:rPr lang="en-US" sz="1400" b="1" i="0" u="none" strike="noStrike" dirty="0">
                          <a:solidFill>
                            <a:srgbClr val="000000"/>
                          </a:solidFill>
                          <a:effectLst/>
                          <a:latin typeface="+mn-lt"/>
                        </a:rPr>
                        <a:t>2 x Ofc Training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7713093"/>
                  </a:ext>
                </a:extLst>
              </a:tr>
              <a:tr h="300038">
                <a:tc>
                  <a:txBody>
                    <a:bodyPr/>
                    <a:lstStyle/>
                    <a:p>
                      <a:pPr algn="ctr" fontAlgn="b"/>
                      <a:r>
                        <a:rPr lang="en-US" sz="1400" b="1" i="0" u="none" strike="noStrike" dirty="0">
                          <a:solidFill>
                            <a:srgbClr val="000000"/>
                          </a:solidFill>
                          <a:effectLst/>
                          <a:latin typeface="+mn-lt"/>
                        </a:rPr>
                        <a:t>Dues/Ofc List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400" b="0" i="0" u="none" strike="noStrike" dirty="0">
                          <a:solidFill>
                            <a:srgbClr val="000000"/>
                          </a:solidFill>
                          <a:effectLst/>
                          <a:latin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1767774709"/>
                  </a:ext>
                </a:extLst>
              </a:tr>
              <a:tr h="300038">
                <a:tc>
                  <a:txBody>
                    <a:bodyPr/>
                    <a:lstStyle/>
                    <a:p>
                      <a:pPr algn="ctr" fontAlgn="b"/>
                      <a:r>
                        <a:rPr lang="en-US" sz="1400" b="1" i="0" u="none" strike="noStrike" dirty="0">
                          <a:solidFill>
                            <a:srgbClr val="000000"/>
                          </a:solidFill>
                          <a:effectLst/>
                          <a:latin typeface="+mn-lt"/>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0" i="0" u="none" strike="noStrike" dirty="0">
                          <a:solidFill>
                            <a:srgbClr val="000000"/>
                          </a:solidFill>
                          <a:effectLst/>
                          <a:latin typeface="+mn-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2173856"/>
                  </a:ext>
                </a:extLst>
              </a:tr>
              <a:tr h="300038">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9798611"/>
                  </a:ext>
                </a:extLst>
              </a:tr>
              <a:tr h="300038">
                <a:tc>
                  <a:txBody>
                    <a:bodyPr/>
                    <a:lstStyle/>
                    <a:p>
                      <a:pPr algn="l" fontAlgn="b"/>
                      <a:r>
                        <a:rPr lang="en-US" sz="1400" b="0" i="0" u="none" strike="noStrike" dirty="0">
                          <a:solidFill>
                            <a:srgbClr val="000000"/>
                          </a:solidFill>
                          <a:effectLst/>
                          <a:latin typeface="+mn-lt"/>
                        </a:rPr>
                        <a:t>Base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6832108"/>
                  </a:ext>
                </a:extLst>
              </a:tr>
              <a:tr h="300038">
                <a:tc>
                  <a:txBody>
                    <a:bodyPr/>
                    <a:lstStyle/>
                    <a:p>
                      <a:pPr algn="l" fontAlgn="b"/>
                      <a:r>
                        <a:rPr lang="en-US" sz="1400" b="0" i="0" u="none" strike="noStrike" dirty="0">
                          <a:solidFill>
                            <a:srgbClr val="000000"/>
                          </a:solidFill>
                          <a:effectLst/>
                          <a:latin typeface="+mn-lt"/>
                        </a:rPr>
                        <a:t>Goal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20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539065"/>
                  </a:ext>
                </a:extLst>
              </a:tr>
              <a:tr h="300038">
                <a:tc>
                  <a:txBody>
                    <a:bodyPr/>
                    <a:lstStyle/>
                    <a:p>
                      <a:pPr algn="l" fontAlgn="b"/>
                      <a:r>
                        <a:rPr lang="en-US" sz="1400" b="0" i="0" u="none" strike="noStrike" dirty="0">
                          <a:solidFill>
                            <a:srgbClr val="000000"/>
                          </a:solidFill>
                          <a:effectLst/>
                          <a:latin typeface="+mn-lt"/>
                        </a:rPr>
                        <a:t>Current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mn-lt"/>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780824"/>
                  </a:ext>
                </a:extLst>
              </a:tr>
            </a:tbl>
          </a:graphicData>
        </a:graphic>
      </p:graphicFrame>
    </p:spTree>
    <p:extLst>
      <p:ext uri="{BB962C8B-B14F-4D97-AF65-F5344CB8AC3E}">
        <p14:creationId xmlns:p14="http://schemas.microsoft.com/office/powerpoint/2010/main" val="954490009"/>
      </p:ext>
    </p:extLst>
  </p:cSld>
  <p:clrMapOvr>
    <a:masterClrMapping/>
  </p:clrMapOvr>
  <p:transition>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Plans for Distinguished Clubs</a:t>
            </a:r>
          </a:p>
        </p:txBody>
      </p:sp>
      <p:sp>
        <p:nvSpPr>
          <p:cNvPr id="4" name="Title 2"/>
          <p:cNvSpPr txBox="1">
            <a:spLocks/>
          </p:cNvSpPr>
          <p:nvPr/>
        </p:nvSpPr>
        <p:spPr bwMode="auto">
          <a:xfrm>
            <a:off x="838200" y="3429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a:lstStyle>
          <a:p>
            <a:pPr algn="ctr"/>
            <a:r>
              <a:rPr lang="en-US" sz="1800" kern="0" dirty="0"/>
              <a:t>Anne Groetsch, DTM</a:t>
            </a:r>
          </a:p>
        </p:txBody>
      </p:sp>
    </p:spTree>
    <p:extLst>
      <p:ext uri="{BB962C8B-B14F-4D97-AF65-F5344CB8AC3E}">
        <p14:creationId xmlns:p14="http://schemas.microsoft.com/office/powerpoint/2010/main" val="169214570"/>
      </p:ext>
    </p:extLst>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1152" cy="685800"/>
          </a:xfrm>
        </p:spPr>
        <p:txBody>
          <a:bodyPr/>
          <a:lstStyle/>
          <a:p>
            <a:r>
              <a:rPr lang="en-US" dirty="0">
                <a:solidFill>
                  <a:schemeClr val="bg1"/>
                </a:solidFill>
              </a:rPr>
              <a:t>Plans for Distinguished Clubs</a:t>
            </a:r>
          </a:p>
        </p:txBody>
      </p:sp>
      <p:sp>
        <p:nvSpPr>
          <p:cNvPr id="3" name="Content Placeholder 2"/>
          <p:cNvSpPr>
            <a:spLocks noGrp="1"/>
          </p:cNvSpPr>
          <p:nvPr>
            <p:ph idx="1"/>
          </p:nvPr>
        </p:nvSpPr>
        <p:spPr/>
        <p:txBody>
          <a:bodyPr/>
          <a:lstStyle/>
          <a:p>
            <a:r>
              <a:rPr lang="en-US" dirty="0"/>
              <a:t>Do your clubs have a DCP/CSP?</a:t>
            </a:r>
          </a:p>
          <a:p>
            <a:pPr lvl="1"/>
            <a:r>
              <a:rPr lang="en-US" dirty="0"/>
              <a:t>Failing to Plan is Planning to Fail</a:t>
            </a:r>
          </a:p>
          <a:p>
            <a:r>
              <a:rPr lang="en-US" dirty="0"/>
              <a:t>Use D6 metrics</a:t>
            </a:r>
          </a:p>
          <a:p>
            <a:pPr lvl="1"/>
            <a:r>
              <a:rPr lang="en-US" dirty="0"/>
              <a:t>Dashboards for club DCPs on TI site</a:t>
            </a:r>
          </a:p>
          <a:p>
            <a:r>
              <a:rPr lang="en-US" dirty="0"/>
              <a:t>Are they working their plan?</a:t>
            </a:r>
          </a:p>
          <a:p>
            <a:pPr lvl="1"/>
            <a:r>
              <a:rPr lang="en-US" dirty="0"/>
              <a:t>What is working?  Not working?</a:t>
            </a:r>
          </a:p>
          <a:p>
            <a:r>
              <a:rPr lang="en-US" dirty="0"/>
              <a:t>Share success and challenges with the group</a:t>
            </a:r>
          </a:p>
          <a:p>
            <a:pPr lvl="1"/>
            <a:endParaRPr lang="en-US" dirty="0"/>
          </a:p>
        </p:txBody>
      </p:sp>
    </p:spTree>
    <p:extLst>
      <p:ext uri="{BB962C8B-B14F-4D97-AF65-F5344CB8AC3E}">
        <p14:creationId xmlns:p14="http://schemas.microsoft.com/office/powerpoint/2010/main" val="3229386947"/>
      </p:ext>
    </p:extLst>
  </p:cSld>
  <p:clrMapOvr>
    <a:masterClrMapping/>
  </p:clrMapOvr>
  <p:transition>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1152" cy="685800"/>
          </a:xfrm>
        </p:spPr>
        <p:txBody>
          <a:bodyPr/>
          <a:lstStyle/>
          <a:p>
            <a:r>
              <a:rPr lang="en-US" dirty="0">
                <a:solidFill>
                  <a:schemeClr val="bg1"/>
                </a:solidFill>
              </a:rPr>
              <a:t>Plans for Distinguished </a:t>
            </a:r>
            <a:r>
              <a:rPr lang="en-US" dirty="0"/>
              <a:t>Area</a:t>
            </a:r>
            <a:endParaRPr lang="en-US" dirty="0">
              <a:solidFill>
                <a:schemeClr val="bg1"/>
              </a:solidFill>
            </a:endParaRPr>
          </a:p>
        </p:txBody>
      </p:sp>
      <p:sp>
        <p:nvSpPr>
          <p:cNvPr id="3" name="Content Placeholder 2"/>
          <p:cNvSpPr>
            <a:spLocks noGrp="1"/>
          </p:cNvSpPr>
          <p:nvPr>
            <p:ph idx="1"/>
          </p:nvPr>
        </p:nvSpPr>
        <p:spPr/>
        <p:txBody>
          <a:bodyPr/>
          <a:lstStyle/>
          <a:p>
            <a:r>
              <a:rPr lang="en-US" dirty="0"/>
              <a:t>Do your clubs have a DCP/CSP?</a:t>
            </a:r>
          </a:p>
          <a:p>
            <a:pPr lvl="1"/>
            <a:r>
              <a:rPr lang="en-US" dirty="0"/>
              <a:t>Failing to Plan is Planning to Fail</a:t>
            </a:r>
          </a:p>
          <a:p>
            <a:r>
              <a:rPr lang="en-US" dirty="0"/>
              <a:t>Use D6 metrics</a:t>
            </a:r>
          </a:p>
          <a:p>
            <a:pPr lvl="1"/>
            <a:r>
              <a:rPr lang="en-US" dirty="0"/>
              <a:t>Dashboards for club DCPs on TI site</a:t>
            </a:r>
          </a:p>
          <a:p>
            <a:r>
              <a:rPr lang="en-US" dirty="0"/>
              <a:t>Are they working their plan?</a:t>
            </a:r>
          </a:p>
          <a:p>
            <a:pPr lvl="1"/>
            <a:r>
              <a:rPr lang="en-US" dirty="0"/>
              <a:t>What is working?  Not working?</a:t>
            </a:r>
          </a:p>
          <a:p>
            <a:r>
              <a:rPr lang="en-US" dirty="0"/>
              <a:t>Share success and challenges with the group</a:t>
            </a:r>
          </a:p>
          <a:p>
            <a:pPr lvl="1"/>
            <a:endParaRPr lang="en-US" dirty="0"/>
          </a:p>
        </p:txBody>
      </p:sp>
    </p:spTree>
    <p:extLst>
      <p:ext uri="{BB962C8B-B14F-4D97-AF65-F5344CB8AC3E}">
        <p14:creationId xmlns:p14="http://schemas.microsoft.com/office/powerpoint/2010/main" val="1308424180"/>
      </p:ext>
    </p:extLst>
  </p:cSld>
  <p:clrMapOvr>
    <a:masterClrMapping/>
  </p:clrMapOvr>
  <p:transition>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Assertive Communication Techniques</a:t>
            </a:r>
          </a:p>
        </p:txBody>
      </p:sp>
      <p:sp>
        <p:nvSpPr>
          <p:cNvPr id="4" name="Title 2"/>
          <p:cNvSpPr txBox="1">
            <a:spLocks/>
          </p:cNvSpPr>
          <p:nvPr/>
        </p:nvSpPr>
        <p:spPr bwMode="auto">
          <a:xfrm>
            <a:off x="838200" y="3429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a:lstStyle>
          <a:p>
            <a:pPr algn="ctr"/>
            <a:r>
              <a:rPr lang="en-US" sz="1800" kern="0" dirty="0"/>
              <a:t>Theo Black, DTM, PID</a:t>
            </a:r>
          </a:p>
        </p:txBody>
      </p:sp>
    </p:spTree>
    <p:extLst>
      <p:ext uri="{BB962C8B-B14F-4D97-AF65-F5344CB8AC3E}">
        <p14:creationId xmlns:p14="http://schemas.microsoft.com/office/powerpoint/2010/main" val="3358597706"/>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6934200" cy="685800"/>
          </a:xfrm>
        </p:spPr>
        <p:txBody>
          <a:bodyPr/>
          <a:lstStyle/>
          <a:p>
            <a:r>
              <a:rPr lang="en-US" dirty="0">
                <a:solidFill>
                  <a:schemeClr val="accent3"/>
                </a:solidFill>
              </a:rPr>
              <a:t>Agenda</a:t>
            </a:r>
          </a:p>
        </p:txBody>
      </p:sp>
      <p:sp>
        <p:nvSpPr>
          <p:cNvPr id="6" name="Content Placeholder 2"/>
          <p:cNvSpPr txBox="1">
            <a:spLocks/>
          </p:cNvSpPr>
          <p:nvPr/>
        </p:nvSpPr>
        <p:spPr>
          <a:xfrm>
            <a:off x="457200" y="914400"/>
            <a:ext cx="8534400" cy="525780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endParaRPr lang="en-US" sz="2400" dirty="0"/>
          </a:p>
          <a:p>
            <a:pPr marL="0" indent="0">
              <a:buNone/>
            </a:pPr>
            <a:r>
              <a:rPr lang="en-US" sz="2400" dirty="0"/>
              <a:t>8:15	Delinquent Dues Collection		 	Theo</a:t>
            </a:r>
          </a:p>
          <a:p>
            <a:pPr marL="0" indent="0">
              <a:buNone/>
            </a:pPr>
            <a:r>
              <a:rPr lang="en-US" sz="2400" dirty="0"/>
              <a:t>8:25	Area Council Meetings			  	Anne</a:t>
            </a:r>
          </a:p>
          <a:p>
            <a:pPr marL="0" indent="0">
              <a:buNone/>
            </a:pPr>
            <a:r>
              <a:rPr lang="en-US" sz="2400" dirty="0"/>
              <a:t>8:40	Club Visits and reports			  	Anne</a:t>
            </a:r>
          </a:p>
          <a:p>
            <a:pPr marL="0" indent="0">
              <a:buNone/>
            </a:pPr>
            <a:r>
              <a:rPr lang="en-US" sz="2400" b="1" dirty="0"/>
              <a:t>8:55  Break</a:t>
            </a:r>
          </a:p>
          <a:p>
            <a:pPr marL="0" indent="0">
              <a:buNone/>
            </a:pPr>
            <a:r>
              <a:rPr lang="en-US" sz="2400" dirty="0"/>
              <a:t>9:05	Proxies					 	Theo</a:t>
            </a:r>
          </a:p>
          <a:p>
            <a:pPr marL="0" indent="0">
              <a:buNone/>
            </a:pPr>
            <a:r>
              <a:rPr lang="en-US" sz="2400" dirty="0"/>
              <a:t>9:10	Predictions for Distinguished Clubs/Areas	Theo</a:t>
            </a:r>
          </a:p>
          <a:p>
            <a:pPr marL="0" indent="0">
              <a:buNone/>
            </a:pPr>
            <a:r>
              <a:rPr lang="en-US" sz="2400" dirty="0"/>
              <a:t>9:25	Plans for Distinguished Clubs 		  	Anne </a:t>
            </a:r>
          </a:p>
          <a:p>
            <a:pPr marL="0" indent="0">
              <a:buNone/>
            </a:pPr>
            <a:r>
              <a:rPr lang="en-US" sz="2400" dirty="0"/>
              <a:t>9:35   Assertive Communication Techniques	  	Theo</a:t>
            </a:r>
          </a:p>
          <a:p>
            <a:pPr marL="0" indent="0">
              <a:buNone/>
            </a:pPr>
            <a:r>
              <a:rPr lang="en-US" sz="2400" dirty="0"/>
              <a:t>9:50	Q&amp; A/Wrap Up</a:t>
            </a:r>
          </a:p>
        </p:txBody>
      </p:sp>
    </p:spTree>
    <p:extLst>
      <p:ext uri="{BB962C8B-B14F-4D97-AF65-F5344CB8AC3E}">
        <p14:creationId xmlns:p14="http://schemas.microsoft.com/office/powerpoint/2010/main" val="855071032"/>
      </p:ext>
    </p:extLst>
  </p:cSld>
  <p:clrMapOvr>
    <a:masterClrMapping/>
  </p:clrMapOvr>
  <p:transition>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Communicating Assertively means being:</a:t>
            </a:r>
          </a:p>
          <a:p>
            <a:pPr lvl="1"/>
            <a:r>
              <a:rPr lang="en-US" dirty="0"/>
              <a:t>Direct, Open, and Honest</a:t>
            </a:r>
          </a:p>
          <a:p>
            <a:r>
              <a:rPr lang="en-US" dirty="0"/>
              <a:t>An assertive person is one who loves and respect herself/himself and recognizes the unique value and work of other people!</a:t>
            </a:r>
          </a:p>
          <a:p>
            <a:r>
              <a:rPr lang="en-US" dirty="0"/>
              <a:t>Behaving assertively means living by the Golden Rule</a:t>
            </a:r>
          </a:p>
          <a:p>
            <a:pPr lvl="1"/>
            <a:r>
              <a:rPr lang="en-US" dirty="0"/>
              <a:t>Treat others the way you want to be treated.</a:t>
            </a:r>
          </a:p>
        </p:txBody>
      </p:sp>
      <p:sp>
        <p:nvSpPr>
          <p:cNvPr id="3" name="Title 2"/>
          <p:cNvSpPr>
            <a:spLocks noGrp="1"/>
          </p:cNvSpPr>
          <p:nvPr>
            <p:ph type="title"/>
          </p:nvPr>
        </p:nvSpPr>
        <p:spPr/>
        <p:txBody>
          <a:bodyPr/>
          <a:lstStyle/>
          <a:p>
            <a:r>
              <a:rPr lang="en-US" dirty="0"/>
              <a:t>Assertive Behaviors</a:t>
            </a:r>
          </a:p>
        </p:txBody>
      </p:sp>
    </p:spTree>
    <p:extLst>
      <p:ext uri="{BB962C8B-B14F-4D97-AF65-F5344CB8AC3E}">
        <p14:creationId xmlns:p14="http://schemas.microsoft.com/office/powerpoint/2010/main" val="2421842683"/>
      </p:ext>
    </p:extLst>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25079" y="1188720"/>
            <a:ext cx="3581400" cy="4831080"/>
          </a:xfrm>
        </p:spPr>
        <p:txBody>
          <a:bodyPr/>
          <a:lstStyle/>
          <a:p>
            <a:pPr marL="0" indent="0">
              <a:buNone/>
            </a:pPr>
            <a:r>
              <a:rPr lang="en-US" sz="2400" b="1" dirty="0"/>
              <a:t>Valid</a:t>
            </a:r>
          </a:p>
          <a:p>
            <a:pPr marL="457200" indent="-457200">
              <a:buFont typeface="+mj-lt"/>
              <a:buAutoNum type="arabicPeriod"/>
            </a:pPr>
            <a:r>
              <a:rPr lang="en-US" sz="2400" dirty="0"/>
              <a:t>Accept the Criticism</a:t>
            </a:r>
          </a:p>
          <a:p>
            <a:pPr marL="457200" indent="-457200">
              <a:buFont typeface="+mj-lt"/>
              <a:buAutoNum type="arabicPeriod"/>
            </a:pPr>
            <a:r>
              <a:rPr lang="en-US" sz="2400" dirty="0"/>
              <a:t>Make a positive statement to self and/or the one criticizing</a:t>
            </a:r>
          </a:p>
          <a:p>
            <a:pPr marL="457200" indent="-457200">
              <a:buFont typeface="+mj-lt"/>
              <a:buAutoNum type="arabicPeriod"/>
            </a:pPr>
            <a:r>
              <a:rPr lang="en-US" sz="2400" dirty="0"/>
              <a:t>Try to put the criticism in proper perspective with self talk</a:t>
            </a:r>
          </a:p>
        </p:txBody>
      </p:sp>
      <p:sp>
        <p:nvSpPr>
          <p:cNvPr id="9" name="Title 8"/>
          <p:cNvSpPr>
            <a:spLocks noGrp="1"/>
          </p:cNvSpPr>
          <p:nvPr>
            <p:ph type="title"/>
          </p:nvPr>
        </p:nvSpPr>
        <p:spPr>
          <a:xfrm>
            <a:off x="457200" y="0"/>
            <a:ext cx="8382000" cy="685800"/>
          </a:xfrm>
        </p:spPr>
        <p:txBody>
          <a:bodyPr/>
          <a:lstStyle/>
          <a:p>
            <a:r>
              <a:rPr lang="en-US" sz="3500" dirty="0"/>
              <a:t>Assertive Responses to Criticism</a:t>
            </a:r>
          </a:p>
        </p:txBody>
      </p:sp>
      <p:sp>
        <p:nvSpPr>
          <p:cNvPr id="11" name="Content Placeholder 9"/>
          <p:cNvSpPr txBox="1">
            <a:spLocks/>
          </p:cNvSpPr>
          <p:nvPr/>
        </p:nvSpPr>
        <p:spPr bwMode="auto">
          <a:xfrm>
            <a:off x="4009996" y="1188720"/>
            <a:ext cx="3581400"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t>Not Valid</a:t>
            </a:r>
          </a:p>
          <a:p>
            <a:pPr marL="457200" indent="-457200">
              <a:buFont typeface="+mj-lt"/>
              <a:buAutoNum type="arabicPeriod"/>
            </a:pPr>
            <a:r>
              <a:rPr lang="en-US" sz="2400" kern="0" dirty="0"/>
              <a:t>Use an assertive response.</a:t>
            </a:r>
          </a:p>
          <a:p>
            <a:pPr marL="457200" indent="-457200">
              <a:buFont typeface="+mj-lt"/>
              <a:buAutoNum type="arabicPeriod"/>
            </a:pPr>
            <a:r>
              <a:rPr lang="en-US" sz="2400" dirty="0"/>
              <a:t>Make a positive statement to self and/or the one criticizing</a:t>
            </a:r>
          </a:p>
          <a:p>
            <a:pPr marL="457200" indent="-457200">
              <a:buFont typeface="+mj-lt"/>
              <a:buAutoNum type="arabicPeriod"/>
            </a:pPr>
            <a:r>
              <a:rPr lang="en-US" sz="2400" kern="0" dirty="0"/>
              <a:t>Put the criticism in proper perspective</a:t>
            </a:r>
          </a:p>
        </p:txBody>
      </p:sp>
    </p:spTree>
    <p:extLst>
      <p:ext uri="{BB962C8B-B14F-4D97-AF65-F5344CB8AC3E}">
        <p14:creationId xmlns:p14="http://schemas.microsoft.com/office/powerpoint/2010/main" val="2503080578"/>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28596" y="1188720"/>
            <a:ext cx="3686204" cy="4831080"/>
          </a:xfrm>
        </p:spPr>
        <p:txBody>
          <a:bodyPr/>
          <a:lstStyle/>
          <a:p>
            <a:pPr marL="0" indent="0">
              <a:buNone/>
            </a:pPr>
            <a:r>
              <a:rPr lang="en-US" sz="2400" b="1" dirty="0"/>
              <a:t>Non Assertiveness</a:t>
            </a:r>
          </a:p>
          <a:p>
            <a:pPr marL="457200" indent="-457200">
              <a:buFont typeface="+mj-lt"/>
              <a:buAutoNum type="arabicPeriod"/>
            </a:pPr>
            <a:r>
              <a:rPr lang="en-US" sz="2400" dirty="0"/>
              <a:t>Fear</a:t>
            </a:r>
          </a:p>
          <a:p>
            <a:pPr marL="457200" indent="-457200">
              <a:buFont typeface="+mj-lt"/>
              <a:buAutoNum type="arabicPeriod"/>
            </a:pPr>
            <a:r>
              <a:rPr lang="en-US" sz="2400" dirty="0"/>
              <a:t>False Beliefs</a:t>
            </a:r>
          </a:p>
          <a:p>
            <a:pPr marL="457200" indent="-457200">
              <a:buFont typeface="+mj-lt"/>
              <a:buAutoNum type="arabicPeriod"/>
            </a:pPr>
            <a:r>
              <a:rPr lang="en-US" sz="2400" dirty="0"/>
              <a:t>Insecurity (Self Doubt)</a:t>
            </a:r>
          </a:p>
          <a:p>
            <a:pPr marL="457200" indent="-457200">
              <a:buFont typeface="+mj-lt"/>
              <a:buAutoNum type="arabicPeriod"/>
            </a:pPr>
            <a:r>
              <a:rPr lang="en-US" sz="2400" dirty="0"/>
              <a:t>Rejection/Retaliation</a:t>
            </a:r>
          </a:p>
          <a:p>
            <a:pPr marL="457200" indent="-457200">
              <a:buFont typeface="+mj-lt"/>
              <a:buAutoNum type="arabicPeriod"/>
            </a:pPr>
            <a:r>
              <a:rPr lang="en-US" sz="2400" dirty="0"/>
              <a:t>Hurt Feelings</a:t>
            </a:r>
          </a:p>
          <a:p>
            <a:pPr marL="457200" indent="-457200">
              <a:buFont typeface="+mj-lt"/>
              <a:buAutoNum type="arabicPeriod"/>
            </a:pPr>
            <a:r>
              <a:rPr lang="en-US" sz="2400" dirty="0"/>
              <a:t>Rescuers</a:t>
            </a:r>
          </a:p>
          <a:p>
            <a:pPr marL="457200" indent="-457200">
              <a:buFont typeface="+mj-lt"/>
              <a:buAutoNum type="arabicPeriod"/>
            </a:pPr>
            <a:endParaRPr lang="en-US" sz="2400" dirty="0"/>
          </a:p>
          <a:p>
            <a:pPr marL="457200" indent="-457200">
              <a:buFont typeface="+mj-lt"/>
              <a:buAutoNum type="arabicPeriod"/>
            </a:pPr>
            <a:r>
              <a:rPr lang="en-US" sz="2400" dirty="0"/>
              <a:t>Rights</a:t>
            </a:r>
          </a:p>
          <a:p>
            <a:pPr marL="457200" indent="-457200">
              <a:buFont typeface="+mj-lt"/>
              <a:buAutoNum type="arabicPeriod"/>
            </a:pPr>
            <a:r>
              <a:rPr lang="en-US" sz="2400" dirty="0"/>
              <a:t>Hidden Benefits</a:t>
            </a:r>
          </a:p>
          <a:p>
            <a:pPr marL="457200" indent="-457200">
              <a:buFont typeface="+mj-lt"/>
              <a:buAutoNum type="arabicPeriod"/>
            </a:pPr>
            <a:r>
              <a:rPr lang="en-US" sz="2400" dirty="0"/>
              <a:t>Lack of Skills/Information</a:t>
            </a:r>
          </a:p>
        </p:txBody>
      </p:sp>
      <p:sp>
        <p:nvSpPr>
          <p:cNvPr id="9" name="Title 8"/>
          <p:cNvSpPr>
            <a:spLocks noGrp="1"/>
          </p:cNvSpPr>
          <p:nvPr>
            <p:ph type="title"/>
          </p:nvPr>
        </p:nvSpPr>
        <p:spPr/>
        <p:txBody>
          <a:bodyPr/>
          <a:lstStyle/>
          <a:p>
            <a:r>
              <a:rPr lang="en-US" dirty="0"/>
              <a:t>Common Causes</a:t>
            </a:r>
          </a:p>
        </p:txBody>
      </p:sp>
      <p:sp>
        <p:nvSpPr>
          <p:cNvPr id="11" name="Content Placeholder 9"/>
          <p:cNvSpPr txBox="1">
            <a:spLocks/>
          </p:cNvSpPr>
          <p:nvPr/>
        </p:nvSpPr>
        <p:spPr bwMode="auto">
          <a:xfrm>
            <a:off x="4009996" y="1188720"/>
            <a:ext cx="3581400" cy="483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sz="2400" b="1" kern="0" dirty="0"/>
              <a:t>Aggression</a:t>
            </a:r>
          </a:p>
          <a:p>
            <a:pPr marL="457200" indent="-457200">
              <a:buFont typeface="+mj-lt"/>
              <a:buAutoNum type="arabicPeriod"/>
            </a:pPr>
            <a:r>
              <a:rPr lang="en-US" sz="2400" kern="0" dirty="0"/>
              <a:t>Vulnerable/Unsafe</a:t>
            </a:r>
          </a:p>
          <a:p>
            <a:pPr marL="457200" indent="-457200">
              <a:buFont typeface="+mj-lt"/>
              <a:buAutoNum type="arabicPeriod"/>
            </a:pPr>
            <a:r>
              <a:rPr lang="en-US" sz="2400" kern="0" dirty="0"/>
              <a:t>Need to Win</a:t>
            </a:r>
          </a:p>
          <a:p>
            <a:pPr marL="457200" indent="-457200">
              <a:buFont typeface="+mj-lt"/>
              <a:buAutoNum type="arabicPeriod"/>
            </a:pPr>
            <a:r>
              <a:rPr lang="en-US" sz="2400" kern="0" dirty="0"/>
              <a:t>Insecurity (Powerlessness)</a:t>
            </a:r>
          </a:p>
          <a:p>
            <a:pPr marL="457200" indent="-457200">
              <a:buFont typeface="+mj-lt"/>
              <a:buAutoNum type="arabicPeriod"/>
            </a:pPr>
            <a:r>
              <a:rPr lang="en-US" sz="2400" kern="0" dirty="0"/>
              <a:t>Rubber Band Effect</a:t>
            </a:r>
          </a:p>
          <a:p>
            <a:pPr marL="457200" indent="-457200">
              <a:buFont typeface="+mj-lt"/>
              <a:buAutoNum type="arabicPeriod"/>
            </a:pPr>
            <a:r>
              <a:rPr lang="en-US" sz="2400" kern="0" dirty="0"/>
              <a:t>Underlying Unassertiveness</a:t>
            </a:r>
          </a:p>
          <a:p>
            <a:pPr marL="457200" indent="-457200">
              <a:buFont typeface="+mj-lt"/>
              <a:buAutoNum type="arabicPeriod"/>
            </a:pPr>
            <a:r>
              <a:rPr lang="en-US" sz="2400" dirty="0"/>
              <a:t>Rights</a:t>
            </a:r>
          </a:p>
          <a:p>
            <a:pPr marL="457200" indent="-457200">
              <a:buFont typeface="+mj-lt"/>
              <a:buAutoNum type="arabicPeriod"/>
            </a:pPr>
            <a:r>
              <a:rPr lang="en-US" sz="2400" dirty="0"/>
              <a:t>Hidden Benefits</a:t>
            </a:r>
          </a:p>
          <a:p>
            <a:pPr marL="457200" indent="-457200">
              <a:buFont typeface="+mj-lt"/>
              <a:buAutoNum type="arabicPeriod"/>
            </a:pPr>
            <a:r>
              <a:rPr lang="en-US" sz="2400" dirty="0"/>
              <a:t>Lack of Skills/Information</a:t>
            </a:r>
          </a:p>
          <a:p>
            <a:endParaRPr lang="en-US" sz="2400" kern="0" dirty="0"/>
          </a:p>
        </p:txBody>
      </p:sp>
    </p:spTree>
    <p:extLst>
      <p:ext uri="{BB962C8B-B14F-4D97-AF65-F5344CB8AC3E}">
        <p14:creationId xmlns:p14="http://schemas.microsoft.com/office/powerpoint/2010/main" val="1756290034"/>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57200" y="750048"/>
            <a:ext cx="6934200" cy="5574552"/>
          </a:xfrm>
        </p:spPr>
      </p:pic>
      <p:sp>
        <p:nvSpPr>
          <p:cNvPr id="3" name="Title 2"/>
          <p:cNvSpPr>
            <a:spLocks noGrp="1"/>
          </p:cNvSpPr>
          <p:nvPr>
            <p:ph type="title"/>
          </p:nvPr>
        </p:nvSpPr>
        <p:spPr>
          <a:xfrm>
            <a:off x="457200" y="0"/>
            <a:ext cx="7162800" cy="685800"/>
          </a:xfrm>
        </p:spPr>
        <p:txBody>
          <a:bodyPr/>
          <a:lstStyle/>
          <a:p>
            <a:r>
              <a:rPr lang="en-US" dirty="0"/>
              <a:t>Passive, Aggression, Assertive</a:t>
            </a:r>
          </a:p>
        </p:txBody>
      </p:sp>
    </p:spTree>
    <p:extLst>
      <p:ext uri="{BB962C8B-B14F-4D97-AF65-F5344CB8AC3E}">
        <p14:creationId xmlns:p14="http://schemas.microsoft.com/office/powerpoint/2010/main" val="996586435"/>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Call and invite Club Officers to be: </a:t>
            </a:r>
          </a:p>
          <a:p>
            <a:pPr lvl="1"/>
            <a:r>
              <a:rPr lang="en-US" dirty="0"/>
              <a:t>Contest Chair, Toastmaster, Chief Judge</a:t>
            </a:r>
          </a:p>
          <a:p>
            <a:r>
              <a:rPr lang="en-US" dirty="0"/>
              <a:t>Call and let Club Officers know that you expect them to send:</a:t>
            </a:r>
          </a:p>
          <a:p>
            <a:pPr lvl="1"/>
            <a:r>
              <a:rPr lang="en-US" dirty="0"/>
              <a:t>2 contestants to the area contest</a:t>
            </a:r>
          </a:p>
          <a:p>
            <a:pPr lvl="1"/>
            <a:r>
              <a:rPr lang="en-US" dirty="0"/>
              <a:t>3 judges/helpers to the are contest</a:t>
            </a:r>
          </a:p>
          <a:p>
            <a:r>
              <a:rPr lang="en-US" dirty="0"/>
              <a:t>Discuss with a ‘troubled club’ president (directly, openly, honestly) how the club is doing and how it can be helped </a:t>
            </a:r>
          </a:p>
        </p:txBody>
      </p:sp>
      <p:sp>
        <p:nvSpPr>
          <p:cNvPr id="3" name="Title 2"/>
          <p:cNvSpPr>
            <a:spLocks noGrp="1"/>
          </p:cNvSpPr>
          <p:nvPr>
            <p:ph type="title"/>
          </p:nvPr>
        </p:nvSpPr>
        <p:spPr/>
        <p:txBody>
          <a:bodyPr/>
          <a:lstStyle/>
          <a:p>
            <a:r>
              <a:rPr lang="en-US" dirty="0"/>
              <a:t>Assertive Exercises</a:t>
            </a:r>
          </a:p>
        </p:txBody>
      </p:sp>
    </p:spTree>
    <p:extLst>
      <p:ext uri="{BB962C8B-B14F-4D97-AF65-F5344CB8AC3E}">
        <p14:creationId xmlns:p14="http://schemas.microsoft.com/office/powerpoint/2010/main" val="2619313140"/>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6934200" cy="685800"/>
          </a:xfrm>
        </p:spPr>
        <p:txBody>
          <a:bodyPr/>
          <a:lstStyle/>
          <a:p>
            <a:r>
              <a:rPr lang="en-US" dirty="0">
                <a:solidFill>
                  <a:schemeClr val="accent3"/>
                </a:solidFill>
              </a:rPr>
              <a:t>Review</a:t>
            </a:r>
          </a:p>
        </p:txBody>
      </p:sp>
      <p:sp>
        <p:nvSpPr>
          <p:cNvPr id="6" name="Content Placeholder 2"/>
          <p:cNvSpPr txBox="1">
            <a:spLocks/>
          </p:cNvSpPr>
          <p:nvPr/>
        </p:nvSpPr>
        <p:spPr>
          <a:xfrm>
            <a:off x="533400" y="990600"/>
            <a:ext cx="8001000" cy="483108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a:t>Delinquent Dues</a:t>
            </a:r>
          </a:p>
          <a:p>
            <a:r>
              <a:rPr lang="en-US" dirty="0"/>
              <a:t>Area Council Meetings</a:t>
            </a:r>
          </a:p>
          <a:p>
            <a:r>
              <a:rPr lang="en-US" dirty="0"/>
              <a:t>Club Visits and Reports</a:t>
            </a:r>
          </a:p>
          <a:p>
            <a:r>
              <a:rPr lang="en-US" dirty="0"/>
              <a:t>Proxies</a:t>
            </a:r>
          </a:p>
          <a:p>
            <a:r>
              <a:rPr lang="en-US" dirty="0"/>
              <a:t>Predictions for Distinguished Clubs/Areas</a:t>
            </a:r>
          </a:p>
          <a:p>
            <a:r>
              <a:rPr lang="en-US" dirty="0"/>
              <a:t>Plans for Distinguished Clubs</a:t>
            </a:r>
          </a:p>
          <a:p>
            <a:r>
              <a:rPr lang="en-US" dirty="0"/>
              <a:t>Assertive Communication Techniques</a:t>
            </a:r>
          </a:p>
        </p:txBody>
      </p:sp>
    </p:spTree>
    <p:extLst>
      <p:ext uri="{BB962C8B-B14F-4D97-AF65-F5344CB8AC3E}">
        <p14:creationId xmlns:p14="http://schemas.microsoft.com/office/powerpoint/2010/main" val="2064811778"/>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What Questions Do You Have?</a:t>
            </a:r>
          </a:p>
        </p:txBody>
      </p:sp>
      <p:pic>
        <p:nvPicPr>
          <p:cNvPr id="1026" name="Picture 2" descr="https://encrypted-tbn2.gstatic.com/images?q=tbn:ANd9GcQzWCa-ge9lC9uhaWrKyetBq2-4h8bqyJ5asNHS-3Zfgqi_EOymS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3429000"/>
            <a:ext cx="3505200" cy="229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171776"/>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124200"/>
            <a:ext cx="7772400" cy="1362075"/>
          </a:xfrm>
        </p:spPr>
        <p:txBody>
          <a:bodyPr/>
          <a:lstStyle/>
          <a:p>
            <a:pPr algn="ctr"/>
            <a:r>
              <a:rPr lang="en-US" dirty="0"/>
              <a:t>Train The Trainer</a:t>
            </a:r>
          </a:p>
        </p:txBody>
      </p:sp>
      <p:sp>
        <p:nvSpPr>
          <p:cNvPr id="5" name="Text Placeholder 4"/>
          <p:cNvSpPr>
            <a:spLocks noGrp="1"/>
          </p:cNvSpPr>
          <p:nvPr>
            <p:ph type="body" idx="1"/>
          </p:nvPr>
        </p:nvSpPr>
        <p:spPr>
          <a:xfrm>
            <a:off x="722313" y="1600200"/>
            <a:ext cx="7772400" cy="1500187"/>
          </a:xfrm>
        </p:spPr>
        <p:txBody>
          <a:bodyPr/>
          <a:lstStyle/>
          <a:p>
            <a:pPr algn="ctr"/>
            <a:r>
              <a:rPr lang="en-US" dirty="0"/>
              <a:t>Part II</a:t>
            </a:r>
          </a:p>
          <a:p>
            <a:pPr algn="ctr"/>
            <a:endParaRPr lang="en-US" dirty="0"/>
          </a:p>
        </p:txBody>
      </p:sp>
    </p:spTree>
    <p:extLst>
      <p:ext uri="{BB962C8B-B14F-4D97-AF65-F5344CB8AC3E}">
        <p14:creationId xmlns:p14="http://schemas.microsoft.com/office/powerpoint/2010/main" val="646220162"/>
      </p:ext>
    </p:extLst>
  </p:cSld>
  <p:clrMapOvr>
    <a:masterClrMapping/>
  </p:clrMapOvr>
  <p:transition>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a:lnSpc>
                <a:spcPct val="90000"/>
              </a:lnSpc>
            </a:pPr>
            <a:r>
              <a:rPr lang="en-US" dirty="0"/>
              <a:t>Train-the-Trainer</a:t>
            </a:r>
            <a:endParaRPr lang="en-US" sz="4800" dirty="0"/>
          </a:p>
        </p:txBody>
      </p:sp>
      <p:sp>
        <p:nvSpPr>
          <p:cNvPr id="45059" name="Rectangle 3"/>
          <p:cNvSpPr>
            <a:spLocks noGrp="1" noChangeArrowheads="1"/>
          </p:cNvSpPr>
          <p:nvPr>
            <p:ph type="subTitle" idx="1"/>
          </p:nvPr>
        </p:nvSpPr>
        <p:spPr>
          <a:xfrm>
            <a:off x="685800" y="3886200"/>
            <a:ext cx="7620000" cy="1981200"/>
          </a:xfrm>
        </p:spPr>
        <p:txBody>
          <a:bodyPr/>
          <a:lstStyle/>
          <a:p>
            <a:r>
              <a:rPr lang="en-US" sz="2400" b="1" dirty="0">
                <a:solidFill>
                  <a:schemeClr val="accent1"/>
                </a:solidFill>
              </a:rPr>
              <a:t>Saturday October 15th, 2016</a:t>
            </a:r>
          </a:p>
          <a:p>
            <a:endParaRPr lang="en-US" sz="1000" dirty="0">
              <a:solidFill>
                <a:schemeClr val="accent1"/>
              </a:solidFill>
            </a:endParaRPr>
          </a:p>
          <a:p>
            <a:pPr algn="l"/>
            <a:r>
              <a:rPr lang="en-US" sz="2000" dirty="0">
                <a:solidFill>
                  <a:schemeClr val="accent1"/>
                </a:solidFill>
              </a:rPr>
              <a:t>Theo Black, DTM, 	International Director 	  2009 – 2011</a:t>
            </a:r>
          </a:p>
          <a:p>
            <a:pPr algn="l"/>
            <a:r>
              <a:rPr lang="en-US" sz="2000" dirty="0">
                <a:solidFill>
                  <a:schemeClr val="accent1"/>
                </a:solidFill>
              </a:rPr>
              <a:t>			District Governor 	  2005-2006</a:t>
            </a:r>
          </a:p>
          <a:p>
            <a:pPr algn="l"/>
            <a:r>
              <a:rPr lang="en-US" sz="2000" dirty="0">
                <a:solidFill>
                  <a:schemeClr val="accent1"/>
                </a:solidFill>
              </a:rPr>
              <a:t>Anne Groetsch, 	Prairie Division Governor 2005 – 2006</a:t>
            </a:r>
          </a:p>
        </p:txBody>
      </p:sp>
    </p:spTree>
    <p:extLst>
      <p:ext uri="{BB962C8B-B14F-4D97-AF65-F5344CB8AC3E}">
        <p14:creationId xmlns:p14="http://schemas.microsoft.com/office/powerpoint/2010/main" val="2721489414"/>
      </p:ext>
    </p:extLst>
  </p:cSld>
  <p:clrMapOvr>
    <a:masterClrMapping/>
  </p:clrMapOvr>
  <p:transition>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6934200" cy="685800"/>
          </a:xfrm>
        </p:spPr>
        <p:txBody>
          <a:bodyPr/>
          <a:lstStyle/>
          <a:p>
            <a:r>
              <a:rPr lang="en-US" dirty="0">
                <a:solidFill>
                  <a:schemeClr val="accent3"/>
                </a:solidFill>
              </a:rPr>
              <a:t>Agenda</a:t>
            </a:r>
          </a:p>
        </p:txBody>
      </p:sp>
      <p:sp>
        <p:nvSpPr>
          <p:cNvPr id="6" name="Content Placeholder 2"/>
          <p:cNvSpPr txBox="1">
            <a:spLocks/>
          </p:cNvSpPr>
          <p:nvPr/>
        </p:nvSpPr>
        <p:spPr>
          <a:xfrm>
            <a:off x="457200" y="1066800"/>
            <a:ext cx="8534400" cy="525780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endParaRPr lang="en-US" sz="2800" dirty="0"/>
          </a:p>
          <a:p>
            <a:pPr marL="0" indent="0">
              <a:buNone/>
            </a:pPr>
            <a:r>
              <a:rPr lang="en-US" sz="2800" dirty="0"/>
              <a:t>1:00	AD Club Officer Training Outline	Anne/Theo</a:t>
            </a:r>
          </a:p>
          <a:p>
            <a:pPr marL="0" indent="0">
              <a:buNone/>
            </a:pPr>
            <a:r>
              <a:rPr lang="en-US" sz="2800" dirty="0"/>
              <a:t>1:20	Q &amp; A on outline				Anne/Theo</a:t>
            </a:r>
          </a:p>
          <a:p>
            <a:pPr marL="0" indent="0">
              <a:buNone/>
            </a:pPr>
            <a:r>
              <a:rPr lang="en-US" sz="2800" dirty="0"/>
              <a:t>1:25	</a:t>
            </a:r>
            <a:r>
              <a:rPr lang="en-US" sz="2800" b="1" dirty="0"/>
              <a:t>Break</a:t>
            </a:r>
          </a:p>
          <a:p>
            <a:pPr marL="0" indent="0">
              <a:buNone/>
            </a:pPr>
            <a:r>
              <a:rPr lang="en-US" sz="2800" dirty="0"/>
              <a:t>1:30	Facilitator/Trainer Techniques  	Anne/Theo</a:t>
            </a:r>
          </a:p>
          <a:p>
            <a:pPr marL="0" indent="0">
              <a:buNone/>
            </a:pPr>
            <a:r>
              <a:rPr lang="en-US" sz="2800" dirty="0"/>
              <a:t>2:10  Role Play Facilitator Techniques</a:t>
            </a:r>
          </a:p>
          <a:p>
            <a:pPr marL="0" indent="0">
              <a:buNone/>
            </a:pPr>
            <a:r>
              <a:rPr lang="en-US" sz="2800" dirty="0"/>
              <a:t>	Small groups (15 minutes)</a:t>
            </a:r>
          </a:p>
          <a:p>
            <a:pPr marL="0" indent="0">
              <a:buNone/>
            </a:pPr>
            <a:r>
              <a:rPr lang="en-US" sz="2800" dirty="0"/>
              <a:t>2:25	Q &amp; A/Wrap Up				Anne/Theo</a:t>
            </a:r>
          </a:p>
          <a:p>
            <a:pPr marL="0" indent="0">
              <a:buNone/>
            </a:pPr>
            <a:endParaRPr lang="en-US" sz="2400" dirty="0"/>
          </a:p>
          <a:p>
            <a:endParaRPr lang="en-US" dirty="0"/>
          </a:p>
        </p:txBody>
      </p:sp>
    </p:spTree>
    <p:extLst>
      <p:ext uri="{BB962C8B-B14F-4D97-AF65-F5344CB8AC3E}">
        <p14:creationId xmlns:p14="http://schemas.microsoft.com/office/powerpoint/2010/main" val="898269885"/>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Delinquent Dues Collection</a:t>
            </a:r>
          </a:p>
        </p:txBody>
      </p:sp>
      <p:sp>
        <p:nvSpPr>
          <p:cNvPr id="4" name="Title 2"/>
          <p:cNvSpPr txBox="1">
            <a:spLocks/>
          </p:cNvSpPr>
          <p:nvPr/>
        </p:nvSpPr>
        <p:spPr bwMode="auto">
          <a:xfrm>
            <a:off x="838200" y="3429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a:lstStyle>
          <a:p>
            <a:pPr algn="ctr"/>
            <a:r>
              <a:rPr lang="en-US" sz="1800" kern="0" dirty="0"/>
              <a:t>Theo Black, DTM, PID</a:t>
            </a:r>
          </a:p>
        </p:txBody>
      </p:sp>
    </p:spTree>
    <p:extLst>
      <p:ext uri="{BB962C8B-B14F-4D97-AF65-F5344CB8AC3E}">
        <p14:creationId xmlns:p14="http://schemas.microsoft.com/office/powerpoint/2010/main" val="641431830"/>
      </p:ext>
    </p:extLst>
  </p:cSld>
  <p:clrMapOvr>
    <a:masterClrMapping/>
  </p:clrMapOvr>
  <p:transition>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Area Director</a:t>
            </a:r>
            <a:br>
              <a:rPr lang="en-US" dirty="0"/>
            </a:br>
            <a:r>
              <a:rPr lang="en-US" dirty="0"/>
              <a:t>Club Officer Training Outline</a:t>
            </a:r>
          </a:p>
        </p:txBody>
      </p:sp>
    </p:spTree>
    <p:extLst>
      <p:ext uri="{BB962C8B-B14F-4D97-AF65-F5344CB8AC3E}">
        <p14:creationId xmlns:p14="http://schemas.microsoft.com/office/powerpoint/2010/main" val="2830538944"/>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1152" cy="685800"/>
          </a:xfrm>
        </p:spPr>
        <p:txBody>
          <a:bodyPr/>
          <a:lstStyle/>
          <a:p>
            <a:r>
              <a:rPr lang="en-US" dirty="0"/>
              <a:t>Club Officer Training Outline</a:t>
            </a:r>
            <a:endParaRPr lang="en-US" dirty="0">
              <a:solidFill>
                <a:schemeClr val="bg1"/>
              </a:solidFill>
            </a:endParaRPr>
          </a:p>
        </p:txBody>
      </p:sp>
      <p:sp>
        <p:nvSpPr>
          <p:cNvPr id="3" name="Content Placeholder 2"/>
          <p:cNvSpPr>
            <a:spLocks noGrp="1"/>
          </p:cNvSpPr>
          <p:nvPr>
            <p:ph idx="1"/>
          </p:nvPr>
        </p:nvSpPr>
        <p:spPr>
          <a:xfrm>
            <a:off x="381000" y="1143000"/>
            <a:ext cx="8229600" cy="4831080"/>
          </a:xfrm>
        </p:spPr>
        <p:txBody>
          <a:bodyPr/>
          <a:lstStyle/>
          <a:p>
            <a:r>
              <a:rPr lang="en-US" dirty="0"/>
              <a:t>DCP/CSP				15 Minutes</a:t>
            </a:r>
          </a:p>
          <a:p>
            <a:r>
              <a:rPr lang="en-US" dirty="0"/>
              <a:t>MOT and Mentoring		15 Minutes</a:t>
            </a:r>
          </a:p>
          <a:p>
            <a:r>
              <a:rPr lang="en-US" dirty="0"/>
              <a:t>Membership Building 		45 Minutes</a:t>
            </a:r>
          </a:p>
          <a:p>
            <a:pPr lvl="1"/>
            <a:r>
              <a:rPr lang="en-US" dirty="0"/>
              <a:t>Ideas/Resources (Handout)	</a:t>
            </a:r>
          </a:p>
          <a:p>
            <a:pPr lvl="1"/>
            <a:r>
              <a:rPr lang="en-US" dirty="0"/>
              <a:t>Successes/Challenge (Breakout)</a:t>
            </a:r>
          </a:p>
          <a:p>
            <a:r>
              <a:rPr lang="en-US" dirty="0"/>
              <a:t>Important Information		15 Minutes</a:t>
            </a:r>
          </a:p>
          <a:p>
            <a:pPr lvl="1"/>
            <a:r>
              <a:rPr lang="en-US" dirty="0"/>
              <a:t>Proxies</a:t>
            </a:r>
          </a:p>
          <a:p>
            <a:pPr lvl="1"/>
            <a:r>
              <a:rPr lang="en-US" dirty="0"/>
              <a:t>Key Dates</a:t>
            </a:r>
          </a:p>
          <a:p>
            <a:pPr lvl="1"/>
            <a:r>
              <a:rPr lang="en-US" dirty="0"/>
              <a:t>Q &amp; A</a:t>
            </a:r>
          </a:p>
          <a:p>
            <a:pPr lvl="1"/>
            <a:endParaRPr lang="en-US" dirty="0"/>
          </a:p>
        </p:txBody>
      </p:sp>
    </p:spTree>
    <p:extLst>
      <p:ext uri="{BB962C8B-B14F-4D97-AF65-F5344CB8AC3E}">
        <p14:creationId xmlns:p14="http://schemas.microsoft.com/office/powerpoint/2010/main" val="540250267"/>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What Questions Do You Have?</a:t>
            </a:r>
          </a:p>
        </p:txBody>
      </p:sp>
      <p:pic>
        <p:nvPicPr>
          <p:cNvPr id="1026" name="Picture 2" descr="https://encrypted-tbn2.gstatic.com/images?q=tbn:ANd9GcQzWCa-ge9lC9uhaWrKyetBq2-4h8bqyJ5asNHS-3Zfgqi_EOymS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3429000"/>
            <a:ext cx="3505200" cy="229344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bwMode="auto">
          <a:xfrm>
            <a:off x="457200" y="0"/>
            <a:ext cx="693115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a:lstStyle>
          <a:p>
            <a:r>
              <a:rPr lang="en-US" kern="0" dirty="0">
                <a:solidFill>
                  <a:schemeClr val="bg1"/>
                </a:solidFill>
              </a:rPr>
              <a:t>Club Officer Training Outline</a:t>
            </a:r>
          </a:p>
        </p:txBody>
      </p:sp>
    </p:spTree>
    <p:extLst>
      <p:ext uri="{BB962C8B-B14F-4D97-AF65-F5344CB8AC3E}">
        <p14:creationId xmlns:p14="http://schemas.microsoft.com/office/powerpoint/2010/main" val="2766230475"/>
      </p:ext>
    </p:extLst>
  </p:cSld>
  <p:clrMapOvr>
    <a:masterClrMapping/>
  </p:clrMapOvr>
  <p:transition>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Break time</a:t>
            </a:r>
            <a:br>
              <a:rPr lang="en-US" dirty="0"/>
            </a:br>
            <a:r>
              <a:rPr lang="en-US" dirty="0"/>
              <a:t>5 minutes</a:t>
            </a:r>
          </a:p>
        </p:txBody>
      </p:sp>
      <p:pic>
        <p:nvPicPr>
          <p:cNvPr id="2" name="Picture 1"/>
          <p:cNvPicPr>
            <a:picLocks noChangeAspect="1"/>
          </p:cNvPicPr>
          <p:nvPr/>
        </p:nvPicPr>
        <p:blipFill>
          <a:blip r:embed="rId2"/>
          <a:stretch>
            <a:fillRect/>
          </a:stretch>
        </p:blipFill>
        <p:spPr>
          <a:xfrm>
            <a:off x="457200" y="990599"/>
            <a:ext cx="1600200" cy="1410929"/>
          </a:xfrm>
          <a:prstGeom prst="rect">
            <a:avLst/>
          </a:prstGeom>
        </p:spPr>
      </p:pic>
      <p:pic>
        <p:nvPicPr>
          <p:cNvPr id="4" name="Picture 3"/>
          <p:cNvPicPr>
            <a:picLocks noChangeAspect="1"/>
          </p:cNvPicPr>
          <p:nvPr/>
        </p:nvPicPr>
        <p:blipFill>
          <a:blip r:embed="rId3"/>
          <a:stretch>
            <a:fillRect/>
          </a:stretch>
        </p:blipFill>
        <p:spPr>
          <a:xfrm>
            <a:off x="6400800" y="3965666"/>
            <a:ext cx="2235291" cy="2219325"/>
          </a:xfrm>
          <a:prstGeom prst="rect">
            <a:avLst/>
          </a:prstGeom>
        </p:spPr>
      </p:pic>
    </p:spTree>
    <p:extLst>
      <p:ext uri="{BB962C8B-B14F-4D97-AF65-F5344CB8AC3E}">
        <p14:creationId xmlns:p14="http://schemas.microsoft.com/office/powerpoint/2010/main" val="4186927955"/>
      </p:ext>
    </p:extLst>
  </p:cSld>
  <p:clrMapOvr>
    <a:masterClrMapping/>
  </p:clrMapOvr>
  <p:transition>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Facilitator/Trainer Techniques for Engagement</a:t>
            </a:r>
          </a:p>
        </p:txBody>
      </p:sp>
    </p:spTree>
    <p:extLst>
      <p:ext uri="{BB962C8B-B14F-4D97-AF65-F5344CB8AC3E}">
        <p14:creationId xmlns:p14="http://schemas.microsoft.com/office/powerpoint/2010/main" val="2159806820"/>
      </p:ext>
    </p:extLst>
  </p:cSld>
  <p:clrMapOvr>
    <a:masterClrMapping/>
  </p:clrMapOvr>
  <p:transition>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1185863"/>
            <a:ext cx="8615362" cy="3055937"/>
          </a:xfrm>
        </p:spPr>
        <p:txBody>
          <a:bodyPr>
            <a:noAutofit/>
          </a:bodyPr>
          <a:lstStyle/>
          <a:p>
            <a:pPr lvl="1">
              <a:buFontTx/>
              <a:buChar char="-"/>
            </a:pPr>
            <a:r>
              <a:rPr lang="en-US" sz="2600" dirty="0"/>
              <a:t>Not owning the discussion</a:t>
            </a:r>
          </a:p>
          <a:p>
            <a:pPr lvl="2">
              <a:buFontTx/>
              <a:buChar char="-"/>
            </a:pPr>
            <a:r>
              <a:rPr lang="en-US" sz="2200" dirty="0"/>
              <a:t>Facilitator not offering too many ideas</a:t>
            </a:r>
          </a:p>
          <a:p>
            <a:pPr lvl="1">
              <a:buFontTx/>
              <a:buChar char="-"/>
            </a:pPr>
            <a:r>
              <a:rPr lang="en-US" sz="2600" dirty="0"/>
              <a:t>Self-discovery thru asking open-ended questions</a:t>
            </a:r>
          </a:p>
          <a:p>
            <a:pPr lvl="1">
              <a:buFontTx/>
              <a:buChar char="-"/>
            </a:pPr>
            <a:r>
              <a:rPr lang="en-US" sz="2600" dirty="0"/>
              <a:t>Getting everyone to participate</a:t>
            </a:r>
          </a:p>
          <a:p>
            <a:pPr lvl="2">
              <a:buFontTx/>
              <a:buChar char="-"/>
            </a:pPr>
            <a:r>
              <a:rPr lang="en-US" sz="2200" dirty="0"/>
              <a:t>Managing non-talkers</a:t>
            </a:r>
          </a:p>
          <a:p>
            <a:pPr lvl="2">
              <a:buFontTx/>
              <a:buChar char="-"/>
            </a:pPr>
            <a:r>
              <a:rPr lang="en-US" sz="2200" dirty="0"/>
              <a:t>Managing those who dominate</a:t>
            </a:r>
          </a:p>
          <a:p>
            <a:pPr lvl="1">
              <a:buFontTx/>
              <a:buChar char="-"/>
            </a:pPr>
            <a:r>
              <a:rPr lang="en-US" sz="2600" dirty="0"/>
              <a:t>Techniques for eliciting response</a:t>
            </a:r>
          </a:p>
          <a:p>
            <a:pPr lvl="1">
              <a:buFontTx/>
              <a:buChar char="-"/>
            </a:pPr>
            <a:r>
              <a:rPr lang="en-US" sz="2600" dirty="0"/>
              <a:t>PPT Techniques (blanking screen, not reading slides, having a monitor, screen positioning</a:t>
            </a:r>
          </a:p>
          <a:p>
            <a:pPr lvl="1">
              <a:buFontTx/>
              <a:buChar char="-"/>
            </a:pPr>
            <a:r>
              <a:rPr lang="en-US" sz="2600" dirty="0"/>
              <a:t>Setting expectations-A (time limits, # of responses, time provided to respond)	</a:t>
            </a:r>
          </a:p>
          <a:p>
            <a:pPr marL="457200" lvl="1" indent="0">
              <a:buNone/>
            </a:pPr>
            <a:endParaRPr lang="en-US" sz="2400" dirty="0"/>
          </a:p>
        </p:txBody>
      </p:sp>
      <p:sp>
        <p:nvSpPr>
          <p:cNvPr id="7" name="Rectangle 20"/>
          <p:cNvSpPr txBox="1">
            <a:spLocks noChangeArrowheads="1"/>
          </p:cNvSpPr>
          <p:nvPr/>
        </p:nvSpPr>
        <p:spPr bwMode="auto">
          <a:xfrm>
            <a:off x="457200" y="0"/>
            <a:ext cx="7696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bg1"/>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Engagement/Trainer Techniques Review</a:t>
            </a:r>
          </a:p>
        </p:txBody>
      </p:sp>
    </p:spTree>
    <p:extLst>
      <p:ext uri="{BB962C8B-B14F-4D97-AF65-F5344CB8AC3E}">
        <p14:creationId xmlns:p14="http://schemas.microsoft.com/office/powerpoint/2010/main" val="5328252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1185863"/>
            <a:ext cx="8615362" cy="3055937"/>
          </a:xfrm>
        </p:spPr>
        <p:txBody>
          <a:bodyPr>
            <a:normAutofit fontScale="85000" lnSpcReduction="10000"/>
          </a:bodyPr>
          <a:lstStyle/>
          <a:p>
            <a:pPr marL="457200" lvl="1" indent="0">
              <a:buNone/>
            </a:pPr>
            <a:r>
              <a:rPr lang="en-US" dirty="0"/>
              <a:t>After the completion of this module, you will:</a:t>
            </a:r>
          </a:p>
          <a:p>
            <a:pPr lvl="1">
              <a:buFont typeface="Arial" pitchFamily="34" charset="0"/>
              <a:buChar char="̶"/>
            </a:pPr>
            <a:r>
              <a:rPr lang="en-US" dirty="0"/>
              <a:t>Learn techniques for fielding questions from the group</a:t>
            </a:r>
            <a:r>
              <a:rPr lang="en-US" b="1" dirty="0"/>
              <a:t> </a:t>
            </a:r>
            <a:r>
              <a:rPr lang="en-US" dirty="0"/>
              <a:t>effectively</a:t>
            </a:r>
          </a:p>
          <a:p>
            <a:pPr lvl="1">
              <a:buFont typeface="Arial" pitchFamily="34" charset="0"/>
              <a:buChar char="̶"/>
            </a:pPr>
            <a:r>
              <a:rPr lang="en-US" dirty="0"/>
              <a:t>Utilize techniques for dealing with tough Q &amp; A sessions</a:t>
            </a:r>
          </a:p>
          <a:p>
            <a:pPr lvl="1">
              <a:buFont typeface="Arial" pitchFamily="34" charset="0"/>
              <a:buChar char="̶"/>
            </a:pPr>
            <a:r>
              <a:rPr lang="en-US" dirty="0"/>
              <a:t>Review the five types of questions</a:t>
            </a:r>
          </a:p>
          <a:p>
            <a:pPr lvl="1">
              <a:buFont typeface="Arial" pitchFamily="34" charset="0"/>
              <a:buChar char="̶"/>
            </a:pPr>
            <a:r>
              <a:rPr lang="en-US" dirty="0"/>
              <a:t>Recognize how you as the trainer / facilitator can ask questions to encourage learning and participation</a:t>
            </a:r>
          </a:p>
        </p:txBody>
      </p:sp>
      <p:pic>
        <p:nvPicPr>
          <p:cNvPr id="5" name="Picture 9" descr="C:\Users\PSCHMI9\Documents\UHG BRANDING 2012\Pics from share drive\j042253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6400" y="3937676"/>
            <a:ext cx="2898775" cy="231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0"/>
          <p:cNvSpPr txBox="1">
            <a:spLocks noChangeArrowheads="1"/>
          </p:cNvSpPr>
          <p:nvPr/>
        </p:nvSpPr>
        <p:spPr bwMode="auto">
          <a:xfrm>
            <a:off x="457200" y="0"/>
            <a:ext cx="7315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bg1"/>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Questions Strategies Objectives </a:t>
            </a:r>
          </a:p>
        </p:txBody>
      </p:sp>
    </p:spTree>
    <p:extLst>
      <p:ext uri="{BB962C8B-B14F-4D97-AF65-F5344CB8AC3E}">
        <p14:creationId xmlns:p14="http://schemas.microsoft.com/office/powerpoint/2010/main" val="4155707634"/>
      </p:ext>
    </p:extLst>
  </p:cSld>
  <p:clrMapOvr>
    <a:overrideClrMapping bg1="lt1" tx1="dk1" bg2="lt2" tx2="dk2" accent1="accent1" accent2="accent2" accent3="accent3" accent4="accent4" accent5="accent5" accent6="accent6" hlink="hlink" folHlink="folHlink"/>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0"/>
          <p:cNvSpPr txBox="1">
            <a:spLocks noChangeArrowheads="1"/>
          </p:cNvSpPr>
          <p:nvPr/>
        </p:nvSpPr>
        <p:spPr bwMode="auto">
          <a:xfrm>
            <a:off x="457200" y="0"/>
            <a:ext cx="693115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eaLnBrk="1" hangingPunct="1">
              <a:defRPr sz="3600" b="1">
                <a:solidFill>
                  <a:schemeClr val="bg1"/>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Purpose of Questions</a:t>
            </a:r>
          </a:p>
        </p:txBody>
      </p:sp>
      <p:graphicFrame>
        <p:nvGraphicFramePr>
          <p:cNvPr id="2" name="Diagram 1"/>
          <p:cNvGraphicFramePr/>
          <p:nvPr>
            <p:extLst>
              <p:ext uri="{D42A27DB-BD31-4B8C-83A1-F6EECF244321}">
                <p14:modId xmlns:p14="http://schemas.microsoft.com/office/powerpoint/2010/main" val="37658160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3751840"/>
      </p:ext>
    </p:extLst>
  </p:cSld>
  <p:clrMapOvr>
    <a:masterClrMapping/>
  </p:clrMapOvr>
  <p:transition>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body" idx="1"/>
          </p:nvPr>
        </p:nvSpPr>
        <p:spPr>
          <a:xfrm>
            <a:off x="457200" y="1223963"/>
            <a:ext cx="8089900" cy="4737100"/>
          </a:xfrm>
        </p:spPr>
        <p:txBody>
          <a:bodyPr/>
          <a:lstStyle/>
          <a:p>
            <a:r>
              <a:rPr lang="en-US" sz="2000" dirty="0"/>
              <a:t>Keep training modules </a:t>
            </a:r>
            <a:r>
              <a:rPr lang="en-US" sz="2000" dirty="0">
                <a:solidFill>
                  <a:schemeClr val="tx1"/>
                </a:solidFill>
              </a:rPr>
              <a:t>short </a:t>
            </a:r>
          </a:p>
          <a:p>
            <a:r>
              <a:rPr lang="en-US" sz="2000" dirty="0"/>
              <a:t>Handle questions during or after</a:t>
            </a:r>
          </a:p>
          <a:p>
            <a:r>
              <a:rPr lang="en-US" sz="2000" dirty="0"/>
              <a:t>Q&amp;A is for general questions. Individual issues may have to be taken off line.</a:t>
            </a:r>
          </a:p>
          <a:p>
            <a:r>
              <a:rPr lang="en-US" sz="2000" dirty="0"/>
              <a:t>Take questions from all parts of the group </a:t>
            </a:r>
          </a:p>
          <a:p>
            <a:r>
              <a:rPr lang="en-US" sz="2000" dirty="0"/>
              <a:t>Actively listen to the question to make sure you understand the question before you begin your answer</a:t>
            </a:r>
          </a:p>
          <a:p>
            <a:r>
              <a:rPr lang="en-US" sz="2000" dirty="0"/>
              <a:t>Avoid singling out one question as a “</a:t>
            </a:r>
            <a:r>
              <a:rPr lang="en-US" sz="2000" dirty="0">
                <a:solidFill>
                  <a:schemeClr val="tx1"/>
                </a:solidFill>
              </a:rPr>
              <a:t>good question</a:t>
            </a:r>
            <a:r>
              <a:rPr lang="en-US" dirty="0"/>
              <a:t>”</a:t>
            </a:r>
          </a:p>
        </p:txBody>
      </p:sp>
      <p:sp>
        <p:nvSpPr>
          <p:cNvPr id="7" name="Rectangle 20"/>
          <p:cNvSpPr txBox="1">
            <a:spLocks noChangeArrowheads="1"/>
          </p:cNvSpPr>
          <p:nvPr/>
        </p:nvSpPr>
        <p:spPr bwMode="auto">
          <a:xfrm>
            <a:off x="457200" y="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Techniques for Fielding Questions</a:t>
            </a:r>
          </a:p>
        </p:txBody>
      </p:sp>
      <p:pic>
        <p:nvPicPr>
          <p:cNvPr id="4"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838700" y="4178225"/>
            <a:ext cx="3848100" cy="217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410" y="2916612"/>
            <a:ext cx="455613"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86909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body" sz="half" idx="1"/>
          </p:nvPr>
        </p:nvSpPr>
        <p:spPr>
          <a:xfrm>
            <a:off x="457200" y="1211263"/>
            <a:ext cx="8140700" cy="4737100"/>
          </a:xfrm>
        </p:spPr>
        <p:txBody>
          <a:bodyPr/>
          <a:lstStyle/>
          <a:p>
            <a:r>
              <a:rPr lang="en-US" sz="2000" dirty="0"/>
              <a:t>Restate all questions- work it into the answer</a:t>
            </a:r>
          </a:p>
          <a:p>
            <a:r>
              <a:rPr lang="en-US" sz="2000" dirty="0"/>
              <a:t>Paraphrase any hostile or vague questions</a:t>
            </a:r>
          </a:p>
          <a:p>
            <a:r>
              <a:rPr lang="en-US" sz="2000" dirty="0"/>
              <a:t>Maintain eye contact first with the person who asked the question and then address the answer to the entire group. </a:t>
            </a:r>
          </a:p>
          <a:p>
            <a:r>
              <a:rPr lang="en-US" sz="2000" dirty="0"/>
              <a:t>Answer the question, directly and succinctly</a:t>
            </a:r>
          </a:p>
          <a:p>
            <a:r>
              <a:rPr lang="en-US" sz="2000" dirty="0"/>
              <a:t>Only on complicated questions, you may consider  “Have I answered your question?”</a:t>
            </a:r>
          </a:p>
          <a:p>
            <a:r>
              <a:rPr lang="en-US" sz="2000" dirty="0"/>
              <a:t>If you don’t know the answer, say so. Then get it, fast!</a:t>
            </a:r>
          </a:p>
          <a:p>
            <a:pPr>
              <a:buFont typeface="Wingdings" pitchFamily="2" charset="2"/>
              <a:buNone/>
            </a:pPr>
            <a:endParaRPr lang="en-US" dirty="0"/>
          </a:p>
        </p:txBody>
      </p:sp>
      <p:pic>
        <p:nvPicPr>
          <p:cNvPr id="116747" name="Picture 11" descr="faq"/>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5255" y="4620474"/>
            <a:ext cx="4871545" cy="176762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0"/>
          <p:cNvSpPr txBox="1">
            <a:spLocks noChangeArrowheads="1"/>
          </p:cNvSpPr>
          <p:nvPr/>
        </p:nvSpPr>
        <p:spPr bwMode="auto">
          <a:xfrm>
            <a:off x="457200" y="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Techniques for Answering Questions</a:t>
            </a:r>
          </a:p>
        </p:txBody>
      </p:sp>
    </p:spTree>
    <p:extLst>
      <p:ext uri="{BB962C8B-B14F-4D97-AF65-F5344CB8AC3E}">
        <p14:creationId xmlns:p14="http://schemas.microsoft.com/office/powerpoint/2010/main" val="1600064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additive="base">
                                        <p:cTn id="7" dur="5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39">
                                            <p:txEl>
                                              <p:pRg st="1" end="1"/>
                                            </p:txEl>
                                          </p:spTgt>
                                        </p:tgtEl>
                                        <p:attrNameLst>
                                          <p:attrName>style.visibility</p:attrName>
                                        </p:attrNameLst>
                                      </p:cBhvr>
                                      <p:to>
                                        <p:strVal val="visible"/>
                                      </p:to>
                                    </p:set>
                                    <p:anim calcmode="lin" valueType="num">
                                      <p:cBhvr additive="base">
                                        <p:cTn id="13" dur="5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7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6739">
                                            <p:txEl>
                                              <p:pRg st="3" end="3"/>
                                            </p:txEl>
                                          </p:spTgt>
                                        </p:tgtEl>
                                        <p:attrNameLst>
                                          <p:attrName>style.visibility</p:attrName>
                                        </p:attrNameLst>
                                      </p:cBhvr>
                                      <p:to>
                                        <p:strVal val="visible"/>
                                      </p:to>
                                    </p:set>
                                    <p:anim calcmode="lin" valueType="num">
                                      <p:cBhvr additive="base">
                                        <p:cTn id="25" dur="5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67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6739">
                                            <p:txEl>
                                              <p:pRg st="4" end="4"/>
                                            </p:txEl>
                                          </p:spTgt>
                                        </p:tgtEl>
                                        <p:attrNameLst>
                                          <p:attrName>style.visibility</p:attrName>
                                        </p:attrNameLst>
                                      </p:cBhvr>
                                      <p:to>
                                        <p:strVal val="visible"/>
                                      </p:to>
                                    </p:set>
                                    <p:anim calcmode="lin" valueType="num">
                                      <p:cBhvr additive="base">
                                        <p:cTn id="31" dur="5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67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6739">
                                            <p:txEl>
                                              <p:pRg st="5" end="5"/>
                                            </p:txEl>
                                          </p:spTgt>
                                        </p:tgtEl>
                                        <p:attrNameLst>
                                          <p:attrName>style.visibility</p:attrName>
                                        </p:attrNameLst>
                                      </p:cBhvr>
                                      <p:to>
                                        <p:strVal val="visible"/>
                                      </p:to>
                                    </p:set>
                                    <p:anim calcmode="lin" valueType="num">
                                      <p:cBhvr additive="base">
                                        <p:cTn id="37" dur="500" fill="hold"/>
                                        <p:tgtEl>
                                          <p:spTgt spid="1167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67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1152" cy="685800"/>
          </a:xfrm>
        </p:spPr>
        <p:txBody>
          <a:bodyPr/>
          <a:lstStyle/>
          <a:p>
            <a:r>
              <a:rPr lang="en-US" dirty="0">
                <a:solidFill>
                  <a:schemeClr val="accent3"/>
                </a:solidFill>
              </a:rPr>
              <a:t>Dues Review</a:t>
            </a:r>
            <a:endParaRPr lang="en-US" dirty="0"/>
          </a:p>
        </p:txBody>
      </p:sp>
      <p:sp>
        <p:nvSpPr>
          <p:cNvPr id="3" name="Content Placeholder 2"/>
          <p:cNvSpPr>
            <a:spLocks noGrp="1"/>
          </p:cNvSpPr>
          <p:nvPr>
            <p:ph idx="1"/>
          </p:nvPr>
        </p:nvSpPr>
        <p:spPr/>
        <p:txBody>
          <a:bodyPr/>
          <a:lstStyle/>
          <a:p>
            <a:r>
              <a:rPr lang="en-US" dirty="0"/>
              <a:t>Dues collected for 6 months in advance</a:t>
            </a:r>
          </a:p>
          <a:p>
            <a:r>
              <a:rPr lang="en-US" dirty="0"/>
              <a:t>Due dates: Fall - 9/30, Spring 3/31</a:t>
            </a:r>
          </a:p>
          <a:p>
            <a:r>
              <a:rPr lang="en-US" dirty="0"/>
              <a:t>Eight membership payments are required for a club to remain in good standing</a:t>
            </a:r>
          </a:p>
          <a:p>
            <a:r>
              <a:rPr lang="en-US" dirty="0"/>
              <a:t>New rules</a:t>
            </a:r>
          </a:p>
          <a:p>
            <a:pPr lvl="1"/>
            <a:r>
              <a:rPr lang="en-US" dirty="0"/>
              <a:t>No grace period</a:t>
            </a:r>
          </a:p>
          <a:p>
            <a:pPr lvl="1"/>
            <a:r>
              <a:rPr lang="en-US" dirty="0"/>
              <a:t>Once 9/30 passes, members are removed from club membership list</a:t>
            </a:r>
          </a:p>
          <a:p>
            <a:pPr lvl="1"/>
            <a:endParaRPr lang="en-US" dirty="0"/>
          </a:p>
        </p:txBody>
      </p:sp>
    </p:spTree>
    <p:extLst>
      <p:ext uri="{BB962C8B-B14F-4D97-AF65-F5344CB8AC3E}">
        <p14:creationId xmlns:p14="http://schemas.microsoft.com/office/powerpoint/2010/main" val="1745642404"/>
      </p:ext>
    </p:extLst>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5" name="Rectangle 3"/>
          <p:cNvSpPr>
            <a:spLocks noGrp="1" noChangeArrowheads="1"/>
          </p:cNvSpPr>
          <p:nvPr>
            <p:ph type="body" sz="half" idx="2"/>
          </p:nvPr>
        </p:nvSpPr>
        <p:spPr>
          <a:xfrm>
            <a:off x="4572000" y="1225551"/>
            <a:ext cx="4230687" cy="47371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2000" dirty="0"/>
              <a:t>No one asks you a question</a:t>
            </a:r>
          </a:p>
          <a:p>
            <a:r>
              <a:rPr lang="en-US" sz="2000" dirty="0"/>
              <a:t>Someone asks about information you’ve covered in detail</a:t>
            </a:r>
          </a:p>
          <a:p>
            <a:r>
              <a:rPr lang="en-US" sz="2000" dirty="0"/>
              <a:t>Someone repeats a question</a:t>
            </a:r>
          </a:p>
          <a:p>
            <a:r>
              <a:rPr lang="en-US" sz="2000" dirty="0"/>
              <a:t>Someone asks an irrelevant question</a:t>
            </a:r>
          </a:p>
          <a:p>
            <a:r>
              <a:rPr lang="en-US" sz="2000" dirty="0"/>
              <a:t>You run out of time</a:t>
            </a:r>
          </a:p>
          <a:p>
            <a:r>
              <a:rPr lang="en-US" sz="2000" dirty="0"/>
              <a:t>Someone is rude or disruptive</a:t>
            </a:r>
          </a:p>
        </p:txBody>
      </p:sp>
      <p:pic>
        <p:nvPicPr>
          <p:cNvPr id="1026" name="Picture 2" descr="C:\Users\PSCHMI9\Documents\UHG BRANDING 2012\Pics from share drive\iStock_000001740451Sma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040" y="1676810"/>
            <a:ext cx="3830162" cy="254952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2"/>
          <p:cNvSpPr txBox="1">
            <a:spLocks noChangeArrowheads="1"/>
          </p:cNvSpPr>
          <p:nvPr/>
        </p:nvSpPr>
        <p:spPr bwMode="auto">
          <a:xfrm>
            <a:off x="1171450" y="4961187"/>
            <a:ext cx="6645178" cy="7078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1300" kern="1200">
                <a:solidFill>
                  <a:schemeClr val="tx1"/>
                </a:solidFill>
                <a:latin typeface="Arial" pitchFamily="34" charset="0"/>
                <a:ea typeface="ＭＳ Ｐゴシック" charset="-128"/>
                <a:cs typeface="+mn-cs"/>
              </a:defRPr>
            </a:lvl1pPr>
            <a:lvl2pPr marL="455613" indent="1588" algn="l" rtl="0" fontAlgn="base">
              <a:spcBef>
                <a:spcPct val="0"/>
              </a:spcBef>
              <a:spcAft>
                <a:spcPct val="0"/>
              </a:spcAft>
              <a:defRPr sz="1300" kern="1200">
                <a:solidFill>
                  <a:schemeClr val="tx1"/>
                </a:solidFill>
                <a:latin typeface="Arial" pitchFamily="34" charset="0"/>
                <a:ea typeface="ＭＳ Ｐゴシック" charset="-128"/>
                <a:cs typeface="+mn-cs"/>
              </a:defRPr>
            </a:lvl2pPr>
            <a:lvl3pPr marL="912813" indent="1588" algn="l" rtl="0" fontAlgn="base">
              <a:spcBef>
                <a:spcPct val="0"/>
              </a:spcBef>
              <a:spcAft>
                <a:spcPct val="0"/>
              </a:spcAft>
              <a:defRPr sz="1300" kern="1200">
                <a:solidFill>
                  <a:schemeClr val="tx1"/>
                </a:solidFill>
                <a:latin typeface="Arial" pitchFamily="34" charset="0"/>
                <a:ea typeface="ＭＳ Ｐゴシック" charset="-128"/>
                <a:cs typeface="+mn-cs"/>
              </a:defRPr>
            </a:lvl3pPr>
            <a:lvl4pPr marL="1368425" indent="3175" algn="l" rtl="0" fontAlgn="base">
              <a:spcBef>
                <a:spcPct val="0"/>
              </a:spcBef>
              <a:spcAft>
                <a:spcPct val="0"/>
              </a:spcAft>
              <a:defRPr sz="1300" kern="1200">
                <a:solidFill>
                  <a:schemeClr val="tx1"/>
                </a:solidFill>
                <a:latin typeface="Arial" pitchFamily="34" charset="0"/>
                <a:ea typeface="ＭＳ Ｐゴシック" charset="-128"/>
                <a:cs typeface="+mn-cs"/>
              </a:defRPr>
            </a:lvl4pPr>
            <a:lvl5pPr marL="1825625" indent="3175" algn="l" rtl="0" fontAlgn="base">
              <a:spcBef>
                <a:spcPct val="0"/>
              </a:spcBef>
              <a:spcAft>
                <a:spcPct val="0"/>
              </a:spcAft>
              <a:defRPr sz="1300" kern="1200">
                <a:solidFill>
                  <a:schemeClr val="tx1"/>
                </a:solidFill>
                <a:latin typeface="Arial" pitchFamily="34" charset="0"/>
                <a:ea typeface="ＭＳ Ｐゴシック" charset="-128"/>
                <a:cs typeface="+mn-cs"/>
              </a:defRPr>
            </a:lvl5pPr>
            <a:lvl6pPr marL="2286000" algn="l" defTabSz="914400" rtl="0" eaLnBrk="1" latinLnBrk="0" hangingPunct="1">
              <a:defRPr sz="1300" kern="1200">
                <a:solidFill>
                  <a:schemeClr val="tx1"/>
                </a:solidFill>
                <a:latin typeface="Arial" pitchFamily="34" charset="0"/>
                <a:ea typeface="ＭＳ Ｐゴシック" charset="-128"/>
                <a:cs typeface="+mn-cs"/>
              </a:defRPr>
            </a:lvl6pPr>
            <a:lvl7pPr marL="2743200" algn="l" defTabSz="914400" rtl="0" eaLnBrk="1" latinLnBrk="0" hangingPunct="1">
              <a:defRPr sz="1300" kern="1200">
                <a:solidFill>
                  <a:schemeClr val="tx1"/>
                </a:solidFill>
                <a:latin typeface="Arial" pitchFamily="34" charset="0"/>
                <a:ea typeface="ＭＳ Ｐゴシック" charset="-128"/>
                <a:cs typeface="+mn-cs"/>
              </a:defRPr>
            </a:lvl7pPr>
            <a:lvl8pPr marL="3200400" algn="l" defTabSz="914400" rtl="0" eaLnBrk="1" latinLnBrk="0" hangingPunct="1">
              <a:defRPr sz="1300" kern="1200">
                <a:solidFill>
                  <a:schemeClr val="tx1"/>
                </a:solidFill>
                <a:latin typeface="Arial" pitchFamily="34" charset="0"/>
                <a:ea typeface="ＭＳ Ｐゴシック" charset="-128"/>
                <a:cs typeface="+mn-cs"/>
              </a:defRPr>
            </a:lvl8pPr>
            <a:lvl9pPr marL="3657600" algn="l" defTabSz="914400" rtl="0" eaLnBrk="1" latinLnBrk="0" hangingPunct="1">
              <a:defRPr sz="1300" kern="1200">
                <a:solidFill>
                  <a:schemeClr val="tx1"/>
                </a:solidFill>
                <a:latin typeface="Arial" pitchFamily="34" charset="0"/>
                <a:ea typeface="ＭＳ Ｐゴシック" charset="-128"/>
                <a:cs typeface="+mn-cs"/>
              </a:defRPr>
            </a:lvl9pPr>
          </a:lstStyle>
          <a:p>
            <a:pPr algn="ctr"/>
            <a:r>
              <a:rPr lang="en-US" sz="2000" b="1" dirty="0">
                <a:solidFill>
                  <a:srgbClr val="C00000"/>
                </a:solidFill>
                <a:latin typeface="Helvetica" pitchFamily="34" charset="0"/>
              </a:rPr>
              <a:t>What other tough question and answer situations </a:t>
            </a:r>
          </a:p>
          <a:p>
            <a:pPr algn="ctr"/>
            <a:r>
              <a:rPr lang="en-US" sz="2000" b="1" dirty="0">
                <a:solidFill>
                  <a:srgbClr val="C00000"/>
                </a:solidFill>
                <a:latin typeface="Helvetica" pitchFamily="34" charset="0"/>
              </a:rPr>
              <a:t>have you encountered?</a:t>
            </a:r>
          </a:p>
        </p:txBody>
      </p:sp>
      <p:sp>
        <p:nvSpPr>
          <p:cNvPr id="6" name="Rectangle 20"/>
          <p:cNvSpPr txBox="1">
            <a:spLocks noChangeArrowheads="1"/>
          </p:cNvSpPr>
          <p:nvPr/>
        </p:nvSpPr>
        <p:spPr bwMode="auto">
          <a:xfrm>
            <a:off x="457200" y="0"/>
            <a:ext cx="800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What to do when…</a:t>
            </a:r>
          </a:p>
        </p:txBody>
      </p:sp>
    </p:spTree>
    <p:extLst>
      <p:ext uri="{BB962C8B-B14F-4D97-AF65-F5344CB8AC3E}">
        <p14:creationId xmlns:p14="http://schemas.microsoft.com/office/powerpoint/2010/main" val="125302922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1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10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1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1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1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1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7" descr="C:\Users\PSCHMI9\Documents\UHG BRANDING 2012\Pics from share drive\iStock_000005140727Sma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44302" y="3753658"/>
            <a:ext cx="4321277" cy="2585230"/>
          </a:xfrm>
          <a:prstGeom prst="rect">
            <a:avLst/>
          </a:prstGeom>
          <a:noFill/>
          <a:extLst>
            <a:ext uri="{909E8E84-426E-40DD-AFC4-6F175D3DCCD1}">
              <a14:hiddenFill xmlns:a14="http://schemas.microsoft.com/office/drawing/2010/main">
                <a:solidFill>
                  <a:srgbClr val="FFFFFF"/>
                </a:solidFill>
              </a14:hiddenFill>
            </a:ext>
          </a:extLst>
        </p:spPr>
      </p:pic>
      <p:sp>
        <p:nvSpPr>
          <p:cNvPr id="119811" name="Rectangle 3"/>
          <p:cNvSpPr>
            <a:spLocks noGrp="1" noChangeArrowheads="1"/>
          </p:cNvSpPr>
          <p:nvPr>
            <p:ph type="body" sz="half" idx="1"/>
          </p:nvPr>
        </p:nvSpPr>
        <p:spPr>
          <a:xfrm>
            <a:off x="457200" y="1211263"/>
            <a:ext cx="8229600" cy="5013325"/>
          </a:xfrm>
        </p:spPr>
        <p:txBody>
          <a:bodyPr/>
          <a:lstStyle/>
          <a:p>
            <a:r>
              <a:rPr lang="en-US" sz="2000" dirty="0"/>
              <a:t>Keep everyone’s self-esteem and self-confidence intact</a:t>
            </a:r>
          </a:p>
          <a:p>
            <a:r>
              <a:rPr lang="en-US" sz="2000" dirty="0"/>
              <a:t>Tell a story to relate to the correct answer</a:t>
            </a:r>
          </a:p>
          <a:p>
            <a:r>
              <a:rPr lang="en-US" sz="2000" dirty="0"/>
              <a:t>Ask in a different way, trigger the prior learning objective</a:t>
            </a:r>
          </a:p>
          <a:p>
            <a:r>
              <a:rPr lang="en-US" sz="2000" dirty="0"/>
              <a:t>Do not say, “No, you are wrong.”</a:t>
            </a:r>
          </a:p>
          <a:p>
            <a:r>
              <a:rPr lang="en-US" sz="2000" dirty="0"/>
              <a:t>Acknowledge at least one thing they said that was right, and go right into the correct response</a:t>
            </a:r>
          </a:p>
          <a:p>
            <a:r>
              <a:rPr lang="en-US" sz="2000" dirty="0"/>
              <a:t>Ask another question to guide them to the  proper answer</a:t>
            </a:r>
          </a:p>
        </p:txBody>
      </p:sp>
      <p:sp>
        <p:nvSpPr>
          <p:cNvPr id="2" name="Rectangle 1"/>
          <p:cNvSpPr/>
          <p:nvPr/>
        </p:nvSpPr>
        <p:spPr>
          <a:xfrm>
            <a:off x="3436373" y="3753658"/>
            <a:ext cx="2241756" cy="25852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Dealing with Non or Incorrect Responses</a:t>
            </a:r>
          </a:p>
        </p:txBody>
      </p:sp>
    </p:spTree>
    <p:extLst>
      <p:ext uri="{BB962C8B-B14F-4D97-AF65-F5344CB8AC3E}">
        <p14:creationId xmlns:p14="http://schemas.microsoft.com/office/powerpoint/2010/main" val="1166207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8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98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427038" y="1081088"/>
            <a:ext cx="7777162" cy="2732087"/>
          </a:xfrm>
        </p:spPr>
        <p:txBody>
          <a:bodyPr/>
          <a:lstStyle/>
          <a:p>
            <a:pPr marL="0" indent="0" algn="ctr">
              <a:buFont typeface="Wingdings" pitchFamily="2" charset="2"/>
              <a:buNone/>
            </a:pPr>
            <a:endParaRPr lang="en-US" dirty="0">
              <a:solidFill>
                <a:schemeClr val="tx1"/>
              </a:solidFill>
            </a:endParaRPr>
          </a:p>
          <a:p>
            <a:pPr marL="0" indent="0" algn="ctr">
              <a:buFont typeface="Wingdings" pitchFamily="2" charset="2"/>
              <a:buNone/>
            </a:pPr>
            <a:r>
              <a:rPr lang="en-US" sz="2400" dirty="0">
                <a:solidFill>
                  <a:schemeClr val="tx1"/>
                </a:solidFill>
              </a:rPr>
              <a:t>“</a:t>
            </a:r>
            <a:r>
              <a:rPr lang="en-US" sz="2400" i="1" dirty="0">
                <a:solidFill>
                  <a:schemeClr val="tx1"/>
                </a:solidFill>
              </a:rPr>
              <a:t>The </a:t>
            </a:r>
            <a:r>
              <a:rPr lang="en-US" sz="2400" b="1" i="1" dirty="0">
                <a:solidFill>
                  <a:srgbClr val="C00000"/>
                </a:solidFill>
              </a:rPr>
              <a:t>truly humble </a:t>
            </a:r>
            <a:r>
              <a:rPr lang="en-US" sz="2400" i="1" dirty="0">
                <a:solidFill>
                  <a:schemeClr val="tx1"/>
                </a:solidFill>
              </a:rPr>
              <a:t>ask questions that lead to learning and understanding. The </a:t>
            </a:r>
            <a:r>
              <a:rPr lang="en-US" sz="2400" b="1" i="1" dirty="0">
                <a:solidFill>
                  <a:srgbClr val="C00000"/>
                </a:solidFill>
              </a:rPr>
              <a:t>prideful </a:t>
            </a:r>
            <a:br>
              <a:rPr lang="en-US" sz="2400" i="1" dirty="0">
                <a:solidFill>
                  <a:schemeClr val="tx1"/>
                </a:solidFill>
              </a:rPr>
            </a:br>
            <a:r>
              <a:rPr lang="en-US" sz="2400" i="1" dirty="0">
                <a:solidFill>
                  <a:schemeClr val="tx1"/>
                </a:solidFill>
              </a:rPr>
              <a:t>ask questions that are designed to defend </a:t>
            </a:r>
            <a:br>
              <a:rPr lang="en-US" sz="2400" i="1" dirty="0">
                <a:solidFill>
                  <a:schemeClr val="tx1"/>
                </a:solidFill>
              </a:rPr>
            </a:br>
            <a:r>
              <a:rPr lang="en-US" sz="2400" i="1" dirty="0">
                <a:solidFill>
                  <a:schemeClr val="tx1"/>
                </a:solidFill>
              </a:rPr>
              <a:t>their own position."</a:t>
            </a:r>
            <a:r>
              <a:rPr lang="en-US" sz="2400" dirty="0">
                <a:solidFill>
                  <a:schemeClr val="tx1"/>
                </a:solidFill>
              </a:rPr>
              <a:t> </a:t>
            </a:r>
          </a:p>
          <a:p>
            <a:pPr marL="0" indent="0" algn="ctr">
              <a:buFont typeface="Wingdings" pitchFamily="2" charset="2"/>
              <a:buNone/>
            </a:pPr>
            <a:r>
              <a:rPr lang="en-US" sz="2400" dirty="0">
                <a:solidFill>
                  <a:schemeClr val="tx1"/>
                </a:solidFill>
              </a:rPr>
              <a:t>				Brant Gardner</a:t>
            </a:r>
          </a:p>
          <a:p>
            <a:pPr marL="0" indent="0">
              <a:buFont typeface="Wingdings" pitchFamily="2" charset="2"/>
              <a:buNone/>
            </a:pPr>
            <a:endParaRPr lang="en-US" dirty="0">
              <a:solidFill>
                <a:schemeClr val="tx1"/>
              </a:solidFill>
            </a:endParaRPr>
          </a:p>
        </p:txBody>
      </p:sp>
      <p:pic>
        <p:nvPicPr>
          <p:cNvPr id="5" name="Picture 6" descr="16353092-students-asking-questions-in-la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2413" y="4219575"/>
            <a:ext cx="3163887" cy="21050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Questions</a:t>
            </a:r>
          </a:p>
        </p:txBody>
      </p:sp>
    </p:spTree>
    <p:extLst>
      <p:ext uri="{BB962C8B-B14F-4D97-AF65-F5344CB8AC3E}">
        <p14:creationId xmlns:p14="http://schemas.microsoft.com/office/powerpoint/2010/main" val="1823029546"/>
      </p:ext>
    </p:extLst>
  </p:cSld>
  <p:clrMapOvr>
    <a:masterClrMapping/>
  </p:clrMapOvr>
  <p:transition>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457200" y="1160463"/>
            <a:ext cx="8615362" cy="4737100"/>
          </a:xfrm>
        </p:spPr>
        <p:txBody>
          <a:bodyPr/>
          <a:lstStyle/>
          <a:p>
            <a:r>
              <a:rPr lang="en-US" sz="2400" dirty="0">
                <a:solidFill>
                  <a:schemeClr val="tx1"/>
                </a:solidFill>
              </a:rPr>
              <a:t>What makes a good question?</a:t>
            </a:r>
          </a:p>
          <a:p>
            <a:pPr lvl="1">
              <a:buFont typeface="Arial" pitchFamily="34" charset="0"/>
              <a:buChar char="̶"/>
            </a:pPr>
            <a:r>
              <a:rPr lang="en-US" sz="2400" dirty="0"/>
              <a:t>Clear, concise.. to the point</a:t>
            </a:r>
          </a:p>
          <a:p>
            <a:pPr lvl="1">
              <a:buFont typeface="Arial" pitchFamily="34" charset="0"/>
              <a:buChar char="̶"/>
            </a:pPr>
            <a:r>
              <a:rPr lang="en-US" sz="2400" dirty="0"/>
              <a:t>Single issue</a:t>
            </a:r>
          </a:p>
          <a:p>
            <a:pPr lvl="1">
              <a:buFont typeface="Arial" pitchFamily="34" charset="0"/>
              <a:buChar char="̶"/>
            </a:pPr>
            <a:r>
              <a:rPr lang="en-US" sz="2400" dirty="0"/>
              <a:t>Ask one at a time</a:t>
            </a:r>
          </a:p>
          <a:p>
            <a:pPr lvl="1">
              <a:buFont typeface="Arial" pitchFamily="34" charset="0"/>
              <a:buChar char="̶"/>
            </a:pPr>
            <a:r>
              <a:rPr lang="en-US" sz="2400" dirty="0"/>
              <a:t>Challenging</a:t>
            </a:r>
          </a:p>
          <a:p>
            <a:pPr lvl="1">
              <a:buFont typeface="Arial" pitchFamily="34" charset="0"/>
              <a:buChar char="̶"/>
            </a:pPr>
            <a:r>
              <a:rPr lang="en-US" sz="2400" dirty="0"/>
              <a:t>Provoking</a:t>
            </a:r>
          </a:p>
          <a:p>
            <a:pPr lvl="1">
              <a:buFont typeface="Arial" pitchFamily="34" charset="0"/>
              <a:buChar char="̶"/>
            </a:pPr>
            <a:r>
              <a:rPr lang="en-US" sz="2400" dirty="0"/>
              <a:t>Relate to discussion at hand</a:t>
            </a:r>
          </a:p>
          <a:p>
            <a:pPr lvl="1">
              <a:buFont typeface="Arial" pitchFamily="34" charset="0"/>
              <a:buChar char="̶"/>
            </a:pPr>
            <a:r>
              <a:rPr lang="en-US" sz="2400" dirty="0"/>
              <a:t>Has the effect that you intended</a:t>
            </a:r>
          </a:p>
        </p:txBody>
      </p:sp>
      <p:pic>
        <p:nvPicPr>
          <p:cNvPr id="12186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53100" y="3340100"/>
            <a:ext cx="2857500"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Ask Questions to Encourage Learning</a:t>
            </a:r>
          </a:p>
        </p:txBody>
      </p:sp>
    </p:spTree>
    <p:extLst>
      <p:ext uri="{BB962C8B-B14F-4D97-AF65-F5344CB8AC3E}">
        <p14:creationId xmlns:p14="http://schemas.microsoft.com/office/powerpoint/2010/main" val="4251028564"/>
      </p:ext>
    </p:extLst>
  </p:cSld>
  <p:clrMapOvr>
    <a:masterClrMapping/>
  </p:clrMapOvr>
  <p:transition>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838200" y="1524000"/>
            <a:ext cx="4866640" cy="2819400"/>
          </a:xfrm>
        </p:spPr>
        <p:txBody>
          <a:bodyPr>
            <a:normAutofit fontScale="90000"/>
          </a:bodyPr>
          <a:lstStyle/>
          <a:p>
            <a:pPr algn="ctr">
              <a:tabLst>
                <a:tab pos="5951538" algn="r"/>
              </a:tabLst>
            </a:pPr>
            <a:r>
              <a:rPr lang="en-US" sz="2000" dirty="0">
                <a:solidFill>
                  <a:schemeClr val="tx1"/>
                </a:solidFill>
              </a:rPr>
              <a:t>“The process of asking questions makes a </a:t>
            </a:r>
            <a:r>
              <a:rPr lang="en-US" sz="2000" b="1" dirty="0">
                <a:solidFill>
                  <a:srgbClr val="FF0000"/>
                </a:solidFill>
              </a:rPr>
              <a:t>change</a:t>
            </a:r>
            <a:r>
              <a:rPr lang="en-US" sz="2000" dirty="0">
                <a:solidFill>
                  <a:schemeClr val="tx1"/>
                </a:solidFill>
              </a:rPr>
              <a:t> in the </a:t>
            </a:r>
            <a:br>
              <a:rPr lang="en-US" sz="2000" dirty="0">
                <a:solidFill>
                  <a:schemeClr val="tx1"/>
                </a:solidFill>
              </a:rPr>
            </a:br>
            <a:r>
              <a:rPr lang="en-US" sz="2000" dirty="0">
                <a:solidFill>
                  <a:schemeClr val="tx1"/>
                </a:solidFill>
              </a:rPr>
              <a:t>individual (or system).”</a:t>
            </a:r>
            <a:br>
              <a:rPr lang="en-US" sz="2000" dirty="0">
                <a:solidFill>
                  <a:schemeClr val="tx1"/>
                </a:solidFill>
              </a:rPr>
            </a:br>
            <a:br>
              <a:rPr lang="en-US" sz="2000" dirty="0">
                <a:solidFill>
                  <a:schemeClr val="tx1"/>
                </a:solidFill>
              </a:rPr>
            </a:br>
            <a:r>
              <a:rPr lang="en-US" sz="2000" i="1" dirty="0">
                <a:solidFill>
                  <a:schemeClr val="tx1"/>
                </a:solidFill>
              </a:rPr>
              <a:t>or </a:t>
            </a:r>
            <a:br>
              <a:rPr lang="en-US" sz="2000" dirty="0">
                <a:solidFill>
                  <a:schemeClr val="tx1"/>
                </a:solidFill>
              </a:rPr>
            </a:br>
            <a:br>
              <a:rPr lang="en-US" sz="2000" dirty="0">
                <a:solidFill>
                  <a:schemeClr val="tx1"/>
                </a:solidFill>
              </a:rPr>
            </a:br>
            <a:r>
              <a:rPr lang="en-US" sz="2000" dirty="0">
                <a:solidFill>
                  <a:schemeClr val="tx1"/>
                </a:solidFill>
              </a:rPr>
              <a:t>“Asking about something is </a:t>
            </a:r>
            <a:r>
              <a:rPr lang="en-US" sz="2000" b="1" dirty="0">
                <a:solidFill>
                  <a:srgbClr val="FF0000"/>
                </a:solidFill>
              </a:rPr>
              <a:t>changing</a:t>
            </a:r>
            <a:r>
              <a:rPr lang="en-US" sz="2000" dirty="0">
                <a:solidFill>
                  <a:schemeClr val="tx1"/>
                </a:solidFill>
              </a:rPr>
              <a:t> it!!”                                             </a:t>
            </a:r>
            <a:br>
              <a:rPr lang="en-US" sz="2000" dirty="0">
                <a:solidFill>
                  <a:schemeClr val="tx1"/>
                </a:solidFill>
              </a:rPr>
            </a:br>
            <a:br>
              <a:rPr lang="en-US" sz="2000" dirty="0">
                <a:solidFill>
                  <a:schemeClr val="tx1"/>
                </a:solidFill>
              </a:rPr>
            </a:br>
            <a:r>
              <a:rPr lang="en-US" sz="2000" dirty="0">
                <a:solidFill>
                  <a:schemeClr val="tx1"/>
                </a:solidFill>
              </a:rPr>
              <a:t>	</a:t>
            </a:r>
            <a:r>
              <a:rPr lang="en-US" sz="2000" i="1" dirty="0">
                <a:solidFill>
                  <a:schemeClr val="tx1"/>
                </a:solidFill>
              </a:rPr>
              <a:t>- Unknown</a:t>
            </a:r>
            <a:endParaRPr lang="en-US" sz="2000" b="0" dirty="0">
              <a:solidFill>
                <a:schemeClr val="tx1"/>
              </a:solidFill>
            </a:endParaRPr>
          </a:p>
        </p:txBody>
      </p:sp>
      <p:pic>
        <p:nvPicPr>
          <p:cNvPr id="136199" name="Picture 7" descr="6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38005" y="2565400"/>
            <a:ext cx="2348793" cy="367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Asking Questions</a:t>
            </a:r>
          </a:p>
        </p:txBody>
      </p:sp>
    </p:spTree>
    <p:extLst>
      <p:ext uri="{BB962C8B-B14F-4D97-AF65-F5344CB8AC3E}">
        <p14:creationId xmlns:p14="http://schemas.microsoft.com/office/powerpoint/2010/main" val="3396649873"/>
      </p:ext>
    </p:extLst>
  </p:cSld>
  <p:clrMapOvr>
    <a:masterClrMapping/>
  </p:clrMapOvr>
  <p:transition>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p:cNvSpPr>
            <a:spLocks noGrp="1" noChangeArrowheads="1"/>
          </p:cNvSpPr>
          <p:nvPr>
            <p:ph type="body" idx="1"/>
          </p:nvPr>
        </p:nvSpPr>
        <p:spPr>
          <a:xfrm>
            <a:off x="457200" y="990600"/>
            <a:ext cx="8615362" cy="4529137"/>
          </a:xfrm>
        </p:spPr>
        <p:txBody>
          <a:bodyPr>
            <a:noAutofit/>
          </a:bodyPr>
          <a:lstStyle/>
          <a:p>
            <a:r>
              <a:rPr lang="en-US" sz="2200" dirty="0">
                <a:solidFill>
                  <a:schemeClr val="tx1"/>
                </a:solidFill>
              </a:rPr>
              <a:t>Exploring Questions (Gather more information)</a:t>
            </a:r>
          </a:p>
          <a:p>
            <a:pPr lvl="1">
              <a:buFont typeface="Arial" pitchFamily="34" charset="0"/>
              <a:buChar char="̶"/>
            </a:pPr>
            <a:r>
              <a:rPr lang="en-US" sz="2200" i="1" dirty="0">
                <a:solidFill>
                  <a:schemeClr val="tx1"/>
                </a:solidFill>
              </a:rPr>
              <a:t>Tell me more about what you mean, when you said…</a:t>
            </a:r>
          </a:p>
          <a:p>
            <a:r>
              <a:rPr lang="en-US" sz="2200" dirty="0">
                <a:solidFill>
                  <a:schemeClr val="tx1"/>
                </a:solidFill>
              </a:rPr>
              <a:t>Confirming Questions (Check for understanding)</a:t>
            </a:r>
          </a:p>
          <a:p>
            <a:pPr lvl="1">
              <a:buFont typeface="Arial" pitchFamily="34" charset="0"/>
              <a:buChar char="̶"/>
            </a:pPr>
            <a:r>
              <a:rPr lang="en-US" sz="2200" i="1" dirty="0">
                <a:solidFill>
                  <a:schemeClr val="tx1"/>
                </a:solidFill>
              </a:rPr>
              <a:t>What I hear you say is (paraphrase), is that right</a:t>
            </a:r>
            <a:r>
              <a:rPr lang="en-US" sz="2200" b="1" i="1" dirty="0">
                <a:solidFill>
                  <a:schemeClr val="tx1"/>
                </a:solidFill>
              </a:rPr>
              <a:t>?</a:t>
            </a:r>
          </a:p>
          <a:p>
            <a:r>
              <a:rPr lang="en-US" sz="2200" dirty="0">
                <a:solidFill>
                  <a:schemeClr val="tx1"/>
                </a:solidFill>
              </a:rPr>
              <a:t>Clarifying Questions (Who, what, where, when, which, how)</a:t>
            </a:r>
          </a:p>
          <a:p>
            <a:pPr lvl="1">
              <a:buFont typeface="Arial" pitchFamily="34" charset="0"/>
              <a:buChar char="̶"/>
            </a:pPr>
            <a:r>
              <a:rPr lang="en-US" sz="2200" i="1" dirty="0">
                <a:solidFill>
                  <a:schemeClr val="tx1"/>
                </a:solidFill>
              </a:rPr>
              <a:t>What are the potential causes?</a:t>
            </a:r>
          </a:p>
          <a:p>
            <a:r>
              <a:rPr lang="en-US" sz="2200" dirty="0">
                <a:solidFill>
                  <a:schemeClr val="tx1"/>
                </a:solidFill>
              </a:rPr>
              <a:t>Redirecting Questions (Acknowledge and redirect)</a:t>
            </a:r>
          </a:p>
          <a:p>
            <a:pPr lvl="1">
              <a:buFont typeface="Arial" pitchFamily="34" charset="0"/>
              <a:buChar char="̶"/>
            </a:pPr>
            <a:r>
              <a:rPr lang="en-US" sz="2200" i="1" dirty="0">
                <a:solidFill>
                  <a:schemeClr val="tx1"/>
                </a:solidFill>
              </a:rPr>
              <a:t>Those were some good tips on club visits, now where were we? the DCP? </a:t>
            </a:r>
          </a:p>
          <a:p>
            <a:r>
              <a:rPr lang="en-US" sz="2200" dirty="0">
                <a:solidFill>
                  <a:schemeClr val="tx1"/>
                </a:solidFill>
              </a:rPr>
              <a:t>Decision Questions (Yes/No)</a:t>
            </a:r>
          </a:p>
          <a:p>
            <a:pPr lvl="1">
              <a:buFont typeface="Arial" pitchFamily="34" charset="0"/>
              <a:buChar char="̶"/>
            </a:pPr>
            <a:r>
              <a:rPr lang="en-US" sz="2200" i="1" dirty="0">
                <a:solidFill>
                  <a:schemeClr val="tx1"/>
                </a:solidFill>
              </a:rPr>
              <a:t> Are there any other important aspects of club visits?</a:t>
            </a:r>
          </a:p>
          <a:p>
            <a:r>
              <a:rPr lang="en-US" sz="2200" dirty="0">
                <a:solidFill>
                  <a:schemeClr val="tx1"/>
                </a:solidFill>
              </a:rPr>
              <a:t>Getting Agreement Questions (Negative poll)</a:t>
            </a:r>
          </a:p>
          <a:p>
            <a:pPr lvl="1">
              <a:buFont typeface="Arial" pitchFamily="34" charset="0"/>
              <a:buChar char="̶"/>
            </a:pPr>
            <a:r>
              <a:rPr lang="en-US" sz="2200" i="1" dirty="0">
                <a:solidFill>
                  <a:schemeClr val="tx1"/>
                </a:solidFill>
              </a:rPr>
              <a:t> Is anyone </a:t>
            </a:r>
            <a:r>
              <a:rPr lang="en-US" sz="2200" b="1" i="1" dirty="0">
                <a:solidFill>
                  <a:srgbClr val="C00000"/>
                </a:solidFill>
              </a:rPr>
              <a:t>not</a:t>
            </a:r>
            <a:r>
              <a:rPr lang="en-US" sz="2200" i="1" dirty="0">
                <a:solidFill>
                  <a:schemeClr val="tx1"/>
                </a:solidFill>
              </a:rPr>
              <a:t> in agreement with the Club Officer Training Agenda?</a:t>
            </a:r>
          </a:p>
        </p:txBody>
      </p:sp>
      <p:sp>
        <p:nvSpPr>
          <p:cNvPr id="4"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Types of Questions</a:t>
            </a:r>
          </a:p>
        </p:txBody>
      </p:sp>
    </p:spTree>
    <p:extLst>
      <p:ext uri="{BB962C8B-B14F-4D97-AF65-F5344CB8AC3E}">
        <p14:creationId xmlns:p14="http://schemas.microsoft.com/office/powerpoint/2010/main" val="385113961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 calcmode="lin" valueType="num">
                                      <p:cBhvr additive="base">
                                        <p:cTn id="7" dur="500" fill="hold"/>
                                        <p:tgtEl>
                                          <p:spTgt spid="140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0291">
                                            <p:txEl>
                                              <p:pRg st="1" end="1"/>
                                            </p:txEl>
                                          </p:spTgt>
                                        </p:tgtEl>
                                        <p:attrNameLst>
                                          <p:attrName>style.visibility</p:attrName>
                                        </p:attrNameLst>
                                      </p:cBhvr>
                                      <p:to>
                                        <p:strVal val="visible"/>
                                      </p:to>
                                    </p:set>
                                    <p:anim calcmode="lin" valueType="num">
                                      <p:cBhvr additive="base">
                                        <p:cTn id="11" dur="500" fill="hold"/>
                                        <p:tgtEl>
                                          <p:spTgt spid="1402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0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 calcmode="lin" valueType="num">
                                      <p:cBhvr additive="base">
                                        <p:cTn id="17" dur="500" fill="hold"/>
                                        <p:tgtEl>
                                          <p:spTgt spid="14029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029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0291">
                                            <p:txEl>
                                              <p:pRg st="3" end="3"/>
                                            </p:txEl>
                                          </p:spTgt>
                                        </p:tgtEl>
                                        <p:attrNameLst>
                                          <p:attrName>style.visibility</p:attrName>
                                        </p:attrNameLst>
                                      </p:cBhvr>
                                      <p:to>
                                        <p:strVal val="visible"/>
                                      </p:to>
                                    </p:set>
                                    <p:anim calcmode="lin" valueType="num">
                                      <p:cBhvr additive="base">
                                        <p:cTn id="21" dur="500" fill="hold"/>
                                        <p:tgtEl>
                                          <p:spTgt spid="1402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0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0291">
                                            <p:txEl>
                                              <p:pRg st="4" end="4"/>
                                            </p:txEl>
                                          </p:spTgt>
                                        </p:tgtEl>
                                        <p:attrNameLst>
                                          <p:attrName>style.visibility</p:attrName>
                                        </p:attrNameLst>
                                      </p:cBhvr>
                                      <p:to>
                                        <p:strVal val="visible"/>
                                      </p:to>
                                    </p:set>
                                    <p:anim calcmode="lin" valueType="num">
                                      <p:cBhvr additive="base">
                                        <p:cTn id="27" dur="500" fill="hold"/>
                                        <p:tgtEl>
                                          <p:spTgt spid="14029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029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0291">
                                            <p:txEl>
                                              <p:pRg st="5" end="5"/>
                                            </p:txEl>
                                          </p:spTgt>
                                        </p:tgtEl>
                                        <p:attrNameLst>
                                          <p:attrName>style.visibility</p:attrName>
                                        </p:attrNameLst>
                                      </p:cBhvr>
                                      <p:to>
                                        <p:strVal val="visible"/>
                                      </p:to>
                                    </p:set>
                                    <p:anim calcmode="lin" valueType="num">
                                      <p:cBhvr additive="base">
                                        <p:cTn id="31" dur="500" fill="hold"/>
                                        <p:tgtEl>
                                          <p:spTgt spid="1402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0291">
                                            <p:txEl>
                                              <p:pRg st="6" end="6"/>
                                            </p:txEl>
                                          </p:spTgt>
                                        </p:tgtEl>
                                        <p:attrNameLst>
                                          <p:attrName>style.visibility</p:attrName>
                                        </p:attrNameLst>
                                      </p:cBhvr>
                                      <p:to>
                                        <p:strVal val="visible"/>
                                      </p:to>
                                    </p:set>
                                    <p:anim calcmode="lin" valueType="num">
                                      <p:cBhvr additive="base">
                                        <p:cTn id="37" dur="500" fill="hold"/>
                                        <p:tgtEl>
                                          <p:spTgt spid="14029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029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0291">
                                            <p:txEl>
                                              <p:pRg st="7" end="7"/>
                                            </p:txEl>
                                          </p:spTgt>
                                        </p:tgtEl>
                                        <p:attrNameLst>
                                          <p:attrName>style.visibility</p:attrName>
                                        </p:attrNameLst>
                                      </p:cBhvr>
                                      <p:to>
                                        <p:strVal val="visible"/>
                                      </p:to>
                                    </p:set>
                                    <p:anim calcmode="lin" valueType="num">
                                      <p:cBhvr additive="base">
                                        <p:cTn id="41" dur="500" fill="hold"/>
                                        <p:tgtEl>
                                          <p:spTgt spid="14029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0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0291">
                                            <p:txEl>
                                              <p:pRg st="8" end="8"/>
                                            </p:txEl>
                                          </p:spTgt>
                                        </p:tgtEl>
                                        <p:attrNameLst>
                                          <p:attrName>style.visibility</p:attrName>
                                        </p:attrNameLst>
                                      </p:cBhvr>
                                      <p:to>
                                        <p:strVal val="visible"/>
                                      </p:to>
                                    </p:set>
                                    <p:anim calcmode="lin" valueType="num">
                                      <p:cBhvr additive="base">
                                        <p:cTn id="47" dur="500" fill="hold"/>
                                        <p:tgtEl>
                                          <p:spTgt spid="140291">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0291">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0291">
                                            <p:txEl>
                                              <p:pRg st="9" end="9"/>
                                            </p:txEl>
                                          </p:spTgt>
                                        </p:tgtEl>
                                        <p:attrNameLst>
                                          <p:attrName>style.visibility</p:attrName>
                                        </p:attrNameLst>
                                      </p:cBhvr>
                                      <p:to>
                                        <p:strVal val="visible"/>
                                      </p:to>
                                    </p:set>
                                    <p:anim calcmode="lin" valueType="num">
                                      <p:cBhvr additive="base">
                                        <p:cTn id="51" dur="500" fill="hold"/>
                                        <p:tgtEl>
                                          <p:spTgt spid="140291">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02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40291">
                                            <p:txEl>
                                              <p:pRg st="10" end="10"/>
                                            </p:txEl>
                                          </p:spTgt>
                                        </p:tgtEl>
                                        <p:attrNameLst>
                                          <p:attrName>style.visibility</p:attrName>
                                        </p:attrNameLst>
                                      </p:cBhvr>
                                      <p:to>
                                        <p:strVal val="visible"/>
                                      </p:to>
                                    </p:set>
                                    <p:anim calcmode="lin" valueType="num">
                                      <p:cBhvr additive="base">
                                        <p:cTn id="57" dur="500" fill="hold"/>
                                        <p:tgtEl>
                                          <p:spTgt spid="140291">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0291">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0291">
                                            <p:txEl>
                                              <p:pRg st="11" end="11"/>
                                            </p:txEl>
                                          </p:spTgt>
                                        </p:tgtEl>
                                        <p:attrNameLst>
                                          <p:attrName>style.visibility</p:attrName>
                                        </p:attrNameLst>
                                      </p:cBhvr>
                                      <p:to>
                                        <p:strVal val="visible"/>
                                      </p:to>
                                    </p:set>
                                    <p:anim calcmode="lin" valueType="num">
                                      <p:cBhvr additive="base">
                                        <p:cTn id="61" dur="500" fill="hold"/>
                                        <p:tgtEl>
                                          <p:spTgt spid="140291">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029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 y="2098705"/>
            <a:ext cx="1828800" cy="2613493"/>
          </a:xfrm>
          <a:prstGeom prst="roundRect">
            <a:avLst>
              <a:gd name="adj" fmla="val 4458"/>
            </a:avLst>
          </a:prstGeom>
          <a:gradFill flip="none" rotWithShape="1">
            <a:gsLst>
              <a:gs pos="0">
                <a:srgbClr val="A50050">
                  <a:alpha val="85000"/>
                </a:srgbClr>
              </a:gs>
              <a:gs pos="100000">
                <a:srgbClr val="861F5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p:nvSpPr>
        <p:spPr>
          <a:xfrm>
            <a:off x="457200" y="4795838"/>
            <a:ext cx="1828800" cy="995362"/>
          </a:xfrm>
          <a:prstGeom prst="roundRect">
            <a:avLst>
              <a:gd name="adj" fmla="val 4458"/>
            </a:avLst>
          </a:prstGeom>
          <a:gradFill>
            <a:gsLst>
              <a:gs pos="0">
                <a:srgbClr val="ED8B00">
                  <a:alpha val="85000"/>
                </a:srgbClr>
              </a:gs>
              <a:gs pos="100000">
                <a:srgbClr val="CF452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p:nvSpPr>
        <p:spPr>
          <a:xfrm>
            <a:off x="457200" y="1143000"/>
            <a:ext cx="1828800" cy="850900"/>
          </a:xfrm>
          <a:prstGeom prst="roundRect">
            <a:avLst>
              <a:gd name="adj" fmla="val 4458"/>
            </a:avLst>
          </a:prstGeom>
          <a:gradFill>
            <a:gsLst>
              <a:gs pos="0">
                <a:schemeClr val="tx2"/>
              </a:gs>
              <a:gs pos="100000">
                <a:srgbClr val="00709B">
                  <a:alpha val="86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ounded Rectangle 13"/>
          <p:cNvSpPr/>
          <p:nvPr/>
        </p:nvSpPr>
        <p:spPr>
          <a:xfrm>
            <a:off x="468313" y="1143000"/>
            <a:ext cx="8229600" cy="850900"/>
          </a:xfrm>
          <a:prstGeom prst="roundRect">
            <a:avLst>
              <a:gd name="adj" fmla="val 4458"/>
            </a:avLst>
          </a:prstGeom>
          <a:noFill/>
          <a:ln w="15875">
            <a:solidFill>
              <a:srgbClr val="008C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ounded Rectangle 14"/>
          <p:cNvSpPr/>
          <p:nvPr/>
        </p:nvSpPr>
        <p:spPr>
          <a:xfrm>
            <a:off x="468313" y="2098705"/>
            <a:ext cx="8229600" cy="2638395"/>
          </a:xfrm>
          <a:prstGeom prst="roundRect">
            <a:avLst>
              <a:gd name="adj" fmla="val 4458"/>
            </a:avLst>
          </a:prstGeom>
          <a:noFill/>
          <a:ln w="15875">
            <a:solidFill>
              <a:srgbClr val="A50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ounded Rectangle 15"/>
          <p:cNvSpPr/>
          <p:nvPr/>
        </p:nvSpPr>
        <p:spPr>
          <a:xfrm>
            <a:off x="457200" y="4795838"/>
            <a:ext cx="8229600" cy="995362"/>
          </a:xfrm>
          <a:prstGeom prst="roundRect">
            <a:avLst>
              <a:gd name="adj" fmla="val 4458"/>
            </a:avLst>
          </a:prstGeom>
          <a:noFill/>
          <a:ln w="15875">
            <a:solidFill>
              <a:srgbClr val="ED8B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7" name="Content Placeholder 2"/>
          <p:cNvSpPr>
            <a:spLocks noGrp="1"/>
          </p:cNvSpPr>
          <p:nvPr>
            <p:ph idx="1"/>
          </p:nvPr>
        </p:nvSpPr>
        <p:spPr>
          <a:xfrm>
            <a:off x="2362200" y="1346200"/>
            <a:ext cx="6172200" cy="549305"/>
          </a:xfrm>
        </p:spPr>
        <p:txBody>
          <a:bodyPr/>
          <a:lstStyle>
            <a:lvl1pPr marL="233363" indent="-233363">
              <a:spcBef>
                <a:spcPts val="200"/>
              </a:spcBef>
              <a:spcAft>
                <a:spcPts val="200"/>
              </a:spcAft>
              <a:buNone/>
              <a:defRPr sz="1800">
                <a:latin typeface="Arial" pitchFamily="34" charset="0"/>
                <a:cs typeface="Arial" pitchFamily="34" charset="0"/>
              </a:defRPr>
            </a:lvl1pPr>
            <a:lvl2pPr marL="574675" indent="-117475">
              <a:spcBef>
                <a:spcPts val="300"/>
              </a:spcBef>
              <a:spcAft>
                <a:spcPts val="0"/>
              </a:spcAft>
              <a:defRPr sz="1200" baseline="0">
                <a:latin typeface="Arial" pitchFamily="34" charset="0"/>
                <a:cs typeface="Arial" pitchFamily="34" charset="0"/>
              </a:defRPr>
            </a:lvl2pPr>
            <a:lvl3pPr marL="1031875" indent="-117475">
              <a:spcBef>
                <a:spcPts val="300"/>
              </a:spcBef>
              <a:spcAft>
                <a:spcPts val="0"/>
              </a:spcAft>
              <a:defRPr sz="1200" baseline="0">
                <a:latin typeface="Arial" pitchFamily="34" charset="0"/>
                <a:cs typeface="Arial" pitchFamily="34" charset="0"/>
              </a:defRPr>
            </a:lvl3pPr>
            <a:lvl4pPr marL="1541463" indent="-169863">
              <a:spcBef>
                <a:spcPts val="300"/>
              </a:spcBef>
              <a:spcAft>
                <a:spcPts val="0"/>
              </a:spcAft>
              <a:defRPr sz="1200" baseline="0">
                <a:latin typeface="Arial" pitchFamily="34" charset="0"/>
                <a:cs typeface="Arial" pitchFamily="34" charset="0"/>
              </a:defRPr>
            </a:lvl4pPr>
          </a:lstStyle>
          <a:p>
            <a:pPr marL="342900" indent="-342900">
              <a:buFont typeface="Arial" pitchFamily="34" charset="0"/>
              <a:buChar char="•"/>
            </a:pPr>
            <a:r>
              <a:rPr lang="en-US" sz="2000" dirty="0">
                <a:latin typeface="Helvetica" pitchFamily="34" charset="0"/>
              </a:rPr>
              <a:t>Practice listening and questioning</a:t>
            </a:r>
          </a:p>
        </p:txBody>
      </p:sp>
      <p:sp>
        <p:nvSpPr>
          <p:cNvPr id="18" name="Content Placeholder 2"/>
          <p:cNvSpPr txBox="1">
            <a:spLocks/>
          </p:cNvSpPr>
          <p:nvPr/>
        </p:nvSpPr>
        <p:spPr>
          <a:xfrm>
            <a:off x="2362200" y="2133600"/>
            <a:ext cx="4292600" cy="2578598"/>
          </a:xfrm>
          <a:prstGeom prst="rect">
            <a:avLst/>
          </a:prstGeom>
        </p:spPr>
        <p:txBody>
          <a:bodyPr anchor="b">
            <a:noAutofit/>
          </a:bodyPr>
          <a:lstStyle>
            <a:defPPr>
              <a:defRPr lang="en-US"/>
            </a:defPPr>
            <a:lvl1pPr marL="233363" indent="-233363" eaLnBrk="0" hangingPunct="0">
              <a:spcBef>
                <a:spcPts val="200"/>
              </a:spcBef>
              <a:spcAft>
                <a:spcPts val="200"/>
              </a:spcAft>
              <a:buClr>
                <a:srgbClr val="CF4520"/>
              </a:buClr>
              <a:buFont typeface="Arial" charset="0"/>
              <a:buNone/>
              <a:defRPr sz="1800" baseline="0">
                <a:solidFill>
                  <a:srgbClr val="003C71"/>
                </a:solidFill>
                <a:latin typeface="Arial" pitchFamily="34" charset="0"/>
                <a:ea typeface="ＭＳ Ｐゴシック" charset="-128"/>
                <a:cs typeface="Arial" pitchFamily="34" charset="0"/>
              </a:defRPr>
            </a:lvl1pPr>
            <a:lvl2pPr marL="152400" lvl="1" indent="-150813" eaLnBrk="0" hangingPunct="0">
              <a:spcBef>
                <a:spcPts val="300"/>
              </a:spcBef>
              <a:spcAft>
                <a:spcPct val="35000"/>
              </a:spcAft>
              <a:buClr>
                <a:schemeClr val="accent4"/>
              </a:buClr>
              <a:buSzPct val="90000"/>
              <a:buFont typeface="Arial" charset="0"/>
              <a:buChar char="•"/>
              <a:defRPr sz="1200" baseline="0">
                <a:solidFill>
                  <a:srgbClr val="003C71"/>
                </a:solidFill>
                <a:latin typeface="Arial" pitchFamily="34" charset="0"/>
                <a:ea typeface="ＭＳ Ｐゴシック"/>
                <a:cs typeface="ＭＳ Ｐゴシック"/>
              </a:defRPr>
            </a:lvl2pPr>
            <a:lvl3pPr marL="1031875" indent="-117475" eaLnBrk="0" hangingPunct="0">
              <a:spcBef>
                <a:spcPts val="300"/>
              </a:spcBef>
              <a:spcAft>
                <a:spcPts val="0"/>
              </a:spcAft>
              <a:buClr>
                <a:srgbClr val="CF4520"/>
              </a:buClr>
              <a:buFont typeface="Calibri" charset="0"/>
              <a:buChar char="–"/>
              <a:defRPr sz="1200" baseline="0">
                <a:solidFill>
                  <a:srgbClr val="003C71"/>
                </a:solidFill>
                <a:latin typeface="Arial" pitchFamily="34" charset="0"/>
                <a:ea typeface="ＭＳ Ｐゴシック" charset="-128"/>
                <a:cs typeface="Arial" pitchFamily="34" charset="0"/>
              </a:defRPr>
            </a:lvl3pPr>
            <a:lvl4pPr marL="1541463" indent="-169863" eaLnBrk="0" hangingPunct="0">
              <a:spcBef>
                <a:spcPts val="300"/>
              </a:spcBef>
              <a:spcAft>
                <a:spcPts val="0"/>
              </a:spcAft>
              <a:buClr>
                <a:srgbClr val="CF4520"/>
              </a:buClr>
              <a:buFont typeface="Arial" charset="0"/>
              <a:buChar char="–"/>
              <a:defRPr sz="1200" baseline="0">
                <a:solidFill>
                  <a:srgbClr val="003C71"/>
                </a:solidFill>
                <a:latin typeface="Arial" pitchFamily="34" charset="0"/>
                <a:ea typeface="ＭＳ Ｐゴシック" charset="-128"/>
                <a:cs typeface="Arial" pitchFamily="34" charset="0"/>
              </a:defRPr>
            </a:lvl4pPr>
            <a:lvl5pPr marL="2057400" indent="-228600" eaLnBrk="0" hangingPunct="0">
              <a:spcBef>
                <a:spcPct val="20000"/>
              </a:spcBef>
              <a:buClr>
                <a:srgbClr val="CF4520"/>
              </a:buClr>
              <a:buFont typeface="Arial" charset="0"/>
              <a:buChar char="»"/>
              <a:defRPr sz="2000">
                <a:solidFill>
                  <a:srgbClr val="003C71"/>
                </a:solidFill>
                <a:latin typeface="+mn-lt"/>
                <a:ea typeface="ＭＳ Ｐゴシック" charset="-128"/>
                <a:cs typeface="MS PGothic" charset="0"/>
              </a:defRPr>
            </a:lvl5pPr>
            <a:lvl6pPr marL="2514600" indent="-228600" defTabSz="914400">
              <a:spcBef>
                <a:spcPct val="20000"/>
              </a:spcBef>
              <a:buFont typeface="Arial" pitchFamily="34" charset="0"/>
              <a:buChar char="•"/>
              <a:defRPr sz="2000">
                <a:latin typeface="+mn-lt"/>
                <a:ea typeface="+mn-ea"/>
                <a:cs typeface="+mn-cs"/>
              </a:defRPr>
            </a:lvl6pPr>
            <a:lvl7pPr marL="2971800" indent="-228600" defTabSz="914400">
              <a:spcBef>
                <a:spcPct val="20000"/>
              </a:spcBef>
              <a:buFont typeface="Arial" pitchFamily="34" charset="0"/>
              <a:buChar char="•"/>
              <a:defRPr sz="2000">
                <a:latin typeface="+mn-lt"/>
                <a:ea typeface="+mn-ea"/>
                <a:cs typeface="+mn-cs"/>
              </a:defRPr>
            </a:lvl7pPr>
            <a:lvl8pPr marL="3429000" indent="-228600" defTabSz="914400">
              <a:spcBef>
                <a:spcPct val="20000"/>
              </a:spcBef>
              <a:buFont typeface="Arial" pitchFamily="34" charset="0"/>
              <a:buChar char="•"/>
              <a:defRPr sz="2000">
                <a:latin typeface="+mn-lt"/>
                <a:ea typeface="+mn-ea"/>
                <a:cs typeface="+mn-cs"/>
              </a:defRPr>
            </a:lvl8pPr>
            <a:lvl9pPr marL="3886200" indent="-228600" defTabSz="914400">
              <a:spcBef>
                <a:spcPct val="20000"/>
              </a:spcBef>
              <a:buFont typeface="Arial" pitchFamily="34" charset="0"/>
              <a:buChar char="•"/>
              <a:defRPr sz="2000">
                <a:latin typeface="+mn-lt"/>
                <a:ea typeface="+mn-ea"/>
                <a:cs typeface="+mn-cs"/>
              </a:defRPr>
            </a:lvl9pPr>
          </a:lstStyle>
          <a:p>
            <a:pPr marL="0" indent="0" eaLnBrk="1" hangingPunct="1">
              <a:spcBef>
                <a:spcPct val="50000"/>
              </a:spcBef>
              <a:buClr>
                <a:srgbClr val="C00000"/>
              </a:buClr>
            </a:pPr>
            <a:r>
              <a:rPr lang="en-US" sz="1600" dirty="0">
                <a:latin typeface="Helvetica" pitchFamily="34" charset="0"/>
              </a:rPr>
              <a:t>At your Division/Area tables:</a:t>
            </a:r>
          </a:p>
          <a:p>
            <a:pPr marL="342900" indent="-342900" eaLnBrk="1" hangingPunct="1">
              <a:spcBef>
                <a:spcPct val="50000"/>
              </a:spcBef>
              <a:buClr>
                <a:srgbClr val="C00000"/>
              </a:buClr>
              <a:buFont typeface="Arial" pitchFamily="34" charset="0"/>
              <a:buChar char="•"/>
            </a:pPr>
            <a:r>
              <a:rPr lang="en-US" sz="1600" dirty="0">
                <a:latin typeface="Helvetica" pitchFamily="34" charset="0"/>
              </a:rPr>
              <a:t>Identify an observer / evaluator</a:t>
            </a:r>
          </a:p>
          <a:p>
            <a:pPr marL="342900" indent="-342900" eaLnBrk="1" hangingPunct="1">
              <a:spcBef>
                <a:spcPct val="50000"/>
              </a:spcBef>
              <a:buClr>
                <a:srgbClr val="C00000"/>
              </a:buClr>
              <a:buFont typeface="Arial" pitchFamily="34" charset="0"/>
              <a:buChar char="•"/>
            </a:pPr>
            <a:r>
              <a:rPr lang="en-US" sz="1600" dirty="0">
                <a:latin typeface="Helvetica" pitchFamily="34" charset="0"/>
              </a:rPr>
              <a:t>One person starts a story about their last vacation. </a:t>
            </a:r>
          </a:p>
          <a:p>
            <a:pPr marL="342900" indent="-342900" eaLnBrk="1" hangingPunct="1">
              <a:spcBef>
                <a:spcPct val="50000"/>
              </a:spcBef>
              <a:buClr>
                <a:srgbClr val="C00000"/>
              </a:buClr>
              <a:buFont typeface="Arial" pitchFamily="34" charset="0"/>
              <a:buChar char="•"/>
            </a:pPr>
            <a:r>
              <a:rPr lang="en-US" sz="1600" dirty="0">
                <a:latin typeface="Helvetica" pitchFamily="34" charset="0"/>
              </a:rPr>
              <a:t>The group will practice asking questions about the vacation using each category.</a:t>
            </a:r>
          </a:p>
          <a:p>
            <a:pPr marL="342900" indent="-342900" eaLnBrk="1" hangingPunct="1">
              <a:spcBef>
                <a:spcPct val="50000"/>
              </a:spcBef>
              <a:buClr>
                <a:srgbClr val="C00000"/>
              </a:buClr>
              <a:buFont typeface="Arial" pitchFamily="34" charset="0"/>
              <a:buChar char="•"/>
            </a:pPr>
            <a:r>
              <a:rPr lang="en-US" sz="1600" dirty="0">
                <a:latin typeface="Helvetica" pitchFamily="34" charset="0"/>
              </a:rPr>
              <a:t>The evaluator will provide observations during the debrief</a:t>
            </a:r>
            <a:endParaRPr lang="en-US" sz="2000" dirty="0">
              <a:latin typeface="Helvetica" pitchFamily="34" charset="0"/>
            </a:endParaRPr>
          </a:p>
        </p:txBody>
      </p:sp>
      <p:sp>
        <p:nvSpPr>
          <p:cNvPr id="19" name="Content Placeholder 2"/>
          <p:cNvSpPr txBox="1">
            <a:spLocks/>
          </p:cNvSpPr>
          <p:nvPr/>
        </p:nvSpPr>
        <p:spPr>
          <a:xfrm>
            <a:off x="2362200" y="4859338"/>
            <a:ext cx="6172200" cy="868362"/>
          </a:xfrm>
          <a:prstGeom prst="rect">
            <a:avLst/>
          </a:prstGeom>
        </p:spPr>
        <p:txBody>
          <a:bodyPr/>
          <a:lstStyle>
            <a:lvl1pPr marL="233363" indent="-233363" algn="l" rtl="0" eaLnBrk="0" fontAlgn="base" hangingPunct="0">
              <a:spcBef>
                <a:spcPts val="200"/>
              </a:spcBef>
              <a:spcAft>
                <a:spcPts val="200"/>
              </a:spcAft>
              <a:buClr>
                <a:srgbClr val="CF4520"/>
              </a:buClr>
              <a:buFont typeface="Arial" charset="0"/>
              <a:buNone/>
              <a:defRPr sz="1800" kern="1200">
                <a:solidFill>
                  <a:srgbClr val="003C71"/>
                </a:solidFill>
                <a:latin typeface="Arial" pitchFamily="34" charset="0"/>
                <a:ea typeface="ＭＳ Ｐゴシック" charset="-128"/>
                <a:cs typeface="Arial" pitchFamily="34" charset="0"/>
              </a:defRPr>
            </a:lvl1pPr>
            <a:lvl2pPr marL="574675" indent="-117475" algn="l" rtl="0" eaLnBrk="0" fontAlgn="base" hangingPunct="0">
              <a:spcBef>
                <a:spcPts val="300"/>
              </a:spcBef>
              <a:spcAft>
                <a:spcPts val="0"/>
              </a:spcAft>
              <a:buClr>
                <a:srgbClr val="CF4520"/>
              </a:buClr>
              <a:buFont typeface="Arial" charset="0"/>
              <a:buChar char="•"/>
              <a:defRPr sz="1200" kern="1200" baseline="0">
                <a:solidFill>
                  <a:srgbClr val="003C71"/>
                </a:solidFill>
                <a:latin typeface="Arial" pitchFamily="34" charset="0"/>
                <a:ea typeface="ＭＳ Ｐゴシック" charset="-128"/>
                <a:cs typeface="Arial" pitchFamily="34" charset="0"/>
              </a:defRPr>
            </a:lvl2pPr>
            <a:lvl3pPr marL="1031875" indent="-117475" algn="l" rtl="0" eaLnBrk="0" fontAlgn="base" hangingPunct="0">
              <a:spcBef>
                <a:spcPts val="300"/>
              </a:spcBef>
              <a:spcAft>
                <a:spcPts val="0"/>
              </a:spcAft>
              <a:buClr>
                <a:srgbClr val="CF4520"/>
              </a:buClr>
              <a:buFont typeface="Calibri" charset="0"/>
              <a:buChar char="–"/>
              <a:defRPr sz="1200" kern="1200" baseline="0">
                <a:solidFill>
                  <a:srgbClr val="003C71"/>
                </a:solidFill>
                <a:latin typeface="Arial" pitchFamily="34" charset="0"/>
                <a:ea typeface="ＭＳ Ｐゴシック" charset="-128"/>
                <a:cs typeface="Arial" pitchFamily="34" charset="0"/>
              </a:defRPr>
            </a:lvl3pPr>
            <a:lvl4pPr marL="1541463" indent="-169863" algn="l" rtl="0" eaLnBrk="0" fontAlgn="base" hangingPunct="0">
              <a:spcBef>
                <a:spcPts val="300"/>
              </a:spcBef>
              <a:spcAft>
                <a:spcPts val="0"/>
              </a:spcAft>
              <a:buClr>
                <a:srgbClr val="CF4520"/>
              </a:buClr>
              <a:buFont typeface="Arial" charset="0"/>
              <a:buChar char="–"/>
              <a:defRPr sz="1200" kern="1200" baseline="0">
                <a:solidFill>
                  <a:srgbClr val="003C71"/>
                </a:solidFill>
                <a:latin typeface="Arial" pitchFamily="34" charset="0"/>
                <a:ea typeface="ＭＳ Ｐゴシック" charset="-128"/>
                <a:cs typeface="Arial" pitchFamily="34" charset="0"/>
              </a:defRPr>
            </a:lvl4pPr>
            <a:lvl5pPr marL="2057400" indent="-228600" algn="l" rtl="0" eaLnBrk="0" fontAlgn="base" hangingPunct="0">
              <a:spcBef>
                <a:spcPct val="20000"/>
              </a:spcBef>
              <a:spcAft>
                <a:spcPct val="0"/>
              </a:spcAft>
              <a:buClr>
                <a:srgbClr val="CF4520"/>
              </a:buClr>
              <a:buFont typeface="Arial" charset="0"/>
              <a:buChar char="»"/>
              <a:defRPr sz="2000" kern="1200">
                <a:solidFill>
                  <a:srgbClr val="003C71"/>
                </a:solidFill>
                <a:latin typeface="+mn-lt"/>
                <a:ea typeface="ＭＳ Ｐゴシック"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spcBef>
                <a:spcPct val="50000"/>
              </a:spcBef>
              <a:buClr>
                <a:srgbClr val="C00000"/>
              </a:buClr>
              <a:buFont typeface="Arial" pitchFamily="34" charset="0"/>
              <a:buChar char="•"/>
            </a:pPr>
            <a:r>
              <a:rPr lang="en-US" dirty="0">
                <a:latin typeface="Arial"/>
              </a:rPr>
              <a:t>Delivery: 10 minutes</a:t>
            </a:r>
          </a:p>
          <a:p>
            <a:pPr marL="342900" indent="-342900">
              <a:spcBef>
                <a:spcPct val="50000"/>
              </a:spcBef>
              <a:buClr>
                <a:srgbClr val="C00000"/>
              </a:buClr>
              <a:buFont typeface="Arial" pitchFamily="34" charset="0"/>
              <a:buChar char="•"/>
            </a:pPr>
            <a:r>
              <a:rPr lang="en-US" dirty="0">
                <a:latin typeface="Arial"/>
              </a:rPr>
              <a:t>Debrief: 5 minutes</a:t>
            </a:r>
          </a:p>
        </p:txBody>
      </p:sp>
      <p:sp>
        <p:nvSpPr>
          <p:cNvPr id="22539" name="Rectangle 25"/>
          <p:cNvSpPr>
            <a:spLocks noChangeArrowheads="1"/>
          </p:cNvSpPr>
          <p:nvPr/>
        </p:nvSpPr>
        <p:spPr bwMode="auto">
          <a:xfrm>
            <a:off x="673100" y="1368395"/>
            <a:ext cx="1409700" cy="400110"/>
          </a:xfrm>
          <a:prstGeom prst="rect">
            <a:avLst/>
          </a:prstGeom>
          <a:noFill/>
          <a:ln w="9525">
            <a:noFill/>
            <a:miter lim="800000"/>
            <a:headEnd/>
            <a:tailEnd/>
          </a:ln>
        </p:spPr>
        <p:txBody>
          <a:bodyPr>
            <a:spAutoFit/>
          </a:bodyPr>
          <a:lstStyle/>
          <a:p>
            <a:r>
              <a:rPr lang="en-US" sz="2000" dirty="0">
                <a:solidFill>
                  <a:srgbClr val="FFFFFF"/>
                </a:solidFill>
                <a:ea typeface="Arial Unicode MS" pitchFamily="34" charset="-128"/>
                <a:cs typeface="Arial Unicode MS" pitchFamily="34" charset="-128"/>
              </a:rPr>
              <a:t>Objective</a:t>
            </a:r>
          </a:p>
        </p:txBody>
      </p:sp>
      <p:sp>
        <p:nvSpPr>
          <p:cNvPr id="22540" name="Rectangle 26"/>
          <p:cNvSpPr>
            <a:spLocks noChangeArrowheads="1"/>
          </p:cNvSpPr>
          <p:nvPr/>
        </p:nvSpPr>
        <p:spPr bwMode="auto">
          <a:xfrm>
            <a:off x="533400" y="3032095"/>
            <a:ext cx="1676400" cy="400110"/>
          </a:xfrm>
          <a:prstGeom prst="rect">
            <a:avLst/>
          </a:prstGeom>
          <a:noFill/>
          <a:ln w="9525">
            <a:noFill/>
            <a:miter lim="800000"/>
            <a:headEnd/>
            <a:tailEnd/>
          </a:ln>
        </p:spPr>
        <p:txBody>
          <a:bodyPr wrap="square">
            <a:spAutoFit/>
          </a:bodyPr>
          <a:lstStyle/>
          <a:p>
            <a:r>
              <a:rPr lang="en-US" sz="2000" dirty="0">
                <a:solidFill>
                  <a:srgbClr val="FFFFFF"/>
                </a:solidFill>
                <a:ea typeface="Arial Unicode MS" pitchFamily="34" charset="-128"/>
                <a:cs typeface="Arial Unicode MS" pitchFamily="34" charset="-128"/>
              </a:rPr>
              <a:t>Instructions</a:t>
            </a:r>
          </a:p>
        </p:txBody>
      </p:sp>
      <p:sp>
        <p:nvSpPr>
          <p:cNvPr id="22541" name="Rectangle 27"/>
          <p:cNvSpPr>
            <a:spLocks noChangeArrowheads="1"/>
          </p:cNvSpPr>
          <p:nvPr/>
        </p:nvSpPr>
        <p:spPr bwMode="auto">
          <a:xfrm>
            <a:off x="609600" y="5093464"/>
            <a:ext cx="1409700" cy="400110"/>
          </a:xfrm>
          <a:prstGeom prst="rect">
            <a:avLst/>
          </a:prstGeom>
          <a:noFill/>
          <a:ln w="9525">
            <a:noFill/>
            <a:miter lim="800000"/>
            <a:headEnd/>
            <a:tailEnd/>
          </a:ln>
        </p:spPr>
        <p:txBody>
          <a:bodyPr>
            <a:spAutoFit/>
          </a:bodyPr>
          <a:lstStyle/>
          <a:p>
            <a:r>
              <a:rPr lang="en-US" sz="2000" dirty="0">
                <a:solidFill>
                  <a:srgbClr val="FFFFFF"/>
                </a:solidFill>
                <a:ea typeface="Arial Unicode MS" pitchFamily="34" charset="-128"/>
                <a:cs typeface="Arial Unicode MS" pitchFamily="34" charset="-128"/>
              </a:rPr>
              <a:t>Time</a:t>
            </a:r>
          </a:p>
        </p:txBody>
      </p:sp>
      <p:sp>
        <p:nvSpPr>
          <p:cNvPr id="20" name="TextBox 19"/>
          <p:cNvSpPr txBox="1"/>
          <p:nvPr/>
        </p:nvSpPr>
        <p:spPr>
          <a:xfrm>
            <a:off x="6750050" y="2658824"/>
            <a:ext cx="1936750" cy="1569660"/>
          </a:xfrm>
          <a:prstGeom prst="rect">
            <a:avLst/>
          </a:prstGeom>
          <a:noFill/>
        </p:spPr>
        <p:txBody>
          <a:bodyPr wrap="square">
            <a:spAutoFit/>
          </a:bodyPr>
          <a:lstStyle>
            <a:lvl1pPr marL="285750" indent="-285750" algn="l">
              <a:defRPr sz="2400">
                <a:solidFill>
                  <a:schemeClr val="tx1"/>
                </a:solidFill>
                <a:latin typeface="Times" pitchFamily="18" charset="0"/>
              </a:defRPr>
            </a:lvl1pPr>
            <a:lvl2pPr marL="742950" indent="-285750" algn="l">
              <a:defRPr sz="2400">
                <a:solidFill>
                  <a:schemeClr val="tx1"/>
                </a:solidFill>
                <a:latin typeface="Times" pitchFamily="18" charset="0"/>
              </a:defRPr>
            </a:lvl2pPr>
            <a:lvl3pPr marL="1143000" indent="-228600" algn="l">
              <a:defRPr sz="2400">
                <a:solidFill>
                  <a:schemeClr val="tx1"/>
                </a:solidFill>
                <a:latin typeface="Times" pitchFamily="18" charset="0"/>
              </a:defRPr>
            </a:lvl3pPr>
            <a:lvl4pPr marL="1600200" indent="-228600" algn="l">
              <a:defRPr sz="2400">
                <a:solidFill>
                  <a:schemeClr val="tx1"/>
                </a:solidFill>
                <a:latin typeface="Times" pitchFamily="18" charset="0"/>
              </a:defRPr>
            </a:lvl4pPr>
            <a:lvl5pPr marL="2057400" indent="-228600" algn="l">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buClr>
                <a:srgbClr val="C00000"/>
              </a:buClr>
              <a:buFontTx/>
              <a:buChar char="•"/>
            </a:pPr>
            <a:r>
              <a:rPr lang="en-US" sz="1600" dirty="0">
                <a:latin typeface="Helvetica" pitchFamily="34" charset="0"/>
              </a:rPr>
              <a:t>Exploring</a:t>
            </a:r>
          </a:p>
          <a:p>
            <a:pPr>
              <a:buClr>
                <a:srgbClr val="C00000"/>
              </a:buClr>
              <a:buFontTx/>
              <a:buChar char="•"/>
            </a:pPr>
            <a:r>
              <a:rPr lang="en-US" sz="1600" dirty="0">
                <a:latin typeface="Helvetica" pitchFamily="34" charset="0"/>
              </a:rPr>
              <a:t>Confirming</a:t>
            </a:r>
          </a:p>
          <a:p>
            <a:pPr>
              <a:buClr>
                <a:srgbClr val="C00000"/>
              </a:buClr>
              <a:buFontTx/>
              <a:buChar char="•"/>
            </a:pPr>
            <a:r>
              <a:rPr lang="en-US" sz="1600" dirty="0">
                <a:latin typeface="Helvetica" pitchFamily="34" charset="0"/>
              </a:rPr>
              <a:t>Redirecting</a:t>
            </a:r>
          </a:p>
          <a:p>
            <a:pPr>
              <a:buClr>
                <a:srgbClr val="C00000"/>
              </a:buClr>
              <a:buFontTx/>
              <a:buChar char="•"/>
            </a:pPr>
            <a:r>
              <a:rPr lang="en-US" sz="1600" dirty="0">
                <a:latin typeface="Helvetica" pitchFamily="34" charset="0"/>
              </a:rPr>
              <a:t>Clarifying</a:t>
            </a:r>
          </a:p>
          <a:p>
            <a:pPr>
              <a:buClr>
                <a:srgbClr val="C00000"/>
              </a:buClr>
              <a:buFontTx/>
              <a:buChar char="•"/>
            </a:pPr>
            <a:r>
              <a:rPr lang="en-US" sz="1600" dirty="0">
                <a:latin typeface="Helvetica" pitchFamily="34" charset="0"/>
              </a:rPr>
              <a:t>Decision</a:t>
            </a:r>
          </a:p>
          <a:p>
            <a:pPr>
              <a:buClr>
                <a:srgbClr val="C00000"/>
              </a:buClr>
              <a:buFontTx/>
              <a:buChar char="•"/>
            </a:pPr>
            <a:r>
              <a:rPr lang="en-US" sz="1600" dirty="0">
                <a:latin typeface="Helvetica" pitchFamily="34" charset="0"/>
              </a:rPr>
              <a:t>Agreement</a:t>
            </a:r>
          </a:p>
        </p:txBody>
      </p:sp>
      <p:sp>
        <p:nvSpPr>
          <p:cNvPr id="21"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Activity – Listening and Questioning</a:t>
            </a:r>
          </a:p>
        </p:txBody>
      </p:sp>
    </p:spTree>
    <p:extLst>
      <p:ext uri="{BB962C8B-B14F-4D97-AF65-F5344CB8AC3E}">
        <p14:creationId xmlns:p14="http://schemas.microsoft.com/office/powerpoint/2010/main" val="2807564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body" idx="1"/>
          </p:nvPr>
        </p:nvSpPr>
        <p:spPr>
          <a:xfrm>
            <a:off x="457200" y="1135063"/>
            <a:ext cx="7772399" cy="5086350"/>
          </a:xfrm>
        </p:spPr>
        <p:txBody>
          <a:bodyPr/>
          <a:lstStyle/>
          <a:p>
            <a:pPr marL="0" indent="0">
              <a:buNone/>
            </a:pPr>
            <a:r>
              <a:rPr lang="en-US" sz="1800" b="1" dirty="0">
                <a:solidFill>
                  <a:schemeClr val="tx1"/>
                </a:solidFill>
                <a:cs typeface="Arial" panose="020B0604020202020204" pitchFamily="34" charset="0"/>
              </a:rPr>
              <a:t>Before Training  </a:t>
            </a:r>
          </a:p>
          <a:p>
            <a:pPr lvl="1">
              <a:buFont typeface="Arial" pitchFamily="34" charset="0"/>
              <a:buChar char="̶"/>
            </a:pPr>
            <a:r>
              <a:rPr lang="en-US" sz="1800" dirty="0">
                <a:solidFill>
                  <a:schemeClr val="tx1"/>
                </a:solidFill>
                <a:cs typeface="Arial" panose="020B0604020202020204" pitchFamily="34" charset="0"/>
              </a:rPr>
              <a:t>Keep questions short. Decide to use either open-or close-ended</a:t>
            </a:r>
          </a:p>
          <a:p>
            <a:pPr lvl="1">
              <a:buFont typeface="Arial" pitchFamily="34" charset="0"/>
              <a:buChar char="̶"/>
            </a:pPr>
            <a:r>
              <a:rPr lang="en-US" sz="1800" dirty="0">
                <a:solidFill>
                  <a:schemeClr val="tx1"/>
                </a:solidFill>
                <a:cs typeface="Arial" panose="020B0604020202020204" pitchFamily="34" charset="0"/>
              </a:rPr>
              <a:t>Determine the purpose of the question</a:t>
            </a:r>
          </a:p>
          <a:p>
            <a:pPr lvl="2">
              <a:buFont typeface="Arial" pitchFamily="34" charset="0"/>
              <a:buChar char="•"/>
            </a:pPr>
            <a:r>
              <a:rPr lang="en-US" sz="1800" dirty="0">
                <a:solidFill>
                  <a:schemeClr val="tx1"/>
                </a:solidFill>
                <a:cs typeface="Arial" panose="020B0604020202020204" pitchFamily="34" charset="0"/>
              </a:rPr>
              <a:t>checking comprehension</a:t>
            </a:r>
          </a:p>
          <a:p>
            <a:pPr lvl="2">
              <a:buFont typeface="Arial" pitchFamily="34" charset="0"/>
              <a:buChar char="•"/>
            </a:pPr>
            <a:r>
              <a:rPr lang="en-US" sz="1800" dirty="0">
                <a:solidFill>
                  <a:schemeClr val="tx1"/>
                </a:solidFill>
                <a:cs typeface="Arial" panose="020B0604020202020204" pitchFamily="34" charset="0"/>
              </a:rPr>
              <a:t>test assumption</a:t>
            </a:r>
          </a:p>
          <a:p>
            <a:pPr lvl="2">
              <a:buFont typeface="Arial" pitchFamily="34" charset="0"/>
              <a:buChar char="•"/>
            </a:pPr>
            <a:r>
              <a:rPr lang="en-US" sz="1800" dirty="0">
                <a:solidFill>
                  <a:schemeClr val="tx1"/>
                </a:solidFill>
                <a:cs typeface="Arial" panose="020B0604020202020204" pitchFamily="34" charset="0"/>
              </a:rPr>
              <a:t>create discussion</a:t>
            </a:r>
          </a:p>
          <a:p>
            <a:pPr lvl="2">
              <a:buFont typeface="Arial" pitchFamily="34" charset="0"/>
              <a:buChar char="•"/>
            </a:pPr>
            <a:r>
              <a:rPr lang="en-US" sz="1800" dirty="0">
                <a:solidFill>
                  <a:schemeClr val="tx1"/>
                </a:solidFill>
                <a:cs typeface="Arial" panose="020B0604020202020204" pitchFamily="34" charset="0"/>
              </a:rPr>
              <a:t>introduce controversy</a:t>
            </a:r>
          </a:p>
          <a:p>
            <a:pPr lvl="1">
              <a:buFont typeface="Arial" pitchFamily="34" charset="0"/>
              <a:buChar char="̶"/>
            </a:pPr>
            <a:r>
              <a:rPr lang="en-US" sz="1800" dirty="0"/>
              <a:t>Decide on the type of question that will best get your purpose across</a:t>
            </a:r>
          </a:p>
          <a:p>
            <a:pPr lvl="2">
              <a:buFont typeface="Arial" pitchFamily="34" charset="0"/>
              <a:buChar char="•"/>
            </a:pPr>
            <a:r>
              <a:rPr lang="en-US" sz="1800" dirty="0"/>
              <a:t>Exploring</a:t>
            </a:r>
          </a:p>
          <a:p>
            <a:pPr lvl="2">
              <a:buFont typeface="Arial" pitchFamily="34" charset="0"/>
              <a:buChar char="•"/>
            </a:pPr>
            <a:r>
              <a:rPr lang="en-US" sz="1800" dirty="0"/>
              <a:t>Confirming</a:t>
            </a:r>
          </a:p>
          <a:p>
            <a:pPr lvl="2">
              <a:buFont typeface="Arial" pitchFamily="34" charset="0"/>
              <a:buChar char="•"/>
            </a:pPr>
            <a:r>
              <a:rPr lang="en-US" sz="1800" dirty="0"/>
              <a:t>Redirecting</a:t>
            </a:r>
          </a:p>
          <a:p>
            <a:pPr lvl="2">
              <a:buFont typeface="Arial" pitchFamily="34" charset="0"/>
              <a:buChar char="•"/>
            </a:pPr>
            <a:r>
              <a:rPr lang="en-US" sz="1800" dirty="0"/>
              <a:t>Clarifying</a:t>
            </a:r>
          </a:p>
          <a:p>
            <a:pPr lvl="2">
              <a:buFont typeface="Arial" pitchFamily="34" charset="0"/>
              <a:buChar char="•"/>
            </a:pPr>
            <a:r>
              <a:rPr lang="en-US" sz="1800" dirty="0"/>
              <a:t>Decision</a:t>
            </a:r>
          </a:p>
          <a:p>
            <a:pPr lvl="2">
              <a:buFont typeface="Arial" pitchFamily="34" charset="0"/>
              <a:buChar char="•"/>
            </a:pPr>
            <a:r>
              <a:rPr lang="en-US" sz="1800" dirty="0"/>
              <a:t>Agreement</a:t>
            </a:r>
            <a:endParaRPr lang="en-US" sz="1800" dirty="0">
              <a:cs typeface="Arial" panose="020B0604020202020204" pitchFamily="34" charset="0"/>
            </a:endParaRPr>
          </a:p>
        </p:txBody>
      </p:sp>
      <p:sp>
        <p:nvSpPr>
          <p:cNvPr id="123909" name="Rectangle 5"/>
          <p:cNvSpPr>
            <a:spLocks noChangeArrowheads="1"/>
          </p:cNvSpPr>
          <p:nvPr/>
        </p:nvSpPr>
        <p:spPr bwMode="auto">
          <a:xfrm>
            <a:off x="4572000" y="457200"/>
            <a:ext cx="4114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lgn="l">
              <a:lnSpc>
                <a:spcPct val="65000"/>
              </a:lnSpc>
              <a:spcAft>
                <a:spcPct val="75000"/>
              </a:spcAft>
              <a:buClr>
                <a:schemeClr val="accent2"/>
              </a:buClr>
              <a:buFont typeface="Arial" pitchFamily="34" charset="0"/>
              <a:buChar char="•"/>
            </a:pPr>
            <a:endParaRPr lang="en-US" sz="2000" dirty="0">
              <a:solidFill>
                <a:srgbClr val="000000"/>
              </a:solidFill>
              <a:latin typeface="Helvetica" pitchFamily="34" charset="0"/>
            </a:endParaRPr>
          </a:p>
          <a:p>
            <a:pPr marL="285750" indent="-285750" algn="l">
              <a:lnSpc>
                <a:spcPct val="65000"/>
              </a:lnSpc>
              <a:spcAft>
                <a:spcPct val="75000"/>
              </a:spcAft>
              <a:buClr>
                <a:schemeClr val="accent2"/>
              </a:buClr>
              <a:buFont typeface="Arial" pitchFamily="34" charset="0"/>
              <a:buChar char="•"/>
            </a:pPr>
            <a:endParaRPr lang="en-US" sz="2000" dirty="0">
              <a:solidFill>
                <a:srgbClr val="000000"/>
              </a:solidFill>
              <a:latin typeface="Helvetica" pitchFamily="34" charset="0"/>
            </a:endParaRPr>
          </a:p>
          <a:p>
            <a:pPr marL="285750" indent="-285750" algn="l">
              <a:lnSpc>
                <a:spcPct val="65000"/>
              </a:lnSpc>
              <a:spcAft>
                <a:spcPct val="75000"/>
              </a:spcAft>
              <a:buClr>
                <a:schemeClr val="accent2"/>
              </a:buClr>
              <a:buFont typeface="Arial" pitchFamily="34" charset="0"/>
              <a:buChar char="•"/>
            </a:pPr>
            <a:endParaRPr lang="en-US" sz="2000" dirty="0">
              <a:solidFill>
                <a:srgbClr val="000000"/>
              </a:solidFill>
              <a:latin typeface="Helvetica" pitchFamily="34" charset="0"/>
            </a:endParaRPr>
          </a:p>
          <a:p>
            <a:pPr marL="285750" indent="-285750" algn="l">
              <a:lnSpc>
                <a:spcPct val="65000"/>
              </a:lnSpc>
              <a:spcAft>
                <a:spcPct val="75000"/>
              </a:spcAft>
              <a:buClr>
                <a:schemeClr val="accent2"/>
              </a:buClr>
              <a:buFont typeface="Arial" pitchFamily="34" charset="0"/>
              <a:buChar char="•"/>
            </a:pPr>
            <a:endParaRPr lang="en-US" sz="2000" dirty="0">
              <a:solidFill>
                <a:srgbClr val="000000"/>
              </a:solidFill>
              <a:latin typeface="Helvetica" pitchFamily="34" charset="0"/>
            </a:endParaRPr>
          </a:p>
          <a:p>
            <a:pPr marL="568325" lvl="1" indent="-285750" algn="l">
              <a:lnSpc>
                <a:spcPct val="60000"/>
              </a:lnSpc>
              <a:spcAft>
                <a:spcPct val="50000"/>
              </a:spcAft>
              <a:buClr>
                <a:srgbClr val="C00000"/>
              </a:buClr>
              <a:buFont typeface="Arial" pitchFamily="34" charset="0"/>
              <a:buChar char="•"/>
            </a:pPr>
            <a:r>
              <a:rPr lang="en-US" sz="2000" dirty="0">
                <a:latin typeface="+mn-lt"/>
              </a:rPr>
              <a:t>correct response</a:t>
            </a:r>
          </a:p>
          <a:p>
            <a:pPr marL="568325" lvl="1" indent="-285750" algn="l">
              <a:lnSpc>
                <a:spcPct val="60000"/>
              </a:lnSpc>
              <a:spcAft>
                <a:spcPct val="50000"/>
              </a:spcAft>
              <a:buClr>
                <a:srgbClr val="C00000"/>
              </a:buClr>
              <a:buFont typeface="Arial" pitchFamily="34" charset="0"/>
              <a:buChar char="•"/>
            </a:pPr>
            <a:r>
              <a:rPr lang="en-US" sz="2000" dirty="0">
                <a:latin typeface="+mn-lt"/>
              </a:rPr>
              <a:t>review information</a:t>
            </a:r>
          </a:p>
          <a:p>
            <a:pPr marL="568325" lvl="1" indent="-285750" algn="l">
              <a:lnSpc>
                <a:spcPct val="60000"/>
              </a:lnSpc>
              <a:spcAft>
                <a:spcPct val="50000"/>
              </a:spcAft>
              <a:buClr>
                <a:srgbClr val="C00000"/>
              </a:buClr>
              <a:buFont typeface="Arial" pitchFamily="34" charset="0"/>
              <a:buChar char="•"/>
            </a:pPr>
            <a:r>
              <a:rPr lang="en-US" sz="2000" dirty="0">
                <a:latin typeface="+mn-lt"/>
              </a:rPr>
              <a:t>hypothetical comment</a:t>
            </a:r>
          </a:p>
          <a:p>
            <a:pPr marL="568325" lvl="1" indent="-285750" algn="l">
              <a:lnSpc>
                <a:spcPct val="60000"/>
              </a:lnSpc>
              <a:spcAft>
                <a:spcPct val="50000"/>
              </a:spcAft>
              <a:buClr>
                <a:srgbClr val="C00000"/>
              </a:buClr>
              <a:buFont typeface="Arial" pitchFamily="34" charset="0"/>
              <a:buChar char="•"/>
            </a:pPr>
            <a:r>
              <a:rPr lang="en-US" sz="2000" dirty="0">
                <a:latin typeface="+mn-lt"/>
              </a:rPr>
              <a:t>for opinions or information</a:t>
            </a:r>
          </a:p>
          <a:p>
            <a:pPr marL="568325" lvl="1" indent="-285750" algn="l">
              <a:lnSpc>
                <a:spcPct val="60000"/>
              </a:lnSpc>
              <a:spcAft>
                <a:spcPct val="50000"/>
              </a:spcAft>
              <a:buClr>
                <a:srgbClr val="C00000"/>
              </a:buClr>
              <a:buFont typeface="Arial" pitchFamily="34" charset="0"/>
              <a:buChar char="•"/>
            </a:pPr>
            <a:endParaRPr lang="en-US" sz="2000" dirty="0">
              <a:latin typeface="Helvetica" pitchFamily="34" charset="0"/>
            </a:endParaRPr>
          </a:p>
          <a:p>
            <a:pPr marL="568325" lvl="1" indent="-285750" algn="l">
              <a:lnSpc>
                <a:spcPct val="60000"/>
              </a:lnSpc>
              <a:spcAft>
                <a:spcPct val="50000"/>
              </a:spcAft>
              <a:buFont typeface="Arial" pitchFamily="34" charset="0"/>
              <a:buChar char="•"/>
            </a:pPr>
            <a:endParaRPr lang="en-US" sz="2000" dirty="0">
              <a:solidFill>
                <a:srgbClr val="000000"/>
              </a:solidFill>
              <a:latin typeface="Helvetica" pitchFamily="34" charset="0"/>
            </a:endParaRPr>
          </a:p>
        </p:txBody>
      </p:sp>
      <p:sp>
        <p:nvSpPr>
          <p:cNvPr id="5" name="Rectangle 3"/>
          <p:cNvSpPr txBox="1">
            <a:spLocks noChangeArrowheads="1"/>
          </p:cNvSpPr>
          <p:nvPr/>
        </p:nvSpPr>
        <p:spPr>
          <a:xfrm>
            <a:off x="228600" y="4491252"/>
            <a:ext cx="5397499" cy="5086350"/>
          </a:xfrm>
          <a:prstGeom prst="rect">
            <a:avLst/>
          </a:prstGeom>
        </p:spPr>
        <p:txBody>
          <a:bodyPr/>
          <a:lstStyle>
            <a:lvl1pPr marL="342900" indent="-342900" algn="l" rtl="0" eaLnBrk="1" fontAlgn="base" hangingPunct="1">
              <a:spcBef>
                <a:spcPct val="20000"/>
              </a:spcBef>
              <a:spcAft>
                <a:spcPct val="0"/>
              </a:spcAft>
              <a:buClr>
                <a:srgbClr val="CF4520"/>
              </a:buClr>
              <a:buFont typeface="Arial" pitchFamily="34" charset="0"/>
              <a:buChar char="•"/>
              <a:defRPr sz="2200" kern="1200">
                <a:solidFill>
                  <a:srgbClr val="003C71"/>
                </a:solidFill>
                <a:latin typeface="+mn-lt"/>
                <a:ea typeface="ＭＳ Ｐゴシック" charset="-128"/>
                <a:cs typeface="ＭＳ Ｐゴシック" charset="0"/>
              </a:defRPr>
            </a:lvl1pPr>
            <a:lvl2pPr marL="742950" indent="-285750" algn="l" rtl="0" eaLnBrk="1" fontAlgn="base" hangingPunct="1">
              <a:spcBef>
                <a:spcPct val="20000"/>
              </a:spcBef>
              <a:spcAft>
                <a:spcPct val="0"/>
              </a:spcAft>
              <a:buClr>
                <a:srgbClr val="CF4520"/>
              </a:buClr>
              <a:buFont typeface="Arial" pitchFamily="34" charset="0"/>
              <a:buChar char="•"/>
              <a:defRPr kern="1200">
                <a:solidFill>
                  <a:srgbClr val="003C71"/>
                </a:solidFill>
                <a:latin typeface="+mn-lt"/>
                <a:ea typeface="ＭＳ Ｐゴシック" charset="-128"/>
                <a:cs typeface="MS PGothic" charset="0"/>
              </a:defRPr>
            </a:lvl2pPr>
            <a:lvl3pPr marL="1143000" indent="-228600" algn="l" rtl="0" eaLnBrk="1" fontAlgn="base" hangingPunct="1">
              <a:spcBef>
                <a:spcPct val="20000"/>
              </a:spcBef>
              <a:spcAft>
                <a:spcPct val="0"/>
              </a:spcAft>
              <a:buClr>
                <a:srgbClr val="CF4520"/>
              </a:buClr>
              <a:buFont typeface="Calibri" pitchFamily="34" charset="0"/>
              <a:buChar char="–"/>
              <a:defRPr sz="1600" kern="1200">
                <a:solidFill>
                  <a:srgbClr val="003C71"/>
                </a:solidFill>
                <a:latin typeface="+mn-lt"/>
                <a:ea typeface="ＭＳ Ｐゴシック" charset="-128"/>
                <a:cs typeface="ＭＳ Ｐゴシック" charset="-128"/>
              </a:defRPr>
            </a:lvl3pPr>
            <a:lvl4pPr marL="1600200" indent="-228600" algn="l" rtl="0" eaLnBrk="1" fontAlgn="base" hangingPunct="1">
              <a:spcBef>
                <a:spcPct val="20000"/>
              </a:spcBef>
              <a:spcAft>
                <a:spcPct val="0"/>
              </a:spcAft>
              <a:buClr>
                <a:srgbClr val="CF4520"/>
              </a:buClr>
              <a:buFont typeface="Arial" pitchFamily="34" charset="0"/>
              <a:buChar char="–"/>
              <a:defRPr sz="2000" kern="1200">
                <a:solidFill>
                  <a:srgbClr val="003C71"/>
                </a:solidFill>
                <a:latin typeface="+mn-lt"/>
                <a:ea typeface="ＭＳ Ｐゴシック" charset="-128"/>
                <a:cs typeface="ＭＳ Ｐゴシック" charset="-128"/>
              </a:defRPr>
            </a:lvl4pPr>
            <a:lvl5pPr marL="2057400" indent="-228600" algn="l" rtl="0" eaLnBrk="1" fontAlgn="base" hangingPunct="1">
              <a:spcBef>
                <a:spcPct val="20000"/>
              </a:spcBef>
              <a:spcAft>
                <a:spcPct val="0"/>
              </a:spcAft>
              <a:buClr>
                <a:srgbClr val="CF4520"/>
              </a:buClr>
              <a:buFont typeface="Arial" pitchFamily="34" charset="0"/>
              <a:buChar char="»"/>
              <a:defRPr sz="2000" kern="1200">
                <a:solidFill>
                  <a:srgbClr val="003C71"/>
                </a:solidFill>
                <a:latin typeface="+mn-lt"/>
                <a:ea typeface="ＭＳ Ｐゴシック" charset="-128"/>
                <a:cs typeface="ＭＳ Ｐゴシック"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buFont typeface="Arial" pitchFamily="34" charset="0"/>
              <a:buChar char="̶"/>
            </a:pPr>
            <a:endParaRPr lang="en-US" sz="1400" dirty="0"/>
          </a:p>
        </p:txBody>
      </p:sp>
      <p:pic>
        <p:nvPicPr>
          <p:cNvPr id="6" name="Picture 30" descr="C:\Users\PSCHMI9\Documents\UHG BRANDING 2012\Pics from share drive\iStock_000004868270Sma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8482" y="4130472"/>
            <a:ext cx="3348318" cy="222605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Questions to Encourage Learning</a:t>
            </a:r>
          </a:p>
        </p:txBody>
      </p:sp>
    </p:spTree>
    <p:extLst>
      <p:ext uri="{BB962C8B-B14F-4D97-AF65-F5344CB8AC3E}">
        <p14:creationId xmlns:p14="http://schemas.microsoft.com/office/powerpoint/2010/main" val="1334909547"/>
      </p:ext>
    </p:extLst>
  </p:cSld>
  <p:clrMapOvr>
    <a:masterClrMapping/>
  </p:clrMapOvr>
  <p:transition>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5" descr="C:\Users\PSCHMI9\Documents\UHG BRANDING 2012\Pics from share drive\iStock_000005457208Sma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09171" y="4356100"/>
            <a:ext cx="2977629" cy="1979613"/>
          </a:xfrm>
          <a:prstGeom prst="rect">
            <a:avLst/>
          </a:prstGeom>
          <a:noFill/>
          <a:extLst>
            <a:ext uri="{909E8E84-426E-40DD-AFC4-6F175D3DCCD1}">
              <a14:hiddenFill xmlns:a14="http://schemas.microsoft.com/office/drawing/2010/main">
                <a:solidFill>
                  <a:srgbClr val="FFFFFF"/>
                </a:solidFill>
              </a14:hiddenFill>
            </a:ext>
          </a:extLst>
        </p:spPr>
      </p:pic>
      <p:sp>
        <p:nvSpPr>
          <p:cNvPr id="124931" name="Rectangle 3"/>
          <p:cNvSpPr>
            <a:spLocks noGrp="1" noChangeArrowheads="1"/>
          </p:cNvSpPr>
          <p:nvPr>
            <p:ph type="body" sz="half" idx="1"/>
          </p:nvPr>
        </p:nvSpPr>
        <p:spPr>
          <a:xfrm>
            <a:off x="457200" y="1135063"/>
            <a:ext cx="7886700" cy="4737100"/>
          </a:xfrm>
        </p:spPr>
        <p:txBody>
          <a:bodyPr>
            <a:normAutofit/>
          </a:bodyPr>
          <a:lstStyle/>
          <a:p>
            <a:pPr marL="0" indent="0">
              <a:buNone/>
            </a:pPr>
            <a:r>
              <a:rPr lang="en-US" sz="2000" b="1" dirty="0">
                <a:solidFill>
                  <a:schemeClr val="tx1"/>
                </a:solidFill>
              </a:rPr>
              <a:t>Participation</a:t>
            </a:r>
          </a:p>
          <a:p>
            <a:r>
              <a:rPr lang="en-US" sz="2000" dirty="0">
                <a:solidFill>
                  <a:schemeClr val="tx1"/>
                </a:solidFill>
              </a:rPr>
              <a:t>During Training and Facilitation:</a:t>
            </a:r>
          </a:p>
          <a:p>
            <a:pPr lvl="1">
              <a:buFont typeface="Arial" pitchFamily="34" charset="0"/>
              <a:buChar char="̶"/>
            </a:pPr>
            <a:r>
              <a:rPr lang="en-US" sz="2000" dirty="0"/>
              <a:t>Increase participation by including them early in the session.</a:t>
            </a:r>
          </a:p>
          <a:p>
            <a:pPr lvl="1">
              <a:buFont typeface="Arial" pitchFamily="34" charset="0"/>
              <a:buChar char="̶"/>
            </a:pPr>
            <a:r>
              <a:rPr lang="en-US" sz="2000" dirty="0"/>
              <a:t>Determine the purpose and type of the question</a:t>
            </a:r>
          </a:p>
          <a:p>
            <a:pPr lvl="1">
              <a:buFont typeface="Arial" pitchFamily="34" charset="0"/>
              <a:buChar char="̶"/>
            </a:pPr>
            <a:r>
              <a:rPr lang="en-US" sz="2000" dirty="0"/>
              <a:t>Pause for answers</a:t>
            </a:r>
          </a:p>
          <a:p>
            <a:pPr lvl="1">
              <a:buFont typeface="Arial" pitchFamily="34" charset="0"/>
              <a:buChar char="̶"/>
            </a:pPr>
            <a:r>
              <a:rPr lang="en-US" sz="2000" dirty="0"/>
              <a:t>Use follow-up questions to further clarify or expand the initial response</a:t>
            </a:r>
          </a:p>
          <a:p>
            <a:pPr lvl="1">
              <a:buFont typeface="Arial" pitchFamily="34" charset="0"/>
              <a:buChar char="̶"/>
            </a:pPr>
            <a:r>
              <a:rPr lang="en-US" sz="2000" dirty="0"/>
              <a:t>Paraphrase responses, especially when the response was not focused</a:t>
            </a:r>
          </a:p>
          <a:p>
            <a:pPr lvl="1">
              <a:buFont typeface="Arial" pitchFamily="34" charset="0"/>
              <a:buChar char="̶"/>
            </a:pPr>
            <a:r>
              <a:rPr lang="en-US" sz="2000" dirty="0"/>
              <a:t>Use a round robin if you wish to hear from everyone.</a:t>
            </a:r>
          </a:p>
        </p:txBody>
      </p:sp>
      <p:sp>
        <p:nvSpPr>
          <p:cNvPr id="5"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400" dirty="0"/>
              <a:t>Questions to Encourage Learning/Participation</a:t>
            </a:r>
          </a:p>
        </p:txBody>
      </p:sp>
    </p:spTree>
    <p:extLst>
      <p:ext uri="{BB962C8B-B14F-4D97-AF65-F5344CB8AC3E}">
        <p14:creationId xmlns:p14="http://schemas.microsoft.com/office/powerpoint/2010/main" val="832184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90" name="Picture 6" descr="consulting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275" y="1879600"/>
            <a:ext cx="2823845" cy="3199315"/>
          </a:xfrm>
          <a:prstGeom prst="rect">
            <a:avLst/>
          </a:prstGeom>
          <a:noFill/>
          <a:extLst>
            <a:ext uri="{909E8E84-426E-40DD-AFC4-6F175D3DCCD1}">
              <a14:hiddenFill xmlns:a14="http://schemas.microsoft.com/office/drawing/2010/main">
                <a:solidFill>
                  <a:srgbClr val="FFFFFF"/>
                </a:solidFill>
              </a14:hiddenFill>
            </a:ext>
          </a:extLst>
        </p:spPr>
      </p:pic>
      <p:sp>
        <p:nvSpPr>
          <p:cNvPr id="144387" name="Rectangle 3"/>
          <p:cNvSpPr>
            <a:spLocks noGrp="1" noChangeArrowheads="1"/>
          </p:cNvSpPr>
          <p:nvPr>
            <p:ph type="body" idx="1"/>
          </p:nvPr>
        </p:nvSpPr>
        <p:spPr>
          <a:xfrm>
            <a:off x="3143250" y="914400"/>
            <a:ext cx="5440363" cy="4737100"/>
          </a:xfrm>
        </p:spPr>
        <p:txBody>
          <a:bodyPr/>
          <a:lstStyle/>
          <a:p>
            <a:pPr>
              <a:buFont typeface="Wingdings" pitchFamily="2" charset="2"/>
              <a:buNone/>
            </a:pPr>
            <a:endParaRPr lang="en-US" dirty="0"/>
          </a:p>
          <a:p>
            <a:pPr>
              <a:buFont typeface="Wingdings" pitchFamily="2" charset="2"/>
              <a:buNone/>
            </a:pPr>
            <a:endParaRPr lang="en-US" dirty="0"/>
          </a:p>
          <a:p>
            <a:pPr algn="r">
              <a:buFont typeface="Wingdings" pitchFamily="2" charset="2"/>
              <a:buNone/>
            </a:pPr>
            <a:r>
              <a:rPr lang="en-US" sz="2400" b="1" i="1" dirty="0">
                <a:solidFill>
                  <a:srgbClr val="C00000"/>
                </a:solidFill>
              </a:rPr>
              <a:t>“Intelligence</a:t>
            </a:r>
            <a:r>
              <a:rPr lang="en-US" sz="2400" i="1" dirty="0">
                <a:solidFill>
                  <a:schemeClr val="tx1"/>
                </a:solidFill>
              </a:rPr>
              <a:t> shows itself not so much</a:t>
            </a:r>
          </a:p>
          <a:p>
            <a:pPr algn="r">
              <a:buFont typeface="Wingdings" pitchFamily="2" charset="2"/>
              <a:buNone/>
            </a:pPr>
            <a:r>
              <a:rPr lang="en-US" sz="2400" i="1" dirty="0">
                <a:solidFill>
                  <a:schemeClr val="tx1"/>
                </a:solidFill>
              </a:rPr>
              <a:t>in always having the </a:t>
            </a:r>
            <a:r>
              <a:rPr lang="en-US" sz="2400" b="1" i="1" dirty="0">
                <a:solidFill>
                  <a:srgbClr val="C00000"/>
                </a:solidFill>
              </a:rPr>
              <a:t>right answers</a:t>
            </a:r>
            <a:r>
              <a:rPr lang="en-US" sz="2400" i="1" dirty="0">
                <a:solidFill>
                  <a:srgbClr val="C00000"/>
                </a:solidFill>
              </a:rPr>
              <a:t> </a:t>
            </a:r>
          </a:p>
          <a:p>
            <a:pPr algn="r">
              <a:buFont typeface="Wingdings" pitchFamily="2" charset="2"/>
              <a:buNone/>
            </a:pPr>
            <a:r>
              <a:rPr lang="en-US" sz="2400" i="1" dirty="0">
                <a:solidFill>
                  <a:schemeClr val="tx1"/>
                </a:solidFill>
              </a:rPr>
              <a:t>but in being able to ask the </a:t>
            </a:r>
            <a:r>
              <a:rPr lang="en-US" sz="2400" b="1" i="1" dirty="0">
                <a:solidFill>
                  <a:srgbClr val="C00000"/>
                </a:solidFill>
              </a:rPr>
              <a:t>right questions</a:t>
            </a:r>
            <a:r>
              <a:rPr lang="en-US" sz="2400" i="1" dirty="0">
                <a:solidFill>
                  <a:schemeClr val="tx1"/>
                </a:solidFill>
              </a:rPr>
              <a:t>.”</a:t>
            </a:r>
          </a:p>
          <a:p>
            <a:pPr algn="r">
              <a:buFont typeface="Wingdings" pitchFamily="2" charset="2"/>
              <a:buNone/>
            </a:pPr>
            <a:r>
              <a:rPr lang="en-US" sz="2000" i="1" dirty="0">
                <a:solidFill>
                  <a:schemeClr val="tx1"/>
                </a:solidFill>
              </a:rPr>
              <a:t>					</a:t>
            </a:r>
            <a:r>
              <a:rPr lang="en-US" sz="1600" i="1" dirty="0">
                <a:solidFill>
                  <a:schemeClr val="tx1"/>
                </a:solidFill>
              </a:rPr>
              <a:t> </a:t>
            </a:r>
          </a:p>
          <a:p>
            <a:pPr algn="r">
              <a:buFont typeface="Wingdings" pitchFamily="2" charset="2"/>
              <a:buNone/>
            </a:pPr>
            <a:r>
              <a:rPr lang="en-US" sz="1600" i="1" dirty="0">
                <a:solidFill>
                  <a:schemeClr val="tx1"/>
                </a:solidFill>
              </a:rPr>
              <a:t>- </a:t>
            </a:r>
            <a:r>
              <a:rPr lang="en-US" sz="1600" b="1" i="1" dirty="0">
                <a:solidFill>
                  <a:schemeClr val="tx1"/>
                </a:solidFill>
              </a:rPr>
              <a:t>Dave Meier</a:t>
            </a:r>
          </a:p>
          <a:p>
            <a:pPr algn="r">
              <a:buFont typeface="Wingdings" pitchFamily="2" charset="2"/>
              <a:buNone/>
            </a:pPr>
            <a:r>
              <a:rPr lang="en-US" sz="1600" i="1" dirty="0">
                <a:solidFill>
                  <a:schemeClr val="tx1"/>
                </a:solidFill>
              </a:rPr>
              <a:t>		Founder of the Center for Accelerated Learning</a:t>
            </a:r>
          </a:p>
          <a:p>
            <a:endParaRPr lang="en-US" sz="1600" dirty="0"/>
          </a:p>
        </p:txBody>
      </p:sp>
      <p:sp>
        <p:nvSpPr>
          <p:cNvPr id="5"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Intelligence</a:t>
            </a:r>
          </a:p>
        </p:txBody>
      </p:sp>
    </p:spTree>
    <p:extLst>
      <p:ext uri="{BB962C8B-B14F-4D97-AF65-F5344CB8AC3E}">
        <p14:creationId xmlns:p14="http://schemas.microsoft.com/office/powerpoint/2010/main" val="20978671"/>
      </p:ext>
    </p:extLst>
  </p:cSld>
  <p:clrMapOvr>
    <a:masterClrMapping/>
  </p:clrMapOvr>
  <p:transition>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931152" cy="685800"/>
          </a:xfrm>
        </p:spPr>
        <p:txBody>
          <a:bodyPr/>
          <a:lstStyle/>
          <a:p>
            <a:r>
              <a:rPr lang="en-US" dirty="0">
                <a:solidFill>
                  <a:schemeClr val="accent3"/>
                </a:solidFill>
              </a:rPr>
              <a:t>Dues Collection</a:t>
            </a:r>
            <a:endParaRPr lang="en-US" dirty="0"/>
          </a:p>
        </p:txBody>
      </p:sp>
      <p:sp>
        <p:nvSpPr>
          <p:cNvPr id="3" name="Content Placeholder 2"/>
          <p:cNvSpPr>
            <a:spLocks noGrp="1"/>
          </p:cNvSpPr>
          <p:nvPr>
            <p:ph idx="1"/>
          </p:nvPr>
        </p:nvSpPr>
        <p:spPr>
          <a:xfrm>
            <a:off x="457200" y="1188720"/>
            <a:ext cx="8382000" cy="4831080"/>
          </a:xfrm>
        </p:spPr>
        <p:txBody>
          <a:bodyPr/>
          <a:lstStyle/>
          <a:p>
            <a:r>
              <a:rPr lang="en-US" dirty="0"/>
              <a:t>Club officers begin collecting dues in August or early September</a:t>
            </a:r>
          </a:p>
          <a:p>
            <a:r>
              <a:rPr lang="en-US" dirty="0"/>
              <a:t>Area Directors work with clubs to ensure dues are paid on-time</a:t>
            </a:r>
          </a:p>
          <a:p>
            <a:r>
              <a:rPr lang="en-US" dirty="0"/>
              <a:t>On October 1, Division Directors begin helping Area Directors collect dues.</a:t>
            </a:r>
          </a:p>
          <a:p>
            <a:pPr lvl="1"/>
            <a:r>
              <a:rPr lang="en-US" dirty="0"/>
              <a:t>Create action items and due dates</a:t>
            </a:r>
          </a:p>
          <a:p>
            <a:pPr lvl="1"/>
            <a:r>
              <a:rPr lang="en-US" dirty="0"/>
              <a:t>Identify key club officers for making contact</a:t>
            </a:r>
          </a:p>
          <a:p>
            <a:r>
              <a:rPr lang="en-US" dirty="0"/>
              <a:t>On October 15, District Trio beings helping</a:t>
            </a:r>
          </a:p>
          <a:p>
            <a:pPr lvl="1"/>
            <a:endParaRPr lang="en-US" dirty="0"/>
          </a:p>
        </p:txBody>
      </p:sp>
    </p:spTree>
    <p:extLst>
      <p:ext uri="{BB962C8B-B14F-4D97-AF65-F5344CB8AC3E}">
        <p14:creationId xmlns:p14="http://schemas.microsoft.com/office/powerpoint/2010/main" val="2652393325"/>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25440" y="4483808"/>
            <a:ext cx="3262948" cy="1840792"/>
          </a:xfrm>
          <a:prstGeom prst="rect">
            <a:avLst/>
          </a:prstGeom>
          <a:noFill/>
          <a:ln>
            <a:noFill/>
          </a:ln>
          <a:effectLst/>
          <a:extLst>
            <a:ext uri="{909E8E84-426E-40DD-AFC4-6F175D3DCCD1}">
              <a14:hiddenFill xmlns:a14="http://schemas.microsoft.com/office/drawing/2010/main">
                <a:gradFill rotWithShape="1">
                  <a:gsLst>
                    <a:gs pos="0">
                      <a:srgbClr val="003C71">
                        <a:alpha val="50000"/>
                      </a:srgbClr>
                    </a:gs>
                    <a:gs pos="50000">
                      <a:srgbClr val="FFFFFF">
                        <a:alpha val="75000"/>
                      </a:srgbClr>
                    </a:gs>
                    <a:gs pos="100000">
                      <a:srgbClr val="FFFFFF"/>
                    </a:gs>
                  </a:gsLst>
                  <a:lin ang="16200000"/>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671" name="Rectangle 7"/>
          <p:cNvSpPr>
            <a:spLocks noGrp="1" noChangeArrowheads="1"/>
          </p:cNvSpPr>
          <p:nvPr>
            <p:ph type="body" idx="1"/>
          </p:nvPr>
        </p:nvSpPr>
        <p:spPr>
          <a:xfrm>
            <a:off x="457200" y="1135063"/>
            <a:ext cx="8615362" cy="4737100"/>
          </a:xfrm>
        </p:spPr>
        <p:txBody>
          <a:bodyPr/>
          <a:lstStyle/>
          <a:p>
            <a:r>
              <a:rPr lang="en-US" sz="2400" dirty="0"/>
              <a:t>Named formal question and answer techniques</a:t>
            </a:r>
          </a:p>
          <a:p>
            <a:r>
              <a:rPr lang="en-US" sz="2400" dirty="0"/>
              <a:t>Named the types of questions as examples to remember </a:t>
            </a:r>
          </a:p>
          <a:p>
            <a:r>
              <a:rPr lang="en-US" sz="2400" dirty="0"/>
              <a:t>Identified the techniques to use when dealing with tough questions</a:t>
            </a:r>
          </a:p>
          <a:p>
            <a:r>
              <a:rPr lang="en-US" sz="2400" dirty="0"/>
              <a:t>Identified the ways to prepare questions prior to training</a:t>
            </a:r>
          </a:p>
          <a:p>
            <a:r>
              <a:rPr lang="en-US" sz="2400" dirty="0"/>
              <a:t>Identified techniques for designing purposeful questions</a:t>
            </a:r>
          </a:p>
          <a:p>
            <a:r>
              <a:rPr lang="en-US" sz="2400" dirty="0"/>
              <a:t>Identified the ways to create powerful questions</a:t>
            </a:r>
          </a:p>
        </p:txBody>
      </p:sp>
      <p:sp>
        <p:nvSpPr>
          <p:cNvPr id="5" name="Rectangle 20"/>
          <p:cNvSpPr txBox="1">
            <a:spLocks noChangeArrowheads="1"/>
          </p:cNvSpPr>
          <p:nvPr/>
        </p:nvSpPr>
        <p:spPr bwMode="auto">
          <a:xfrm>
            <a:off x="457200" y="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defRPr sz="3600" b="1">
                <a:solidFill>
                  <a:schemeClr val="accent3"/>
                </a:solidFill>
                <a:latin typeface="+mj-lt"/>
                <a:ea typeface="+mj-ea"/>
                <a:cs typeface="+mj-cs"/>
              </a:defRPr>
            </a:lvl1pPr>
            <a:lvl2pPr eaLnBrk="1" hangingPunct="1">
              <a:defRPr sz="3600" b="1">
                <a:solidFill>
                  <a:schemeClr val="tx2"/>
                </a:solidFill>
              </a:defRPr>
            </a:lvl2pPr>
            <a:lvl3pPr eaLnBrk="1" hangingPunct="1">
              <a:defRPr sz="3600" b="1">
                <a:solidFill>
                  <a:schemeClr val="tx2"/>
                </a:solidFill>
              </a:defRPr>
            </a:lvl3pPr>
            <a:lvl4pPr eaLnBrk="1" hangingPunct="1">
              <a:defRPr sz="3600" b="1">
                <a:solidFill>
                  <a:schemeClr val="tx2"/>
                </a:solidFill>
              </a:defRPr>
            </a:lvl4pPr>
            <a:lvl5pPr eaLnBrk="1" hangingPunct="1">
              <a:defRPr sz="3600" b="1">
                <a:solidFill>
                  <a:schemeClr val="tx2"/>
                </a:solidFill>
              </a:defRPr>
            </a:lvl5pPr>
            <a:lvl6pPr marL="457200" fontAlgn="base">
              <a:spcBef>
                <a:spcPct val="0"/>
              </a:spcBef>
              <a:spcAft>
                <a:spcPct val="0"/>
              </a:spcAft>
              <a:defRPr sz="3600" b="1">
                <a:solidFill>
                  <a:schemeClr val="tx2"/>
                </a:solidFill>
              </a:defRPr>
            </a:lvl6pPr>
            <a:lvl7pPr marL="914400" fontAlgn="base">
              <a:spcBef>
                <a:spcPct val="0"/>
              </a:spcBef>
              <a:spcAft>
                <a:spcPct val="0"/>
              </a:spcAft>
              <a:defRPr sz="3600" b="1">
                <a:solidFill>
                  <a:schemeClr val="tx2"/>
                </a:solidFill>
              </a:defRPr>
            </a:lvl7pPr>
            <a:lvl8pPr marL="1371600" fontAlgn="base">
              <a:spcBef>
                <a:spcPct val="0"/>
              </a:spcBef>
              <a:spcAft>
                <a:spcPct val="0"/>
              </a:spcAft>
              <a:defRPr sz="3600" b="1">
                <a:solidFill>
                  <a:schemeClr val="tx2"/>
                </a:solidFill>
              </a:defRPr>
            </a:lvl8pPr>
            <a:lvl9pPr marL="1828800" fontAlgn="base">
              <a:spcBef>
                <a:spcPct val="0"/>
              </a:spcBef>
              <a:spcAft>
                <a:spcPct val="0"/>
              </a:spcAft>
              <a:defRPr sz="3600" b="1">
                <a:solidFill>
                  <a:schemeClr val="tx2"/>
                </a:solidFill>
              </a:defRPr>
            </a:lvl9pPr>
          </a:lstStyle>
          <a:p>
            <a:r>
              <a:rPr lang="en-US" sz="2800" dirty="0"/>
              <a:t>Summary</a:t>
            </a:r>
          </a:p>
        </p:txBody>
      </p:sp>
    </p:spTree>
    <p:extLst>
      <p:ext uri="{BB962C8B-B14F-4D97-AF65-F5344CB8AC3E}">
        <p14:creationId xmlns:p14="http://schemas.microsoft.com/office/powerpoint/2010/main" val="78216303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What Questions Do You Have?</a:t>
            </a:r>
          </a:p>
        </p:txBody>
      </p:sp>
      <p:pic>
        <p:nvPicPr>
          <p:cNvPr id="1026" name="Picture 2" descr="https://encrypted-tbn2.gstatic.com/images?q=tbn:ANd9GcQzWCa-ge9lC9uhaWrKyetBq2-4h8bqyJ5asNHS-3Zfgqi_EOymSg">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4600" y="3429000"/>
            <a:ext cx="3505200" cy="229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701037"/>
      </p:ext>
    </p:extLst>
  </p:cSld>
  <p:clrMapOvr>
    <a:masterClrMapping/>
  </p:clrMapOvr>
  <p:transition>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362200"/>
            <a:ext cx="7391400" cy="1143000"/>
          </a:xfrm>
        </p:spPr>
        <p:txBody>
          <a:bodyPr/>
          <a:lstStyle/>
          <a:p>
            <a:pPr algn="ctr"/>
            <a:r>
              <a:rPr lang="en-US" dirty="0"/>
              <a:t>Area Council Meetings</a:t>
            </a:r>
          </a:p>
        </p:txBody>
      </p:sp>
      <p:sp>
        <p:nvSpPr>
          <p:cNvPr id="4" name="Title 2"/>
          <p:cNvSpPr txBox="1">
            <a:spLocks/>
          </p:cNvSpPr>
          <p:nvPr/>
        </p:nvSpPr>
        <p:spPr bwMode="auto">
          <a:xfrm>
            <a:off x="838200" y="3429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6pPr>
            <a:lvl7pPr marL="9144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7pPr>
            <a:lvl8pPr marL="13716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8pPr>
            <a:lvl9pPr marL="1828800" algn="l" rtl="0" eaLnBrk="1" fontAlgn="base" hangingPunct="1">
              <a:spcBef>
                <a:spcPct val="0"/>
              </a:spcBef>
              <a:spcAft>
                <a:spcPct val="0"/>
              </a:spcAft>
              <a:defRPr sz="3600" b="1">
                <a:solidFill>
                  <a:schemeClr val="tx2"/>
                </a:solidFill>
                <a:latin typeface="Arial" charset="0"/>
                <a:ea typeface="ヒラギノ角ゴ Pro W3" charset="0"/>
                <a:cs typeface="ヒラギノ角ゴ Pro W3" charset="0"/>
              </a:defRPr>
            </a:lvl9pPr>
          </a:lstStyle>
          <a:p>
            <a:pPr algn="ctr"/>
            <a:r>
              <a:rPr lang="en-US" sz="1800" kern="0" dirty="0"/>
              <a:t>Anne Groetsch, DTM</a:t>
            </a:r>
          </a:p>
        </p:txBody>
      </p:sp>
    </p:spTree>
    <p:extLst>
      <p:ext uri="{BB962C8B-B14F-4D97-AF65-F5344CB8AC3E}">
        <p14:creationId xmlns:p14="http://schemas.microsoft.com/office/powerpoint/2010/main" val="641431830"/>
      </p:ext>
    </p:extLst>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a:solidFill>
                  <a:schemeClr val="accent3"/>
                </a:solidFill>
              </a:rPr>
              <a:t>Area Council Meetings</a:t>
            </a:r>
          </a:p>
        </p:txBody>
      </p:sp>
      <p:sp>
        <p:nvSpPr>
          <p:cNvPr id="6" name="Content Placeholder 2"/>
          <p:cNvSpPr txBox="1">
            <a:spLocks/>
          </p:cNvSpPr>
          <p:nvPr/>
        </p:nvSpPr>
        <p:spPr>
          <a:xfrm>
            <a:off x="457200" y="1188720"/>
            <a:ext cx="8229600" cy="178308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sz="4000" dirty="0"/>
              <a:t>Let’s talk!</a:t>
            </a:r>
          </a:p>
        </p:txBody>
      </p:sp>
      <p:pic>
        <p:nvPicPr>
          <p:cNvPr id="2" name="Picture 1"/>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720905" y="2007382"/>
            <a:ext cx="4756095" cy="3174218"/>
          </a:xfrm>
          <a:prstGeom prst="rect">
            <a:avLst/>
          </a:prstGeom>
        </p:spPr>
      </p:pic>
    </p:spTree>
    <p:extLst>
      <p:ext uri="{BB962C8B-B14F-4D97-AF65-F5344CB8AC3E}">
        <p14:creationId xmlns:p14="http://schemas.microsoft.com/office/powerpoint/2010/main" val="2921459048"/>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lstStyle/>
          <a:p>
            <a:r>
              <a:rPr lang="en-US" dirty="0">
                <a:solidFill>
                  <a:schemeClr val="accent3"/>
                </a:solidFill>
              </a:rPr>
              <a:t>Area Council Meetings</a:t>
            </a:r>
          </a:p>
        </p:txBody>
      </p:sp>
      <p:sp>
        <p:nvSpPr>
          <p:cNvPr id="6" name="Content Placeholder 2"/>
          <p:cNvSpPr txBox="1">
            <a:spLocks/>
          </p:cNvSpPr>
          <p:nvPr/>
        </p:nvSpPr>
        <p:spPr>
          <a:xfrm>
            <a:off x="457200" y="1188720"/>
            <a:ext cx="8229600" cy="4450080"/>
          </a:xfrm>
          <a:prstGeom prst="rect">
            <a:avLst/>
          </a:prstGeom>
        </p:spPr>
        <p:txBody>
          <a:bodyPr/>
          <a:lstStyle>
            <a:lvl1pPr marL="342900" indent="-342900" algn="l" rtl="0" eaLnBrk="1" fontAlgn="base" hangingPunct="1">
              <a:spcBef>
                <a:spcPct val="20000"/>
              </a:spcBef>
              <a:spcAft>
                <a:spcPct val="0"/>
              </a:spcAft>
              <a:buClr>
                <a:schemeClr val="accent1"/>
              </a:buClr>
              <a:buFont typeface="Webdings" charset="0"/>
              <a:buChar char="4"/>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charset="0"/>
              <a:buChar char="§"/>
              <a:defRPr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r>
              <a:rPr lang="en-US" dirty="0"/>
              <a:t>Why are Area Council Meetings important?</a:t>
            </a:r>
          </a:p>
          <a:p>
            <a:r>
              <a:rPr lang="en-US" dirty="0"/>
              <a:t>Purpose of Area Council Meetings</a:t>
            </a:r>
          </a:p>
          <a:p>
            <a:pPr lvl="1"/>
            <a:r>
              <a:rPr lang="en-US" dirty="0"/>
              <a:t>For Relationship Building</a:t>
            </a:r>
          </a:p>
          <a:p>
            <a:pPr lvl="1"/>
            <a:r>
              <a:rPr lang="en-US" dirty="0"/>
              <a:t>Networking with other club officers</a:t>
            </a:r>
          </a:p>
          <a:p>
            <a:pPr lvl="1"/>
            <a:r>
              <a:rPr lang="en-US" dirty="0"/>
              <a:t>Credibility for you as an AD</a:t>
            </a:r>
          </a:p>
          <a:p>
            <a:pPr lvl="1"/>
            <a:r>
              <a:rPr lang="en-US" dirty="0"/>
              <a:t>Sharing Best Practices and Challenges</a:t>
            </a:r>
          </a:p>
          <a:p>
            <a:endParaRPr lang="en-US" dirty="0"/>
          </a:p>
        </p:txBody>
      </p:sp>
    </p:spTree>
    <p:extLst>
      <p:ext uri="{BB962C8B-B14F-4D97-AF65-F5344CB8AC3E}">
        <p14:creationId xmlns:p14="http://schemas.microsoft.com/office/powerpoint/2010/main" val="396160599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heckerboard(across)">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checkerboard(across)">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checkerboard(across)">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011- blank_template">
  <a:themeElements>
    <a:clrScheme name="Basic 14">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fontScheme name="Basic">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asic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asic 13">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A9B2B1"/>
        </a:hlink>
        <a:folHlink>
          <a:srgbClr val="F2DF74"/>
        </a:folHlink>
      </a:clrScheme>
      <a:clrMap bg1="lt1" tx1="dk1" bg2="lt2" tx2="dk2" accent1="accent1" accent2="accent2" accent3="accent3" accent4="accent4" accent5="accent5" accent6="accent6" hlink="hlink" folHlink="folHlink"/>
    </a:extraClrScheme>
    <a:extraClrScheme>
      <a:clrScheme name="Basic 14">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clrMap bg1="lt1" tx1="dk1" bg2="lt2" tx2="dk2" accent1="accent1" accent2="accent2" accent3="accent3" accent4="accent4" accent5="accent5" accent6="accent6" hlink="hlink" folHlink="folHlink"/>
    </a:extraClrScheme>
    <a:extraClrScheme>
      <a:clrScheme name="Basic 15">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A9B2B1"/>
        </a:hlink>
        <a:folHlink>
          <a:srgbClr val="CD20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acer">
  <a:themeElements>
    <a:clrScheme name="Spacer 13">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fontScheme name="Spacer">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pac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ac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ac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ac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ac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ac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ac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ac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ac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ac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ac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ac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acer 13">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clrMap bg1="lt1" tx1="dk1" bg2="lt2" tx2="dk2" accent1="accent1" accent2="accent2" accent3="accent3" accent4="accent4" accent5="accent5" accent6="accent6" hlink="hlink" folHlink="folHlink"/>
    </a:extraClrScheme>
    <a:extraClrScheme>
      <a:clrScheme name="Spacer 14">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A9B2B1"/>
        </a:hlink>
        <a:folHlink>
          <a:srgbClr val="CD202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sic 14">
    <a:dk1>
      <a:srgbClr val="000000"/>
    </a:dk1>
    <a:lt1>
      <a:srgbClr val="FFFFFF"/>
    </a:lt1>
    <a:dk2>
      <a:srgbClr val="004165"/>
    </a:dk2>
    <a:lt2>
      <a:srgbClr val="808080"/>
    </a:lt2>
    <a:accent1>
      <a:srgbClr val="772432"/>
    </a:accent1>
    <a:accent2>
      <a:srgbClr val="004165"/>
    </a:accent2>
    <a:accent3>
      <a:srgbClr val="FFFFFF"/>
    </a:accent3>
    <a:accent4>
      <a:srgbClr val="000000"/>
    </a:accent4>
    <a:accent5>
      <a:srgbClr val="BDACAD"/>
    </a:accent5>
    <a:accent6>
      <a:srgbClr val="003A5B"/>
    </a:accent6>
    <a:hlink>
      <a:srgbClr val="CD202C"/>
    </a:hlink>
    <a:folHlink>
      <a:srgbClr val="CD202C"/>
    </a:folHlink>
  </a:clrScheme>
</a:themeOverride>
</file>

<file path=docProps/app.xml><?xml version="1.0" encoding="utf-8"?>
<Properties xmlns="http://schemas.openxmlformats.org/officeDocument/2006/extended-properties" xmlns:vt="http://schemas.openxmlformats.org/officeDocument/2006/docPropsVTypes">
  <Template>2011- blank_template.pot</Template>
  <TotalTime>2803</TotalTime>
  <Words>2544</Words>
  <Application>Microsoft Office PowerPoint</Application>
  <PresentationFormat>On-screen Show (4:3)</PresentationFormat>
  <Paragraphs>548</Paragraphs>
  <Slides>61</Slides>
  <Notes>17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Arial Unicode MS</vt:lpstr>
      <vt:lpstr>ＭＳ Ｐゴシック</vt:lpstr>
      <vt:lpstr>Arial</vt:lpstr>
      <vt:lpstr>Calibri</vt:lpstr>
      <vt:lpstr>Helvetica</vt:lpstr>
      <vt:lpstr>Symbol</vt:lpstr>
      <vt:lpstr>Webdings</vt:lpstr>
      <vt:lpstr>Wingdings</vt:lpstr>
      <vt:lpstr>ヒラギノ角ゴ Pro W3</vt:lpstr>
      <vt:lpstr>2011- blank_template</vt:lpstr>
      <vt:lpstr>Spacer</vt:lpstr>
      <vt:lpstr>Area Director Training</vt:lpstr>
      <vt:lpstr>Area Director Training</vt:lpstr>
      <vt:lpstr>Agenda</vt:lpstr>
      <vt:lpstr>Delinquent Dues Collection</vt:lpstr>
      <vt:lpstr>Dues Review</vt:lpstr>
      <vt:lpstr>Dues Collection</vt:lpstr>
      <vt:lpstr>Area Council Meetings</vt:lpstr>
      <vt:lpstr>Area Council Meetings</vt:lpstr>
      <vt:lpstr>Area Council Meetings</vt:lpstr>
      <vt:lpstr>Area Council Meetings</vt:lpstr>
      <vt:lpstr>Area Council Meetings</vt:lpstr>
      <vt:lpstr>Area Council Meetings Best Practice</vt:lpstr>
      <vt:lpstr>Club Visits and Reports</vt:lpstr>
      <vt:lpstr>Club Visits and Reports</vt:lpstr>
      <vt:lpstr>Club Visits and Reports</vt:lpstr>
      <vt:lpstr>Break time 10 minutes</vt:lpstr>
      <vt:lpstr>Proxies</vt:lpstr>
      <vt:lpstr>Understanding Proxies</vt:lpstr>
      <vt:lpstr>Proxy Form</vt:lpstr>
      <vt:lpstr>Proxy Form</vt:lpstr>
      <vt:lpstr>Proxy Form</vt:lpstr>
      <vt:lpstr>Predictions for Distinguished Clubs/Areas</vt:lpstr>
      <vt:lpstr>DAP Qualifying Requirements</vt:lpstr>
      <vt:lpstr>Distinguished Area Program</vt:lpstr>
      <vt:lpstr>Example Dashboard</vt:lpstr>
      <vt:lpstr>Plans for Distinguished Clubs</vt:lpstr>
      <vt:lpstr>Plans for Distinguished Clubs</vt:lpstr>
      <vt:lpstr>Plans for Distinguished Area</vt:lpstr>
      <vt:lpstr>Assertive Communication Techniques</vt:lpstr>
      <vt:lpstr>Assertive Behaviors</vt:lpstr>
      <vt:lpstr>Assertive Responses to Criticism</vt:lpstr>
      <vt:lpstr>Common Causes</vt:lpstr>
      <vt:lpstr>Passive, Aggression, Assertive</vt:lpstr>
      <vt:lpstr>Assertive Exercises</vt:lpstr>
      <vt:lpstr>Review</vt:lpstr>
      <vt:lpstr>What Questions Do You Have?</vt:lpstr>
      <vt:lpstr>Train The Trainer</vt:lpstr>
      <vt:lpstr>Train-the-Trainer</vt:lpstr>
      <vt:lpstr>Agenda</vt:lpstr>
      <vt:lpstr>Area Director Club Officer Training Outline</vt:lpstr>
      <vt:lpstr>Club Officer Training Outline</vt:lpstr>
      <vt:lpstr>What Questions Do You Have?</vt:lpstr>
      <vt:lpstr>Break time 5 minutes</vt:lpstr>
      <vt:lpstr>Facilitator/Trainer Techniques for Engagement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process of asking questions makes a change in the  individual (or system).”  or   “Asking about something is changing it!!”                                                - Unknown</vt:lpstr>
      <vt:lpstr>PowerPoint Presentation</vt:lpstr>
      <vt:lpstr>PowerPoint Presentation</vt:lpstr>
      <vt:lpstr>PowerPoint Presentation</vt:lpstr>
      <vt:lpstr>PowerPoint Presentation</vt:lpstr>
      <vt:lpstr>PowerPoint Presentation</vt:lpstr>
      <vt:lpstr>PowerPoint Presentation</vt:lpstr>
      <vt:lpstr>What Questions Do You Have?</vt:lpstr>
    </vt:vector>
  </TitlesOfParts>
  <Company>Toastmasters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Helms</dc:creator>
  <cp:lastModifiedBy>Theo Black</cp:lastModifiedBy>
  <cp:revision>180</cp:revision>
  <cp:lastPrinted>2016-10-13T15:43:27Z</cp:lastPrinted>
  <dcterms:created xsi:type="dcterms:W3CDTF">2011-08-11T18:02:08Z</dcterms:created>
  <dcterms:modified xsi:type="dcterms:W3CDTF">2016-10-15T17:20:31Z</dcterms:modified>
</cp:coreProperties>
</file>