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7" r:id="rId4"/>
    <p:sldId id="270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249"/>
    <a:srgbClr val="AF0029"/>
    <a:srgbClr val="993366"/>
    <a:srgbClr val="DDDDDD"/>
    <a:srgbClr val="66CCFF"/>
    <a:srgbClr val="008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5978" autoAdjust="0"/>
  </p:normalViewPr>
  <p:slideViewPr>
    <p:cSldViewPr>
      <p:cViewPr varScale="1">
        <p:scale>
          <a:sx n="60" d="100"/>
          <a:sy n="60" d="100"/>
        </p:scale>
        <p:origin x="-1314" y="-90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6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342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2" tIns="46966" rIns="93932" bIns="4696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4921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2" tIns="46966" rIns="93932" bIns="4696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Transition Session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342" y="8894921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2" tIns="46966" rIns="93932" bIns="4696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27C916-FF31-4C2A-859B-1AEA935E1D3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795008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2" tIns="46966" rIns="93932" bIns="46966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Effective Leadership: The Importance of Setting Priorities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342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2" tIns="46966" rIns="93932" bIns="4696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701675"/>
            <a:ext cx="4683125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610" y="4447461"/>
            <a:ext cx="5189855" cy="421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2" tIns="46966" rIns="93932" bIns="469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4921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2" tIns="46966" rIns="93932" bIns="4696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342" y="8894921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2" tIns="46966" rIns="93932" bIns="4696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507917-8921-4CE2-ACB8-7240240E00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351054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itchFamily="-105" charset="-128"/>
        <a:cs typeface="ＭＳ Ｐゴシック" pitchFamily="-109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Area Director Transition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Theo Black and Anne Groetsch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7917-8921-4CE2-ACB8-7240240E006F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0774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Area</a:t>
            </a:r>
            <a:r>
              <a:rPr lang="en-US" baseline="0" dirty="0"/>
              <a:t> Director Handoff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Leadership: The Importance of Setting Priorities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7917-8921-4CE2-ACB8-7240240E006F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1176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Theo (5 minutes) – Don’t speak for free. Bring</a:t>
            </a:r>
            <a:r>
              <a:rPr lang="en-US" baseline="0" dirty="0"/>
              <a:t> manuals to club visits and have someone evaluate your presentation.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Leadership: The Importance of Setting Priorities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7917-8921-4CE2-ACB8-7240240E006F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856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Anne (5 minutes)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Leadership: The Importance of Setting Priorities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7917-8921-4CE2-ACB8-7240240E006F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4189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Tag Team</a:t>
            </a:r>
          </a:p>
          <a:p>
            <a:r>
              <a:rPr lang="en-US" dirty="0"/>
              <a:t>SWOT</a:t>
            </a:r>
            <a:r>
              <a:rPr lang="en-US" baseline="0" dirty="0"/>
              <a:t> - </a:t>
            </a:r>
            <a:r>
              <a:rPr lang="en-US" dirty="0"/>
              <a:t>Provide</a:t>
            </a:r>
            <a:r>
              <a:rPr lang="en-US" baseline="0" dirty="0"/>
              <a:t> examples of Area 55 (Tic Talkers, Pru Toasters, Sound Bytes, Words of Mouth, Remarkables, LDI Torchmasters)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Leadership: The Importance of Setting Priorities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7917-8921-4CE2-ACB8-7240240E006F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4717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807">
              <a:defRPr/>
            </a:pPr>
            <a:r>
              <a:rPr lang="en-US" dirty="0"/>
              <a:t>Tag Team – Provide</a:t>
            </a:r>
            <a:r>
              <a:rPr lang="en-US" baseline="0" dirty="0"/>
              <a:t> examples of LDI Torch Masters, et al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Leadership: The Importance of Setting Priorities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7917-8921-4CE2-ACB8-7240240E006F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5735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Area</a:t>
            </a:r>
            <a:r>
              <a:rPr lang="en-US" baseline="0" dirty="0"/>
              <a:t> Director Handoff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Leadership: The Importance of Setting Priorities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7917-8921-4CE2-ACB8-7240240E006F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806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64008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51130043"/>
      </p:ext>
    </p:extLst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7771380"/>
      </p:ext>
    </p:extLst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2954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295400"/>
            <a:ext cx="5676900" cy="54102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4104613"/>
      </p:ext>
    </p:extLst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98448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2743200"/>
            <a:ext cx="3810000" cy="4114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743200"/>
            <a:ext cx="3810000" cy="4114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708987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95400"/>
            <a:ext cx="7772400" cy="609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495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56987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4074112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95400"/>
            <a:ext cx="7772400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8952" y="2667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667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2372765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8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71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211512"/>
            <a:ext cx="4040188" cy="3494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571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211512"/>
            <a:ext cx="4041775" cy="3494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0036990"/>
      </p:ext>
    </p:extLst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90625096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4786735"/>
      </p:ext>
    </p:extLst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108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1087"/>
            <a:ext cx="5111750" cy="56245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43137"/>
            <a:ext cx="3008313" cy="44624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5524850"/>
      </p:ext>
    </p:extLst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10222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914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668963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8501506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VPB_ppt_pg_bkgd_v1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69400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600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590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cut/>
  </p:transition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 kern="1200" spc="-150">
          <a:solidFill>
            <a:srgbClr val="760525"/>
          </a:solidFill>
          <a:latin typeface="Arial"/>
          <a:ea typeface="ヒラギノ角ゴ Pro W3" charset="-128"/>
          <a:cs typeface="ヒラギノ角ゴ Pro W3" charset="-128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760525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760525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760525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760525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ctr" rtl="0" fontAlgn="base">
        <a:lnSpc>
          <a:spcPct val="7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charset="0"/>
        </a:defRPr>
      </a:lvl6pPr>
      <a:lvl7pPr marL="914400" algn="ctr" rtl="0" fontAlgn="base">
        <a:lnSpc>
          <a:spcPct val="7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charset="0"/>
        </a:defRPr>
      </a:lvl7pPr>
      <a:lvl8pPr marL="1371600" algn="ctr" rtl="0" fontAlgn="base">
        <a:lnSpc>
          <a:spcPct val="7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charset="0"/>
        </a:defRPr>
      </a:lvl8pPr>
      <a:lvl9pPr marL="1828800" algn="ctr" rtl="0" fontAlgn="base">
        <a:lnSpc>
          <a:spcPct val="7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60525"/>
        </a:buClr>
        <a:buFont typeface="Webdings" charset="2"/>
        <a:buChar char="4"/>
        <a:defRPr sz="3000">
          <a:solidFill>
            <a:schemeClr val="tx1"/>
          </a:solidFill>
          <a:latin typeface="Arial"/>
          <a:ea typeface="ヒラギノ角ゴ Pro W3" charset="-128"/>
          <a:cs typeface="Arial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700">
          <a:solidFill>
            <a:schemeClr val="tx1"/>
          </a:solidFill>
          <a:latin typeface="Arial"/>
          <a:ea typeface="ヒラギノ角ゴ Pro W3" charset="-128"/>
          <a:cs typeface="Arial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Arial"/>
          <a:ea typeface="ヒラギノ角ゴ Pro W3" charset="-128"/>
          <a:cs typeface="Arial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/>
          <a:ea typeface="ヒラギノ角ゴ Pro W3" charset="-128"/>
          <a:cs typeface="Arial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/>
          <a:ea typeface="ヒラギノ角ゴ Pro W3" charset="-128"/>
          <a:cs typeface="Arial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ヒラギノ角ゴ Pro W3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ヒラギノ角ゴ Pro W3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ヒラギノ角ゴ Pro W3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ヒラギノ角ゴ Pro W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Area Director Transition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Area Director Co-Trainers</a:t>
            </a:r>
          </a:p>
          <a:p>
            <a:r>
              <a:rPr lang="en-US" sz="2400" dirty="0"/>
              <a:t>Theo Black, DTM, Past International Director</a:t>
            </a:r>
          </a:p>
          <a:p>
            <a:r>
              <a:rPr lang="en-US" sz="2400" dirty="0"/>
              <a:t>Anne Groetsch, DTM, Past Division Director</a:t>
            </a:r>
          </a:p>
        </p:txBody>
      </p:sp>
    </p:spTree>
    <p:extLst>
      <p:ext uri="{BB962C8B-B14F-4D97-AF65-F5344CB8AC3E}">
        <p14:creationId xmlns:p14="http://schemas.microsoft.com/office/powerpoint/2010/main" val="312400295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Strategic Planning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2506" y="1143000"/>
            <a:ext cx="4672013" cy="31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7295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Planning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Begin with the End in Mind</a:t>
            </a:r>
          </a:p>
          <a:p>
            <a:pPr lvl="1"/>
            <a:r>
              <a:rPr lang="en-US" dirty="0"/>
              <a:t>All clubs are Distinguished Clubs</a:t>
            </a:r>
          </a:p>
          <a:p>
            <a:r>
              <a:rPr lang="en-US" dirty="0"/>
              <a:t>Plan for the upcoming year</a:t>
            </a:r>
          </a:p>
          <a:p>
            <a:pPr lvl="1"/>
            <a:r>
              <a:rPr lang="en-US" dirty="0"/>
              <a:t>Strategic plan that is prioritized</a:t>
            </a:r>
          </a:p>
          <a:p>
            <a:r>
              <a:rPr lang="en-US" dirty="0"/>
              <a:t>Build relationships</a:t>
            </a:r>
          </a:p>
          <a:p>
            <a:r>
              <a:rPr lang="en-US" dirty="0"/>
              <a:t>Create an area checklist</a:t>
            </a:r>
          </a:p>
          <a:p>
            <a:pPr lvl="1"/>
            <a:r>
              <a:rPr lang="en-US" dirty="0"/>
              <a:t>Document action items/dates/owners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65805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 the following questions: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Why profile clubs?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What information is important for learning about your clubs?</a:t>
            </a:r>
            <a:endParaRPr lang="en-US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What </a:t>
            </a:r>
            <a:r>
              <a:rPr lang="en-US" dirty="0" smtClean="0"/>
              <a:t>else could be added to the checklist?</a:t>
            </a:r>
            <a:endParaRPr lang="en-US" dirty="0"/>
          </a:p>
          <a:p>
            <a:r>
              <a:rPr lang="en-US" dirty="0"/>
              <a:t>Identify a recorder and a reporter</a:t>
            </a:r>
          </a:p>
          <a:p>
            <a:r>
              <a:rPr lang="en-US" dirty="0"/>
              <a:t>Prepare the reporter to debrief what was discussed</a:t>
            </a:r>
          </a:p>
        </p:txBody>
      </p:sp>
    </p:spTree>
    <p:extLst>
      <p:ext uri="{BB962C8B-B14F-4D97-AF65-F5344CB8AC3E}">
        <p14:creationId xmlns:p14="http://schemas.microsoft.com/office/powerpoint/2010/main" val="241637485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Potential Area Governors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openings</a:t>
            </a:r>
          </a:p>
          <a:p>
            <a:r>
              <a:rPr lang="en-US" dirty="0"/>
              <a:t>Begin to look for your replacement (succession planning)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76500" y="3581400"/>
            <a:ext cx="43434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56492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QUESTIONS DO  YOU HAVE?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2200" y="1569134"/>
            <a:ext cx="4267200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21169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Area Director Handoff</a:t>
            </a:r>
          </a:p>
          <a:p>
            <a:pPr lvl="1"/>
            <a:r>
              <a:rPr lang="en-US" dirty="0"/>
              <a:t>Area Director Role</a:t>
            </a:r>
          </a:p>
          <a:p>
            <a:pPr lvl="1"/>
            <a:r>
              <a:rPr lang="en-US" dirty="0"/>
              <a:t>Club Officer Lists</a:t>
            </a:r>
          </a:p>
          <a:p>
            <a:pPr lvl="1"/>
            <a:r>
              <a:rPr lang="en-US" dirty="0"/>
              <a:t>Club Profiling</a:t>
            </a:r>
          </a:p>
          <a:p>
            <a:pPr lvl="1"/>
            <a:r>
              <a:rPr lang="en-US" dirty="0"/>
              <a:t>September Dues</a:t>
            </a:r>
          </a:p>
          <a:p>
            <a:r>
              <a:rPr lang="en-US" dirty="0"/>
              <a:t>Breakout Exercise</a:t>
            </a:r>
          </a:p>
          <a:p>
            <a:pPr lvl="1"/>
            <a:r>
              <a:rPr lang="en-US" dirty="0"/>
              <a:t>Goal Setting</a:t>
            </a:r>
          </a:p>
          <a:p>
            <a:r>
              <a:rPr lang="en-US" dirty="0"/>
              <a:t>Identifying Potential Area Governors</a:t>
            </a:r>
          </a:p>
        </p:txBody>
      </p:sp>
    </p:spTree>
    <p:extLst>
      <p:ext uri="{BB962C8B-B14F-4D97-AF65-F5344CB8AC3E}">
        <p14:creationId xmlns:p14="http://schemas.microsoft.com/office/powerpoint/2010/main" val="217565177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Area Director Handoff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8450" y="1279573"/>
            <a:ext cx="1796496" cy="269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97520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Goals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368872"/>
              </p:ext>
            </p:extLst>
          </p:nvPr>
        </p:nvGraphicFramePr>
        <p:xfrm>
          <a:off x="838200" y="1981200"/>
          <a:ext cx="8001000" cy="3632835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Distinguished Area Recognition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Qualifying Requirements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net club loss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Submission of Area Director's Club Visit Report (Item 1471) for 75% of club base:</a:t>
                      </a:r>
                    </a:p>
                    <a:p>
                      <a:pPr marL="573088" lvl="1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first-round visits by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November 30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and</a:t>
                      </a:r>
                    </a:p>
                    <a:p>
                      <a:pPr marL="573088" lvl="1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second-round visits by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31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Recognition Requirements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Distinguished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 of club base Distinguished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Select Distinguished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 of club base plus one Distinguished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Presidents Distinguished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 of club base plus one Distinguished and a net club growth of 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21502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the Area Director Role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Toastmasters Ambassador</a:t>
            </a:r>
          </a:p>
          <a:p>
            <a:r>
              <a:rPr lang="en-US" dirty="0"/>
              <a:t>Club Mentor</a:t>
            </a:r>
          </a:p>
          <a:p>
            <a:pPr lvl="1"/>
            <a:r>
              <a:rPr lang="en-US" dirty="0"/>
              <a:t>Visit and support clubs</a:t>
            </a:r>
          </a:p>
          <a:p>
            <a:pPr lvl="1"/>
            <a:r>
              <a:rPr lang="en-US" dirty="0"/>
              <a:t>Ensure each club has a Club Success Plan</a:t>
            </a:r>
          </a:p>
          <a:p>
            <a:pPr lvl="1"/>
            <a:r>
              <a:rPr lang="en-US" dirty="0"/>
              <a:t>Help clubs focus on meeting quality</a:t>
            </a:r>
          </a:p>
          <a:p>
            <a:pPr lvl="1"/>
            <a:r>
              <a:rPr lang="en-US" dirty="0"/>
              <a:t>Communicate about upcoming events</a:t>
            </a:r>
          </a:p>
          <a:p>
            <a:r>
              <a:rPr lang="en-US" dirty="0"/>
              <a:t>Delegator </a:t>
            </a:r>
          </a:p>
          <a:p>
            <a:pPr lvl="1"/>
            <a:r>
              <a:rPr lang="en-US" dirty="0"/>
              <a:t>Appoint key roles for the Area Contest</a:t>
            </a:r>
          </a:p>
        </p:txBody>
      </p:sp>
    </p:spTree>
    <p:extLst>
      <p:ext uri="{BB962C8B-B14F-4D97-AF65-F5344CB8AC3E}">
        <p14:creationId xmlns:p14="http://schemas.microsoft.com/office/powerpoint/2010/main" val="236149163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Club Officer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Elections should have been held in May</a:t>
            </a:r>
          </a:p>
          <a:p>
            <a:pPr lvl="1"/>
            <a:r>
              <a:rPr lang="en-US" dirty="0"/>
              <a:t>If elections are upcoming, get the date</a:t>
            </a:r>
          </a:p>
          <a:p>
            <a:r>
              <a:rPr lang="en-US" dirty="0"/>
              <a:t>Officer lists are due by June 30</a:t>
            </a:r>
          </a:p>
          <a:p>
            <a:r>
              <a:rPr lang="en-US" dirty="0"/>
              <a:t>Work with outgoing Area Director to ensure all are submitted by June 15</a:t>
            </a:r>
          </a:p>
          <a:p>
            <a:r>
              <a:rPr lang="en-US" dirty="0"/>
              <a:t>This is an easy half point for clubs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Getting them to pay their dues on time in the fall achieves the other half point</a:t>
            </a:r>
          </a:p>
        </p:txBody>
      </p:sp>
    </p:spTree>
    <p:extLst>
      <p:ext uri="{BB962C8B-B14F-4D97-AF65-F5344CB8AC3E}">
        <p14:creationId xmlns:p14="http://schemas.microsoft.com/office/powerpoint/2010/main" val="27523078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Profile Area Clubs – Know the Past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the club potential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b="1" dirty="0"/>
              <a:t>Perform a SWOT analysis (S</a:t>
            </a:r>
            <a:r>
              <a:rPr lang="en-US" dirty="0"/>
              <a:t>trengths, </a:t>
            </a:r>
            <a:r>
              <a:rPr lang="en-US" b="1" dirty="0"/>
              <a:t>W</a:t>
            </a:r>
            <a:r>
              <a:rPr lang="en-US" dirty="0"/>
              <a:t>eaknesses, </a:t>
            </a:r>
            <a:r>
              <a:rPr lang="en-US" b="1" dirty="0"/>
              <a:t>O</a:t>
            </a:r>
            <a:r>
              <a:rPr lang="en-US" dirty="0"/>
              <a:t>pportunities, </a:t>
            </a:r>
            <a:r>
              <a:rPr lang="en-US" b="1" dirty="0"/>
              <a:t>T</a:t>
            </a:r>
            <a:r>
              <a:rPr lang="en-US" dirty="0"/>
              <a:t>hreats)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Identify key club leaders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Obtain a club membership base and list</a:t>
            </a:r>
          </a:p>
          <a:p>
            <a:r>
              <a:rPr lang="en-US" dirty="0"/>
              <a:t>Research the club DCP History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How often was the club Distinguished?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Review past Club Visit Reports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83486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Profile Area Clubs – Plan for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Ensure club information is correct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Verify that TI club listing is current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Determine if the club website is current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Assemble a Club Officer List for 2016-17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Verify that the club meeting frequency and location is current and correct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dirty="0"/>
              <a:t>Plan club visits and start them in July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Offer to install Club Officers when you visit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Establish communications protocols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14285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Plan for September Dues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Dues increase (Minimal impact)</a:t>
            </a:r>
          </a:p>
          <a:p>
            <a:r>
              <a:rPr lang="en-US" dirty="0"/>
              <a:t>Begin collecting dues September 1st</a:t>
            </a:r>
          </a:p>
          <a:p>
            <a:r>
              <a:rPr lang="en-US" dirty="0"/>
              <a:t>Have clubs submit at least 8 member dues by 9/15 (or earlier)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13648" y="4191000"/>
            <a:ext cx="3553851" cy="2369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63926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Custom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2A4A0"/>
      </a:accent1>
      <a:accent2>
        <a:srgbClr val="00293F"/>
      </a:accent2>
      <a:accent3>
        <a:srgbClr val="FFE775"/>
      </a:accent3>
      <a:accent4>
        <a:srgbClr val="B91428"/>
      </a:accent4>
      <a:accent5>
        <a:srgbClr val="DAEDEF"/>
      </a:accent5>
      <a:accent6>
        <a:srgbClr val="760525"/>
      </a:accent6>
      <a:hlink>
        <a:srgbClr val="009999"/>
      </a:hlink>
      <a:folHlink>
        <a:srgbClr val="99CC00"/>
      </a:folHlink>
    </a:clrScheme>
    <a:fontScheme name="Blank">
      <a:majorFont>
        <a:latin typeface="Verdana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5839</TotalTime>
  <Words>608</Words>
  <Application>Microsoft Office PowerPoint</Application>
  <PresentationFormat>On-screen Show (4:3)</PresentationFormat>
  <Paragraphs>107</Paragraphs>
  <Slides>14</Slides>
  <Notes>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</vt:lpstr>
      <vt:lpstr>Area Director Transition</vt:lpstr>
      <vt:lpstr>Agenda</vt:lpstr>
      <vt:lpstr>Area Director Handoff</vt:lpstr>
      <vt:lpstr>Area Goals</vt:lpstr>
      <vt:lpstr>Overview of the Area Director Role</vt:lpstr>
      <vt:lpstr>Club Officer Lists</vt:lpstr>
      <vt:lpstr>Profile Area Clubs – Know the Past</vt:lpstr>
      <vt:lpstr>Profile Area Clubs – Plan for Success</vt:lpstr>
      <vt:lpstr>Plan for September Dues </vt:lpstr>
      <vt:lpstr>Strategic Planning</vt:lpstr>
      <vt:lpstr>Strategic Planning</vt:lpstr>
      <vt:lpstr>Breakout Activity</vt:lpstr>
      <vt:lpstr>Identify Potential Area Governors</vt:lpstr>
      <vt:lpstr>WHAT QUESTIONS DO  YOU HAVE?</vt:lpstr>
    </vt:vector>
  </TitlesOfParts>
  <Company>Toastmasters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Area Director Transition</dc:subject>
  <dc:creator>Theo Black;Anne Groetsch</dc:creator>
  <cp:lastModifiedBy>Theo Black</cp:lastModifiedBy>
  <cp:revision>181</cp:revision>
  <cp:lastPrinted>2016-05-21T00:25:49Z</cp:lastPrinted>
  <dcterms:created xsi:type="dcterms:W3CDTF">2011-08-11T14:21:34Z</dcterms:created>
  <dcterms:modified xsi:type="dcterms:W3CDTF">2016-05-23T14:05:03Z</dcterms:modified>
</cp:coreProperties>
</file>