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1" r:id="rId4"/>
    <p:sldId id="258" r:id="rId5"/>
    <p:sldId id="272" r:id="rId6"/>
    <p:sldId id="259" r:id="rId7"/>
    <p:sldId id="260" r:id="rId8"/>
    <p:sldId id="261" r:id="rId9"/>
    <p:sldId id="273" r:id="rId10"/>
    <p:sldId id="262" r:id="rId11"/>
    <p:sldId id="263" r:id="rId12"/>
    <p:sldId id="264" r:id="rId13"/>
    <p:sldId id="268" r:id="rId14"/>
    <p:sldId id="269" r:id="rId15"/>
    <p:sldId id="266" r:id="rId16"/>
    <p:sldId id="265" r:id="rId17"/>
    <p:sldId id="267" r:id="rId18"/>
    <p:sldId id="274" r:id="rId19"/>
    <p:sldId id="270"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9385" autoAdjust="0"/>
  </p:normalViewPr>
  <p:slideViewPr>
    <p:cSldViewPr snapToGrid="0">
      <p:cViewPr varScale="1">
        <p:scale>
          <a:sx n="62" d="100"/>
          <a:sy n="62" d="100"/>
        </p:scale>
        <p:origin x="7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104A7-A6A3-4CF1-BA4C-20102EAF2448}"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F3374-B669-4BE1-86D5-47267ED38220}" type="slidenum">
              <a:rPr lang="en-US" smtClean="0"/>
              <a:t>‹#›</a:t>
            </a:fld>
            <a:endParaRPr lang="en-US"/>
          </a:p>
        </p:txBody>
      </p:sp>
    </p:spTree>
    <p:extLst>
      <p:ext uri="{BB962C8B-B14F-4D97-AF65-F5344CB8AC3E}">
        <p14:creationId xmlns:p14="http://schemas.microsoft.com/office/powerpoint/2010/main" val="167758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Toastmasters International provided several online tools to aid the Base Camp Manager.  These include approving Levels that allows the Base Camp Manager to review progress prior to allowing access to the next level; the ability to review a member’s curriculum to identify recent activities; and using reports to determine who is on what path and level.  These tools allow the Base Camp Manager to better manage and monitor member educational progress and plan for their progression.</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2</a:t>
            </a:fld>
            <a:endParaRPr lang="en-US"/>
          </a:p>
        </p:txBody>
      </p:sp>
    </p:spTree>
    <p:extLst>
      <p:ext uri="{BB962C8B-B14F-4D97-AF65-F5344CB8AC3E}">
        <p14:creationId xmlns:p14="http://schemas.microsoft.com/office/powerpoint/2010/main" val="38775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are on either chart, you can gain detailed information by using the drop-down arrow and selecting the “Export to Excel” option.  When you select this option, you get a detailed list of the members and their progress for the chart selected (e.g., Level 1 progress or Path Progress).  The Path Progress Excel list for this club included:</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16</a:t>
            </a:fld>
            <a:endParaRPr lang="en-US"/>
          </a:p>
        </p:txBody>
      </p:sp>
    </p:spTree>
    <p:extLst>
      <p:ext uri="{BB962C8B-B14F-4D97-AF65-F5344CB8AC3E}">
        <p14:creationId xmlns:p14="http://schemas.microsoft.com/office/powerpoint/2010/main" val="223711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17</a:t>
            </a:fld>
            <a:endParaRPr lang="en-US"/>
          </a:p>
        </p:txBody>
      </p:sp>
    </p:spTree>
    <p:extLst>
      <p:ext uri="{BB962C8B-B14F-4D97-AF65-F5344CB8AC3E}">
        <p14:creationId xmlns:p14="http://schemas.microsoft.com/office/powerpoint/2010/main" val="405871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prompts from here to select the member and award. </a:t>
            </a:r>
          </a:p>
        </p:txBody>
      </p:sp>
      <p:sp>
        <p:nvSpPr>
          <p:cNvPr id="4" name="Slide Number Placeholder 3"/>
          <p:cNvSpPr>
            <a:spLocks noGrp="1"/>
          </p:cNvSpPr>
          <p:nvPr>
            <p:ph type="sldNum" sz="quarter" idx="5"/>
          </p:nvPr>
        </p:nvSpPr>
        <p:spPr/>
        <p:txBody>
          <a:bodyPr/>
          <a:lstStyle/>
          <a:p>
            <a:fld id="{E61F3374-B669-4BE1-86D5-47267ED38220}" type="slidenum">
              <a:rPr lang="en-US" smtClean="0"/>
              <a:t>25</a:t>
            </a:fld>
            <a:endParaRPr lang="en-US"/>
          </a:p>
        </p:txBody>
      </p:sp>
    </p:spTree>
    <p:extLst>
      <p:ext uri="{BB962C8B-B14F-4D97-AF65-F5344CB8AC3E}">
        <p14:creationId xmlns:p14="http://schemas.microsoft.com/office/powerpoint/2010/main" val="293478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Base Camp, your main task will be to approve pending Level Completion requests.  This can be accessed by selecting the “Pending Requests” panel on the Base Camp Manager page when you log in as a Base Camp Manager.</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6</a:t>
            </a:fld>
            <a:endParaRPr lang="en-US"/>
          </a:p>
        </p:txBody>
      </p:sp>
    </p:spTree>
    <p:extLst>
      <p:ext uri="{BB962C8B-B14F-4D97-AF65-F5344CB8AC3E}">
        <p14:creationId xmlns:p14="http://schemas.microsoft.com/office/powerpoint/2010/main" val="297579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pending level request will look as follows when you open the panel and the request had not yet been approved.  At this time, the Base Camp Manager will follow the protocols established by the club for verifying completion of the projects.</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7</a:t>
            </a:fld>
            <a:endParaRPr lang="en-US"/>
          </a:p>
        </p:txBody>
      </p:sp>
    </p:spTree>
    <p:extLst>
      <p:ext uri="{BB962C8B-B14F-4D97-AF65-F5344CB8AC3E}">
        <p14:creationId xmlns:p14="http://schemas.microsoft.com/office/powerpoint/2010/main" val="269369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option to add additional comments, some people have left blank or added who approved it.</a:t>
            </a:r>
          </a:p>
          <a:p>
            <a:r>
              <a:rPr lang="en-US" dirty="0"/>
              <a:t>A recommendation that came forward is to have team members send an email with the speeches done and dates that the Base Camp Manager can past in there with the line that states that they were the one that approved it. </a:t>
            </a:r>
          </a:p>
        </p:txBody>
      </p:sp>
      <p:sp>
        <p:nvSpPr>
          <p:cNvPr id="4" name="Slide Number Placeholder 3"/>
          <p:cNvSpPr>
            <a:spLocks noGrp="1"/>
          </p:cNvSpPr>
          <p:nvPr>
            <p:ph type="sldNum" sz="quarter" idx="5"/>
          </p:nvPr>
        </p:nvSpPr>
        <p:spPr/>
        <p:txBody>
          <a:bodyPr/>
          <a:lstStyle/>
          <a:p>
            <a:fld id="{E61F3374-B669-4BE1-86D5-47267ED38220}" type="slidenum">
              <a:rPr lang="en-US" smtClean="0"/>
              <a:t>8</a:t>
            </a:fld>
            <a:endParaRPr lang="en-US"/>
          </a:p>
        </p:txBody>
      </p:sp>
    </p:spTree>
    <p:extLst>
      <p:ext uri="{BB962C8B-B14F-4D97-AF65-F5344CB8AC3E}">
        <p14:creationId xmlns:p14="http://schemas.microsoft.com/office/powerpoint/2010/main" val="359775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is the progress of a member along their path?  After your login as the Base Camp Manager, you can recall the members profile by beginning to type in the member’s name (as identified below).  This selection can be accessed from any page you are on when you are logged in as a Base Camp Manager.</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10</a:t>
            </a:fld>
            <a:endParaRPr lang="en-US"/>
          </a:p>
        </p:txBody>
      </p:sp>
    </p:spTree>
    <p:extLst>
      <p:ext uri="{BB962C8B-B14F-4D97-AF65-F5344CB8AC3E}">
        <p14:creationId xmlns:p14="http://schemas.microsoft.com/office/powerpoint/2010/main" val="73667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Once their Base Camp Profile appears you can select their Transcript to determine their educational activities including gaining access to their path.</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11</a:t>
            </a:fld>
            <a:endParaRPr lang="en-US"/>
          </a:p>
        </p:txBody>
      </p:sp>
    </p:spTree>
    <p:extLst>
      <p:ext uri="{BB962C8B-B14F-4D97-AF65-F5344CB8AC3E}">
        <p14:creationId xmlns:p14="http://schemas.microsoft.com/office/powerpoint/2010/main" val="333342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selecting their Transcript, you can select a Path to identify their progress along their Path including what projects have been completed within a level.  On this page you can determine if a member has activated their Path or launched a project.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this member, the Base Camp Manager can determine that the member has (1) completed Levels 1 and 2, (2) begun working the Level 3 Successful Collaboration project, and (3) has not selected any of the Elective Projects.</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12</a:t>
            </a:fld>
            <a:endParaRPr lang="en-US"/>
          </a:p>
        </p:txBody>
      </p:sp>
    </p:spTree>
    <p:extLst>
      <p:ext uri="{BB962C8B-B14F-4D97-AF65-F5344CB8AC3E}">
        <p14:creationId xmlns:p14="http://schemas.microsoft.com/office/powerpoint/2010/main" val="70169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pull a certificate to present to members that have achieved levels in Pathways.</a:t>
            </a:r>
          </a:p>
        </p:txBody>
      </p:sp>
      <p:sp>
        <p:nvSpPr>
          <p:cNvPr id="4" name="Slide Number Placeholder 3"/>
          <p:cNvSpPr>
            <a:spLocks noGrp="1"/>
          </p:cNvSpPr>
          <p:nvPr>
            <p:ph type="sldNum" sz="quarter" idx="5"/>
          </p:nvPr>
        </p:nvSpPr>
        <p:spPr/>
        <p:txBody>
          <a:bodyPr/>
          <a:lstStyle/>
          <a:p>
            <a:fld id="{E61F3374-B669-4BE1-86D5-47267ED38220}" type="slidenum">
              <a:rPr lang="en-US" smtClean="0"/>
              <a:t>13</a:t>
            </a:fld>
            <a:endParaRPr lang="en-US"/>
          </a:p>
        </p:txBody>
      </p:sp>
    </p:spTree>
    <p:extLst>
      <p:ext uri="{BB962C8B-B14F-4D97-AF65-F5344CB8AC3E}">
        <p14:creationId xmlns:p14="http://schemas.microsoft.com/office/powerpoint/2010/main" val="394304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Another task for a club involves determining who will achieve what Distinguished Club Program goals throughout the year.  The Base Camp Manager can get a rough idea by using the Dashboard that provides several reports.  The Base Camp Manager accesses the dashboard using the middle panel on the Base Camp manager page.  The first two types of reports provide useful to determine member progress along a path (Individual Progress) and how many paths are being worked (Path Progress).</a:t>
            </a:r>
            <a:endParaRPr lang="en-US" dirty="0"/>
          </a:p>
        </p:txBody>
      </p:sp>
      <p:sp>
        <p:nvSpPr>
          <p:cNvPr id="4" name="Slide Number Placeholder 3"/>
          <p:cNvSpPr>
            <a:spLocks noGrp="1"/>
          </p:cNvSpPr>
          <p:nvPr>
            <p:ph type="sldNum" sz="quarter" idx="5"/>
          </p:nvPr>
        </p:nvSpPr>
        <p:spPr/>
        <p:txBody>
          <a:bodyPr/>
          <a:lstStyle/>
          <a:p>
            <a:fld id="{E61F3374-B669-4BE1-86D5-47267ED38220}" type="slidenum">
              <a:rPr lang="en-US" smtClean="0"/>
              <a:t>15</a:t>
            </a:fld>
            <a:endParaRPr lang="en-US"/>
          </a:p>
        </p:txBody>
      </p:sp>
    </p:spTree>
    <p:extLst>
      <p:ext uri="{BB962C8B-B14F-4D97-AF65-F5344CB8AC3E}">
        <p14:creationId xmlns:p14="http://schemas.microsoft.com/office/powerpoint/2010/main" val="3940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51C8-89D7-4533-A44A-00296CA93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0FE58-9D9F-410E-82AB-07AAACC31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74BDD-10BD-4A7F-8647-1DC9FD64EC55}"/>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DF339133-7950-447C-985B-34044B00E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129D-B9B1-47D8-8FEA-63822F1916CA}"/>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293639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F769-9D97-476C-9B6A-C231765535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8087-5853-48B0-83F2-AA3010254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E0F20-31F4-44F8-A5DC-286ECE082308}"/>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85550552-D342-468B-89A9-07EBC0925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10A82-CAEF-4A0E-9114-163C4F09355E}"/>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151671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7597C-82F5-458D-8775-895FF16334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C4779-18D3-47FF-9B03-7CE9B2D518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5BF44-8E60-43BC-A038-D9D093B1C7E1}"/>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BF107CC6-4F1F-41C6-9C59-A64A2E655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DF2D4-A9BF-4B06-952A-8A8B9D3B8015}"/>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9703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787E-A8C2-4BB3-91FE-8AE3B2E79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49385-68E0-4DE1-A2E4-64DD4EADF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FF234-EFF0-42DC-858F-7027932BD751}"/>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24B62FF1-D707-4720-86D0-881965267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85D16-CDB3-4316-9146-C697ECAA89DC}"/>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29664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5CDA-FFFC-4104-9923-E2762A5CD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6FF7D9-DF2D-4276-A505-1DAC0423B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3F259-7F7C-4B56-A277-531B70E4B20A}"/>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ED6EDE80-4D98-4A96-9257-DCCB1201A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3457E-3C73-45D4-BA30-9085CDD7CAF9}"/>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4634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11DB-C3A5-49B5-AB2F-E3557BC27A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17A2E-286E-458D-9E9D-931579300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275FC-2B3F-4CB0-8E43-9CC579999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557A5-AB76-47AD-BB16-A309B3690C46}"/>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6" name="Footer Placeholder 5">
            <a:extLst>
              <a:ext uri="{FF2B5EF4-FFF2-40B4-BE49-F238E27FC236}">
                <a16:creationId xmlns:a16="http://schemas.microsoft.com/office/drawing/2014/main" id="{37DDE54E-C71E-499F-953E-26D7479D4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82507-1E14-4BDB-956C-9730B11ECEAF}"/>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162027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CBDD-08ED-4EF8-8849-3CDCD920D5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8ECFF-B610-4B17-ABAC-CD2514B27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18315C-03CB-4395-AFFB-286F8F86D6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917145-52B6-423A-9D74-2C6C26716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C6E49-F3A5-421E-83C2-0B0628A58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572F1-4F1E-494D-8C3B-32AD68D593A8}"/>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8" name="Footer Placeholder 7">
            <a:extLst>
              <a:ext uri="{FF2B5EF4-FFF2-40B4-BE49-F238E27FC236}">
                <a16:creationId xmlns:a16="http://schemas.microsoft.com/office/drawing/2014/main" id="{56FCDC8E-942A-40E6-855D-A210936C9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ED5987-7F41-4F65-BA48-C141C8F84996}"/>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172371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8870-734B-497F-A33D-9C120738F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D7815-E0CB-4B3C-84F0-20F25BE3C6A1}"/>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4" name="Footer Placeholder 3">
            <a:extLst>
              <a:ext uri="{FF2B5EF4-FFF2-40B4-BE49-F238E27FC236}">
                <a16:creationId xmlns:a16="http://schemas.microsoft.com/office/drawing/2014/main" id="{77911B27-E181-4557-A8DA-E6C283706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773B8-A3DC-4A1C-AD55-F9357E999FA5}"/>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426408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FBB3E-88EF-4A1B-AED1-A8348585D2D5}"/>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3" name="Footer Placeholder 2">
            <a:extLst>
              <a:ext uri="{FF2B5EF4-FFF2-40B4-BE49-F238E27FC236}">
                <a16:creationId xmlns:a16="http://schemas.microsoft.com/office/drawing/2014/main" id="{CB74DD08-C42B-4EAD-BA1B-C4FB72EC8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34C48E-B5D5-4E32-A021-0D69D2730499}"/>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92166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6204-E20C-4DA0-B130-65E89D312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2A857-1180-4160-9261-AB02E26B9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0BB91-7A4C-41F4-8A4D-C33416A82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C0455-09F9-4327-A194-07B64CFCF11A}"/>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6" name="Footer Placeholder 5">
            <a:extLst>
              <a:ext uri="{FF2B5EF4-FFF2-40B4-BE49-F238E27FC236}">
                <a16:creationId xmlns:a16="http://schemas.microsoft.com/office/drawing/2014/main" id="{29FEAA39-5640-429B-934A-810D8B8C9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F03D3-882D-44D2-86F4-9C31CF840E2E}"/>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65030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618E-8F6B-461A-B378-216B67730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D74EFE-B50A-4620-812C-E6042E504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428C0-F034-405B-AC07-4F822971C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4DE0B-D654-43E9-BBDF-F619CEF3B676}"/>
              </a:ext>
            </a:extLst>
          </p:cNvPr>
          <p:cNvSpPr>
            <a:spLocks noGrp="1"/>
          </p:cNvSpPr>
          <p:nvPr>
            <p:ph type="dt" sz="half" idx="10"/>
          </p:nvPr>
        </p:nvSpPr>
        <p:spPr/>
        <p:txBody>
          <a:bodyPr/>
          <a:lstStyle/>
          <a:p>
            <a:fld id="{20448881-A340-4ECE-B9C6-0F3635596E60}" type="datetimeFigureOut">
              <a:rPr lang="en-US" smtClean="0"/>
              <a:t>7/13/2020</a:t>
            </a:fld>
            <a:endParaRPr lang="en-US"/>
          </a:p>
        </p:txBody>
      </p:sp>
      <p:sp>
        <p:nvSpPr>
          <p:cNvPr id="6" name="Footer Placeholder 5">
            <a:extLst>
              <a:ext uri="{FF2B5EF4-FFF2-40B4-BE49-F238E27FC236}">
                <a16:creationId xmlns:a16="http://schemas.microsoft.com/office/drawing/2014/main" id="{4622A882-26B5-4A6B-B8A2-3D3E810F1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B28E9-31E2-4FAA-9200-86B8B49D9F05}"/>
              </a:ext>
            </a:extLst>
          </p:cNvPr>
          <p:cNvSpPr>
            <a:spLocks noGrp="1"/>
          </p:cNvSpPr>
          <p:nvPr>
            <p:ph type="sldNum" sz="quarter" idx="12"/>
          </p:nvPr>
        </p:nvSpPr>
        <p:spPr/>
        <p:txBody>
          <a:bodyPr/>
          <a:lstStyle/>
          <a:p>
            <a:fld id="{C3E8CD74-F2C9-44CB-A89B-505854AEB602}" type="slidenum">
              <a:rPr lang="en-US" smtClean="0"/>
              <a:t>‹#›</a:t>
            </a:fld>
            <a:endParaRPr lang="en-US"/>
          </a:p>
        </p:txBody>
      </p:sp>
    </p:spTree>
    <p:extLst>
      <p:ext uri="{BB962C8B-B14F-4D97-AF65-F5344CB8AC3E}">
        <p14:creationId xmlns:p14="http://schemas.microsoft.com/office/powerpoint/2010/main" val="224099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82CF65-A1A1-4B1E-B4F1-04EED3356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4790C7-599D-481C-95A2-8FFBAF1E3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27E5F-622C-4826-B3DC-5878B03E0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48881-A340-4ECE-B9C6-0F3635596E60}" type="datetimeFigureOut">
              <a:rPr lang="en-US" smtClean="0"/>
              <a:t>7/13/2020</a:t>
            </a:fld>
            <a:endParaRPr lang="en-US"/>
          </a:p>
        </p:txBody>
      </p:sp>
      <p:sp>
        <p:nvSpPr>
          <p:cNvPr id="5" name="Footer Placeholder 4">
            <a:extLst>
              <a:ext uri="{FF2B5EF4-FFF2-40B4-BE49-F238E27FC236}">
                <a16:creationId xmlns:a16="http://schemas.microsoft.com/office/drawing/2014/main" id="{55DA0BAB-4FA2-46E0-B348-4018CD62D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B5DBC2-8B07-4683-874F-CE16A56E2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8CD74-F2C9-44CB-A89B-505854AEB602}" type="slidenum">
              <a:rPr lang="en-US" smtClean="0"/>
              <a:t>‹#›</a:t>
            </a:fld>
            <a:endParaRPr lang="en-US"/>
          </a:p>
        </p:txBody>
      </p:sp>
    </p:spTree>
    <p:extLst>
      <p:ext uri="{BB962C8B-B14F-4D97-AF65-F5344CB8AC3E}">
        <p14:creationId xmlns:p14="http://schemas.microsoft.com/office/powerpoint/2010/main" val="304499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ronationstreetupdates.blogspot.com/2015/03/10-things-i-love-and-loathe-about.html"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uturity.org/in-us-20-percent-now-say-%E2%80%98no-religion%E2%80%99/"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openclipart.org/detail/189546/well-done-by-jpj-189546"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41520F-6BCF-4325-8D6C-C20397FC08BA}"/>
              </a:ext>
            </a:extLst>
          </p:cNvPr>
          <p:cNvSpPr>
            <a:spLocks noGrp="1"/>
          </p:cNvSpPr>
          <p:nvPr>
            <p:ph type="ctrTitle"/>
          </p:nvPr>
        </p:nvSpPr>
        <p:spPr>
          <a:xfrm>
            <a:off x="1524003" y="1999615"/>
            <a:ext cx="9144000" cy="2764028"/>
          </a:xfrm>
        </p:spPr>
        <p:txBody>
          <a:bodyPr anchor="ctr">
            <a:normAutofit/>
          </a:bodyPr>
          <a:lstStyle/>
          <a:p>
            <a:r>
              <a:rPr lang="en-US" sz="7200"/>
              <a:t>Base Camp Manager Training</a:t>
            </a:r>
          </a:p>
        </p:txBody>
      </p:sp>
      <p:sp>
        <p:nvSpPr>
          <p:cNvPr id="3" name="Subtitle 2">
            <a:extLst>
              <a:ext uri="{FF2B5EF4-FFF2-40B4-BE49-F238E27FC236}">
                <a16:creationId xmlns:a16="http://schemas.microsoft.com/office/drawing/2014/main" id="{45179C36-8250-4B0A-B21A-EBCCED3E155E}"/>
              </a:ext>
            </a:extLst>
          </p:cNvPr>
          <p:cNvSpPr>
            <a:spLocks noGrp="1"/>
          </p:cNvSpPr>
          <p:nvPr>
            <p:ph type="subTitle" idx="1"/>
          </p:nvPr>
        </p:nvSpPr>
        <p:spPr>
          <a:xfrm>
            <a:off x="1966912" y="5645150"/>
            <a:ext cx="8258176" cy="631825"/>
          </a:xfrm>
        </p:spPr>
        <p:txBody>
          <a:bodyPr anchor="ctr">
            <a:normAutofit/>
          </a:bodyPr>
          <a:lstStyle/>
          <a:p>
            <a:r>
              <a:rPr lang="en-US" sz="2800"/>
              <a:t>Jamie Ogborn, DTM</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02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ACE3-BF7E-486F-AB77-6F5FB968EAFE}"/>
              </a:ext>
            </a:extLst>
          </p:cNvPr>
          <p:cNvSpPr>
            <a:spLocks noGrp="1"/>
          </p:cNvSpPr>
          <p:nvPr>
            <p:ph type="title"/>
          </p:nvPr>
        </p:nvSpPr>
        <p:spPr/>
        <p:txBody>
          <a:bodyPr/>
          <a:lstStyle/>
          <a:p>
            <a:r>
              <a:rPr lang="en-US" dirty="0"/>
              <a:t>Where is the member on Their Path</a:t>
            </a:r>
          </a:p>
        </p:txBody>
      </p:sp>
      <p:pic>
        <p:nvPicPr>
          <p:cNvPr id="4" name="Content Placeholder 3">
            <a:extLst>
              <a:ext uri="{FF2B5EF4-FFF2-40B4-BE49-F238E27FC236}">
                <a16:creationId xmlns:a16="http://schemas.microsoft.com/office/drawing/2014/main" id="{70B8D2AD-6584-4526-B928-ED1E6EAAB80E}"/>
              </a:ext>
            </a:extLst>
          </p:cNvPr>
          <p:cNvPicPr>
            <a:picLocks noGrp="1" noChangeAspect="1"/>
          </p:cNvPicPr>
          <p:nvPr>
            <p:ph idx="1"/>
          </p:nvPr>
        </p:nvPicPr>
        <p:blipFill>
          <a:blip r:embed="rId3"/>
          <a:stretch>
            <a:fillRect/>
          </a:stretch>
        </p:blipFill>
        <p:spPr>
          <a:xfrm>
            <a:off x="838200" y="1814675"/>
            <a:ext cx="10663695" cy="4121176"/>
          </a:xfrm>
          <a:prstGeom prst="rect">
            <a:avLst/>
          </a:prstGeom>
        </p:spPr>
      </p:pic>
    </p:spTree>
    <p:extLst>
      <p:ext uri="{BB962C8B-B14F-4D97-AF65-F5344CB8AC3E}">
        <p14:creationId xmlns:p14="http://schemas.microsoft.com/office/powerpoint/2010/main" val="83844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254677-C129-467D-8AA8-077C02A2DC41}"/>
              </a:ext>
            </a:extLst>
          </p:cNvPr>
          <p:cNvPicPr>
            <a:picLocks noChangeAspect="1"/>
          </p:cNvPicPr>
          <p:nvPr/>
        </p:nvPicPr>
        <p:blipFill>
          <a:blip r:embed="rId3"/>
          <a:stretch>
            <a:fillRect/>
          </a:stretch>
        </p:blipFill>
        <p:spPr>
          <a:xfrm>
            <a:off x="1190513" y="1599448"/>
            <a:ext cx="9810974" cy="3659104"/>
          </a:xfrm>
          <a:prstGeom prst="rect">
            <a:avLst/>
          </a:prstGeom>
        </p:spPr>
      </p:pic>
    </p:spTree>
    <p:extLst>
      <p:ext uri="{BB962C8B-B14F-4D97-AF65-F5344CB8AC3E}">
        <p14:creationId xmlns:p14="http://schemas.microsoft.com/office/powerpoint/2010/main" val="69615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54978-F122-457E-9D5B-B82D6064BB99}"/>
              </a:ext>
            </a:extLst>
          </p:cNvPr>
          <p:cNvPicPr>
            <a:picLocks noChangeAspect="1"/>
          </p:cNvPicPr>
          <p:nvPr/>
        </p:nvPicPr>
        <p:blipFill>
          <a:blip r:embed="rId3"/>
          <a:stretch>
            <a:fillRect/>
          </a:stretch>
        </p:blipFill>
        <p:spPr>
          <a:xfrm>
            <a:off x="1238797" y="686425"/>
            <a:ext cx="9714406" cy="5485150"/>
          </a:xfrm>
          <a:prstGeom prst="rect">
            <a:avLst/>
          </a:prstGeom>
        </p:spPr>
      </p:pic>
    </p:spTree>
    <p:extLst>
      <p:ext uri="{BB962C8B-B14F-4D97-AF65-F5344CB8AC3E}">
        <p14:creationId xmlns:p14="http://schemas.microsoft.com/office/powerpoint/2010/main" val="189709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013070-5F9D-443D-91DC-3359C998BFDF}"/>
              </a:ext>
            </a:extLst>
          </p:cNvPr>
          <p:cNvPicPr>
            <a:picLocks noChangeAspect="1"/>
          </p:cNvPicPr>
          <p:nvPr/>
        </p:nvPicPr>
        <p:blipFill>
          <a:blip r:embed="rId3"/>
          <a:stretch>
            <a:fillRect/>
          </a:stretch>
        </p:blipFill>
        <p:spPr>
          <a:xfrm>
            <a:off x="1095704" y="652845"/>
            <a:ext cx="10000591" cy="5782161"/>
          </a:xfrm>
          <a:prstGeom prst="rect">
            <a:avLst/>
          </a:prstGeom>
        </p:spPr>
      </p:pic>
    </p:spTree>
    <p:extLst>
      <p:ext uri="{BB962C8B-B14F-4D97-AF65-F5344CB8AC3E}">
        <p14:creationId xmlns:p14="http://schemas.microsoft.com/office/powerpoint/2010/main" val="14159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2F091-CDD0-4A31-9E7A-7721DE9FEC32}"/>
              </a:ext>
            </a:extLst>
          </p:cNvPr>
          <p:cNvPicPr>
            <a:picLocks noChangeAspect="1"/>
          </p:cNvPicPr>
          <p:nvPr/>
        </p:nvPicPr>
        <p:blipFill>
          <a:blip r:embed="rId2"/>
          <a:stretch>
            <a:fillRect/>
          </a:stretch>
        </p:blipFill>
        <p:spPr>
          <a:xfrm>
            <a:off x="2408711" y="439716"/>
            <a:ext cx="7374578" cy="5978568"/>
          </a:xfrm>
          <a:prstGeom prst="rect">
            <a:avLst/>
          </a:prstGeom>
        </p:spPr>
      </p:pic>
    </p:spTree>
    <p:extLst>
      <p:ext uri="{BB962C8B-B14F-4D97-AF65-F5344CB8AC3E}">
        <p14:creationId xmlns:p14="http://schemas.microsoft.com/office/powerpoint/2010/main" val="281882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98F8-3791-4823-A48F-119DA88A654C}"/>
              </a:ext>
            </a:extLst>
          </p:cNvPr>
          <p:cNvSpPr>
            <a:spLocks noGrp="1"/>
          </p:cNvSpPr>
          <p:nvPr>
            <p:ph type="title"/>
          </p:nvPr>
        </p:nvSpPr>
        <p:spPr/>
        <p:txBody>
          <a:bodyPr/>
          <a:lstStyle/>
          <a:p>
            <a:r>
              <a:rPr lang="en-US" dirty="0"/>
              <a:t>What Levels Have Been Completed by Members?</a:t>
            </a:r>
          </a:p>
        </p:txBody>
      </p:sp>
      <p:pic>
        <p:nvPicPr>
          <p:cNvPr id="4" name="Content Placeholder 3">
            <a:extLst>
              <a:ext uri="{FF2B5EF4-FFF2-40B4-BE49-F238E27FC236}">
                <a16:creationId xmlns:a16="http://schemas.microsoft.com/office/drawing/2014/main" id="{6D88E07A-41DD-4DAD-ADC8-AD30DEC9FE6D}"/>
              </a:ext>
            </a:extLst>
          </p:cNvPr>
          <p:cNvPicPr>
            <a:picLocks noGrp="1" noChangeAspect="1"/>
          </p:cNvPicPr>
          <p:nvPr>
            <p:ph idx="1"/>
          </p:nvPr>
        </p:nvPicPr>
        <p:blipFill>
          <a:blip r:embed="rId3"/>
          <a:stretch>
            <a:fillRect/>
          </a:stretch>
        </p:blipFill>
        <p:spPr>
          <a:xfrm>
            <a:off x="2234833" y="1825625"/>
            <a:ext cx="7722334" cy="4351338"/>
          </a:xfrm>
          <a:prstGeom prst="rect">
            <a:avLst/>
          </a:prstGeom>
        </p:spPr>
      </p:pic>
    </p:spTree>
    <p:extLst>
      <p:ext uri="{BB962C8B-B14F-4D97-AF65-F5344CB8AC3E}">
        <p14:creationId xmlns:p14="http://schemas.microsoft.com/office/powerpoint/2010/main" val="369675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DB52E9-5DCE-4351-9116-98D46F06F656}"/>
              </a:ext>
            </a:extLst>
          </p:cNvPr>
          <p:cNvPicPr>
            <a:picLocks noChangeAspect="1"/>
          </p:cNvPicPr>
          <p:nvPr/>
        </p:nvPicPr>
        <p:blipFill>
          <a:blip r:embed="rId3"/>
          <a:stretch>
            <a:fillRect/>
          </a:stretch>
        </p:blipFill>
        <p:spPr>
          <a:xfrm>
            <a:off x="2013968" y="928338"/>
            <a:ext cx="8164064" cy="5001323"/>
          </a:xfrm>
          <a:prstGeom prst="rect">
            <a:avLst/>
          </a:prstGeom>
        </p:spPr>
      </p:pic>
    </p:spTree>
    <p:extLst>
      <p:ext uri="{BB962C8B-B14F-4D97-AF65-F5344CB8AC3E}">
        <p14:creationId xmlns:p14="http://schemas.microsoft.com/office/powerpoint/2010/main" val="43280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A247C-C773-4F01-B5A9-EA97759B1331}"/>
              </a:ext>
            </a:extLst>
          </p:cNvPr>
          <p:cNvPicPr>
            <a:picLocks noChangeAspect="1"/>
          </p:cNvPicPr>
          <p:nvPr/>
        </p:nvPicPr>
        <p:blipFill>
          <a:blip r:embed="rId3"/>
          <a:stretch>
            <a:fillRect/>
          </a:stretch>
        </p:blipFill>
        <p:spPr>
          <a:xfrm>
            <a:off x="1975862" y="794970"/>
            <a:ext cx="8240275" cy="5268060"/>
          </a:xfrm>
          <a:prstGeom prst="rect">
            <a:avLst/>
          </a:prstGeom>
        </p:spPr>
      </p:pic>
    </p:spTree>
    <p:extLst>
      <p:ext uri="{BB962C8B-B14F-4D97-AF65-F5344CB8AC3E}">
        <p14:creationId xmlns:p14="http://schemas.microsoft.com/office/powerpoint/2010/main" val="60050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26FA9D6A-30A2-41EC-BFAE-46D469B647F4}"/>
              </a:ext>
            </a:extLst>
          </p:cNvPr>
          <p:cNvPicPr>
            <a:picLocks noChangeAspect="1"/>
          </p:cNvPicPr>
          <p:nvPr/>
        </p:nvPicPr>
        <p:blipFill>
          <a:blip r:embed="rId2"/>
          <a:stretch>
            <a:fillRect/>
          </a:stretch>
        </p:blipFill>
        <p:spPr>
          <a:xfrm>
            <a:off x="2316481" y="2081924"/>
            <a:ext cx="5498268" cy="2694151"/>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941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D8CCA5-33AB-4DA5-941D-FBACF92AA48B}"/>
              </a:ext>
            </a:extLst>
          </p:cNvPr>
          <p:cNvPicPr>
            <a:picLocks noChangeAspect="1"/>
          </p:cNvPicPr>
          <p:nvPr/>
        </p:nvPicPr>
        <p:blipFill>
          <a:blip r:embed="rId2"/>
          <a:stretch>
            <a:fillRect/>
          </a:stretch>
        </p:blipFill>
        <p:spPr>
          <a:xfrm>
            <a:off x="1595924" y="800168"/>
            <a:ext cx="9000152" cy="5257664"/>
          </a:xfrm>
          <a:prstGeom prst="rect">
            <a:avLst/>
          </a:prstGeom>
        </p:spPr>
      </p:pic>
    </p:spTree>
    <p:extLst>
      <p:ext uri="{BB962C8B-B14F-4D97-AF65-F5344CB8AC3E}">
        <p14:creationId xmlns:p14="http://schemas.microsoft.com/office/powerpoint/2010/main" val="373586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0273A3-D9B6-4FC4-82FD-2C63EC431455}"/>
              </a:ext>
            </a:extLst>
          </p:cNvPr>
          <p:cNvSpPr>
            <a:spLocks noGrp="1"/>
          </p:cNvSpPr>
          <p:nvPr>
            <p:ph type="title"/>
          </p:nvPr>
        </p:nvSpPr>
        <p:spPr>
          <a:xfrm>
            <a:off x="621792" y="1161288"/>
            <a:ext cx="3602736" cy="4526280"/>
          </a:xfrm>
        </p:spPr>
        <p:txBody>
          <a:bodyPr>
            <a:normAutofit/>
          </a:bodyPr>
          <a:lstStyle/>
          <a:p>
            <a:r>
              <a:rPr lang="en-US" sz="4000" dirty="0"/>
              <a:t>Who:</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00624A2-8E76-4B30-B78D-DC06EC191620}"/>
              </a:ext>
            </a:extLst>
          </p:cNvPr>
          <p:cNvSpPr>
            <a:spLocks noGrp="1"/>
          </p:cNvSpPr>
          <p:nvPr>
            <p:ph idx="1"/>
          </p:nvPr>
        </p:nvSpPr>
        <p:spPr>
          <a:xfrm>
            <a:off x="5434149" y="932688"/>
            <a:ext cx="5916603" cy="4992624"/>
          </a:xfrm>
        </p:spPr>
        <p:txBody>
          <a:bodyPr anchor="ctr">
            <a:normAutofit/>
          </a:bodyPr>
          <a:lstStyle/>
          <a:p>
            <a:r>
              <a:rPr lang="en-US" sz="1900"/>
              <a:t>President</a:t>
            </a:r>
          </a:p>
          <a:p>
            <a:pPr lvl="1"/>
            <a:r>
              <a:rPr lang="en-US" sz="1900"/>
              <a:t>Responsible for all club officers and club business</a:t>
            </a:r>
          </a:p>
          <a:p>
            <a:pPr lvl="1"/>
            <a:r>
              <a:rPr lang="en-US" sz="1900"/>
              <a:t>Presides over meetings</a:t>
            </a:r>
          </a:p>
          <a:p>
            <a:pPr lvl="1"/>
            <a:r>
              <a:rPr lang="en-US" sz="1900"/>
              <a:t>Tasked with helping members get value out of toastmasters</a:t>
            </a:r>
          </a:p>
          <a:p>
            <a:pPr lvl="1"/>
            <a:r>
              <a:rPr lang="en-US" sz="1900"/>
              <a:t>In charge of finding resources for club needs.</a:t>
            </a:r>
          </a:p>
          <a:p>
            <a:r>
              <a:rPr lang="en-US" sz="1900"/>
              <a:t>VP of Education</a:t>
            </a:r>
          </a:p>
          <a:p>
            <a:pPr lvl="1"/>
            <a:r>
              <a:rPr lang="en-US" sz="1900"/>
              <a:t>Sets the agenda for meetings</a:t>
            </a:r>
          </a:p>
          <a:p>
            <a:pPr lvl="1"/>
            <a:r>
              <a:rPr lang="en-US" sz="1900"/>
              <a:t>In charge of mentorship program</a:t>
            </a:r>
          </a:p>
          <a:p>
            <a:pPr lvl="1"/>
            <a:r>
              <a:rPr lang="en-US" sz="1900"/>
              <a:t>In charge of getting new members started with educational program</a:t>
            </a:r>
          </a:p>
          <a:p>
            <a:pPr lvl="1"/>
            <a:r>
              <a:rPr lang="en-US" sz="1900"/>
              <a:t>Tasked with helping members move forward in the educational program</a:t>
            </a:r>
          </a:p>
          <a:p>
            <a:r>
              <a:rPr lang="en-US" sz="1900"/>
              <a:t>Secretary</a:t>
            </a:r>
          </a:p>
          <a:p>
            <a:pPr lvl="1"/>
            <a:r>
              <a:rPr lang="en-US" sz="1900"/>
              <a:t>Charged with club admin and records</a:t>
            </a:r>
          </a:p>
        </p:txBody>
      </p:sp>
    </p:spTree>
    <p:extLst>
      <p:ext uri="{BB962C8B-B14F-4D97-AF65-F5344CB8AC3E}">
        <p14:creationId xmlns:p14="http://schemas.microsoft.com/office/powerpoint/2010/main" val="64041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3D1A3-E70C-4386-97B1-DD8554DAA80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We’re done right??</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rawing&#10;&#10;Description automatically generated">
            <a:extLst>
              <a:ext uri="{FF2B5EF4-FFF2-40B4-BE49-F238E27FC236}">
                <a16:creationId xmlns:a16="http://schemas.microsoft.com/office/drawing/2014/main" id="{EE756D00-7261-413A-9EE8-B0378561FB9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995" b="12280"/>
          <a:stretch/>
        </p:blipFill>
        <p:spPr>
          <a:xfrm>
            <a:off x="892016" y="973535"/>
            <a:ext cx="7163222" cy="4808332"/>
          </a:xfrm>
          <a:prstGeom prst="rect">
            <a:avLst/>
          </a:prstGeom>
          <a:effectLst/>
        </p:spPr>
      </p:pic>
      <p:sp>
        <p:nvSpPr>
          <p:cNvPr id="6" name="TextBox 5">
            <a:extLst>
              <a:ext uri="{FF2B5EF4-FFF2-40B4-BE49-F238E27FC236}">
                <a16:creationId xmlns:a16="http://schemas.microsoft.com/office/drawing/2014/main" id="{AC1B6DB6-916D-409F-972A-6256DDF313B2}"/>
              </a:ext>
            </a:extLst>
          </p:cNvPr>
          <p:cNvSpPr txBox="1"/>
          <p:nvPr/>
        </p:nvSpPr>
        <p:spPr>
          <a:xfrm>
            <a:off x="5595910" y="5581812"/>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ronationstreetupdates.blogspot.com/2015/03/10-things-i-love-and-loathe-abou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84576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Content Placeholder 4" descr="A close up of a screen&#10;&#10;Description automatically generated">
            <a:extLst>
              <a:ext uri="{FF2B5EF4-FFF2-40B4-BE49-F238E27FC236}">
                <a16:creationId xmlns:a16="http://schemas.microsoft.com/office/drawing/2014/main" id="{E7C87177-AE1B-48D1-8BCB-981B1FE4FD94}"/>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122" r="-1" b="8337"/>
          <a:stretch/>
        </p:blipFill>
        <p:spPr>
          <a:xfrm>
            <a:off x="187388" y="182880"/>
            <a:ext cx="11824481" cy="6499784"/>
          </a:xfrm>
          <a:prstGeom prst="rect">
            <a:avLst/>
          </a:prstGeom>
        </p:spPr>
      </p:pic>
    </p:spTree>
    <p:extLst>
      <p:ext uri="{BB962C8B-B14F-4D97-AF65-F5344CB8AC3E}">
        <p14:creationId xmlns:p14="http://schemas.microsoft.com/office/powerpoint/2010/main" val="411399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ADC1-5F02-4DCD-B443-B33DF3540C02}"/>
              </a:ext>
            </a:extLst>
          </p:cNvPr>
          <p:cNvSpPr>
            <a:spLocks noGrp="1"/>
          </p:cNvSpPr>
          <p:nvPr>
            <p:ph type="title"/>
          </p:nvPr>
        </p:nvSpPr>
        <p:spPr/>
        <p:txBody>
          <a:bodyPr/>
          <a:lstStyle/>
          <a:p>
            <a:r>
              <a:rPr lang="en-US" dirty="0"/>
              <a:t>Club Central</a:t>
            </a:r>
          </a:p>
        </p:txBody>
      </p:sp>
      <p:sp>
        <p:nvSpPr>
          <p:cNvPr id="3" name="Content Placeholder 2">
            <a:extLst>
              <a:ext uri="{FF2B5EF4-FFF2-40B4-BE49-F238E27FC236}">
                <a16:creationId xmlns:a16="http://schemas.microsoft.com/office/drawing/2014/main" id="{27E9557A-3941-48E3-A638-C11672A1C1CC}"/>
              </a:ext>
            </a:extLst>
          </p:cNvPr>
          <p:cNvSpPr>
            <a:spLocks noGrp="1"/>
          </p:cNvSpPr>
          <p:nvPr>
            <p:ph idx="1"/>
          </p:nvPr>
        </p:nvSpPr>
        <p:spPr/>
        <p:txBody>
          <a:bodyPr/>
          <a:lstStyle/>
          <a:p>
            <a:r>
              <a:rPr lang="en-US" dirty="0"/>
              <a:t>There is a 2</a:t>
            </a:r>
            <a:r>
              <a:rPr lang="en-US" baseline="30000" dirty="0"/>
              <a:t>nd</a:t>
            </a:r>
            <a:r>
              <a:rPr lang="en-US" dirty="0"/>
              <a:t> step, which is recognizing this achievement for the club in Club Central</a:t>
            </a:r>
          </a:p>
          <a:p>
            <a:r>
              <a:rPr lang="en-US" dirty="0"/>
              <a:t>Confirm with the member that they would like your club to receive credit for this award.</a:t>
            </a:r>
          </a:p>
          <a:p>
            <a:r>
              <a:rPr lang="en-US" dirty="0"/>
              <a:t>Go back to Toastmasters.org</a:t>
            </a:r>
          </a:p>
          <a:p>
            <a:r>
              <a:rPr lang="en-US" dirty="0"/>
              <a:t>Click on Leadership Central</a:t>
            </a:r>
          </a:p>
          <a:p>
            <a:r>
              <a:rPr lang="en-US" dirty="0"/>
              <a:t>Click on Club Central</a:t>
            </a:r>
          </a:p>
          <a:p>
            <a:r>
              <a:rPr lang="en-US" dirty="0"/>
              <a:t>Click on your club</a:t>
            </a:r>
          </a:p>
          <a:p>
            <a:r>
              <a:rPr lang="en-US" dirty="0"/>
              <a:t>Click on Submit Education Awards</a:t>
            </a:r>
          </a:p>
        </p:txBody>
      </p:sp>
    </p:spTree>
    <p:extLst>
      <p:ext uri="{BB962C8B-B14F-4D97-AF65-F5344CB8AC3E}">
        <p14:creationId xmlns:p14="http://schemas.microsoft.com/office/powerpoint/2010/main" val="188012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433AFC-C57A-47AB-926A-A1EBD573B358}"/>
              </a:ext>
            </a:extLst>
          </p:cNvPr>
          <p:cNvPicPr>
            <a:picLocks noChangeAspect="1"/>
          </p:cNvPicPr>
          <p:nvPr/>
        </p:nvPicPr>
        <p:blipFill>
          <a:blip r:embed="rId2"/>
          <a:stretch>
            <a:fillRect/>
          </a:stretch>
        </p:blipFill>
        <p:spPr>
          <a:xfrm>
            <a:off x="113465" y="375811"/>
            <a:ext cx="11965070" cy="6106377"/>
          </a:xfrm>
          <a:prstGeom prst="rect">
            <a:avLst/>
          </a:prstGeom>
        </p:spPr>
      </p:pic>
    </p:spTree>
    <p:extLst>
      <p:ext uri="{BB962C8B-B14F-4D97-AF65-F5344CB8AC3E}">
        <p14:creationId xmlns:p14="http://schemas.microsoft.com/office/powerpoint/2010/main" val="155086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6BFD7-55DA-4AED-A48F-9499A73F03A1}"/>
              </a:ext>
            </a:extLst>
          </p:cNvPr>
          <p:cNvPicPr>
            <a:picLocks noChangeAspect="1"/>
          </p:cNvPicPr>
          <p:nvPr/>
        </p:nvPicPr>
        <p:blipFill>
          <a:blip r:embed="rId2"/>
          <a:stretch>
            <a:fillRect/>
          </a:stretch>
        </p:blipFill>
        <p:spPr>
          <a:xfrm>
            <a:off x="118228" y="428206"/>
            <a:ext cx="11955543" cy="6001588"/>
          </a:xfrm>
          <a:prstGeom prst="rect">
            <a:avLst/>
          </a:prstGeom>
        </p:spPr>
      </p:pic>
    </p:spTree>
    <p:extLst>
      <p:ext uri="{BB962C8B-B14F-4D97-AF65-F5344CB8AC3E}">
        <p14:creationId xmlns:p14="http://schemas.microsoft.com/office/powerpoint/2010/main" val="123309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65365-14BD-4DF9-889A-4EA79E7F63F5}"/>
              </a:ext>
            </a:extLst>
          </p:cNvPr>
          <p:cNvPicPr>
            <a:picLocks noChangeAspect="1"/>
          </p:cNvPicPr>
          <p:nvPr/>
        </p:nvPicPr>
        <p:blipFill>
          <a:blip r:embed="rId3"/>
          <a:stretch>
            <a:fillRect/>
          </a:stretch>
        </p:blipFill>
        <p:spPr>
          <a:xfrm>
            <a:off x="113465" y="528232"/>
            <a:ext cx="11965070" cy="5801535"/>
          </a:xfrm>
          <a:prstGeom prst="rect">
            <a:avLst/>
          </a:prstGeom>
        </p:spPr>
      </p:pic>
    </p:spTree>
    <p:extLst>
      <p:ext uri="{BB962C8B-B14F-4D97-AF65-F5344CB8AC3E}">
        <p14:creationId xmlns:p14="http://schemas.microsoft.com/office/powerpoint/2010/main" val="209610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4DA6-7B2F-4567-A849-638809A00532}"/>
              </a:ext>
            </a:extLst>
          </p:cNvPr>
          <p:cNvSpPr>
            <a:spLocks noGrp="1"/>
          </p:cNvSpPr>
          <p:nvPr>
            <p:ph type="title"/>
          </p:nvPr>
        </p:nvSpPr>
        <p:spPr/>
        <p:txBody>
          <a:bodyPr/>
          <a:lstStyle/>
          <a:p>
            <a:r>
              <a:rPr lang="en-US" dirty="0"/>
              <a:t>Now we are done</a:t>
            </a:r>
          </a:p>
        </p:txBody>
      </p:sp>
      <p:pic>
        <p:nvPicPr>
          <p:cNvPr id="5" name="Content Placeholder 4" descr="A picture containing drawing&#10;&#10;Description automatically generated">
            <a:extLst>
              <a:ext uri="{FF2B5EF4-FFF2-40B4-BE49-F238E27FC236}">
                <a16:creationId xmlns:a16="http://schemas.microsoft.com/office/drawing/2014/main" id="{83A9212B-859C-4FA0-91AD-2FA9470BD4F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3188" y="1825625"/>
            <a:ext cx="5765623" cy="4351338"/>
          </a:xfrm>
        </p:spPr>
      </p:pic>
    </p:spTree>
    <p:extLst>
      <p:ext uri="{BB962C8B-B14F-4D97-AF65-F5344CB8AC3E}">
        <p14:creationId xmlns:p14="http://schemas.microsoft.com/office/powerpoint/2010/main" val="280272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E61215-B156-439C-9F7A-F9360E5C5639}"/>
              </a:ext>
            </a:extLst>
          </p:cNvPr>
          <p:cNvPicPr>
            <a:picLocks noChangeAspect="1"/>
          </p:cNvPicPr>
          <p:nvPr/>
        </p:nvPicPr>
        <p:blipFill>
          <a:blip r:embed="rId2"/>
          <a:stretch>
            <a:fillRect/>
          </a:stretch>
        </p:blipFill>
        <p:spPr>
          <a:xfrm>
            <a:off x="1394678" y="643467"/>
            <a:ext cx="9402643" cy="5571066"/>
          </a:xfrm>
          <a:prstGeom prst="rect">
            <a:avLst/>
          </a:prstGeom>
        </p:spPr>
      </p:pic>
    </p:spTree>
    <p:extLst>
      <p:ext uri="{BB962C8B-B14F-4D97-AF65-F5344CB8AC3E}">
        <p14:creationId xmlns:p14="http://schemas.microsoft.com/office/powerpoint/2010/main" val="236664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26D5-AC71-413B-BB22-944D5F66F5A4}"/>
              </a:ext>
            </a:extLst>
          </p:cNvPr>
          <p:cNvSpPr>
            <a:spLocks noGrp="1"/>
          </p:cNvSpPr>
          <p:nvPr>
            <p:ph type="title"/>
          </p:nvPr>
        </p:nvSpPr>
        <p:spPr/>
        <p:txBody>
          <a:bodyPr/>
          <a:lstStyle/>
          <a:p>
            <a:r>
              <a:rPr lang="en-US" dirty="0"/>
              <a:t>Logging in</a:t>
            </a:r>
          </a:p>
        </p:txBody>
      </p:sp>
      <p:pic>
        <p:nvPicPr>
          <p:cNvPr id="4" name="Content Placeholder 3">
            <a:extLst>
              <a:ext uri="{FF2B5EF4-FFF2-40B4-BE49-F238E27FC236}">
                <a16:creationId xmlns:a16="http://schemas.microsoft.com/office/drawing/2014/main" id="{403B99CF-7582-4B43-AC52-130E4F0B1D12}"/>
              </a:ext>
            </a:extLst>
          </p:cNvPr>
          <p:cNvPicPr>
            <a:picLocks noGrp="1" noChangeAspect="1"/>
          </p:cNvPicPr>
          <p:nvPr>
            <p:ph idx="1"/>
          </p:nvPr>
        </p:nvPicPr>
        <p:blipFill>
          <a:blip r:embed="rId2"/>
          <a:stretch>
            <a:fillRect/>
          </a:stretch>
        </p:blipFill>
        <p:spPr>
          <a:xfrm>
            <a:off x="838200" y="1912161"/>
            <a:ext cx="7087589" cy="1295581"/>
          </a:xfrm>
          <a:prstGeom prst="rect">
            <a:avLst/>
          </a:prstGeom>
        </p:spPr>
      </p:pic>
      <p:pic>
        <p:nvPicPr>
          <p:cNvPr id="5" name="Picture 4">
            <a:extLst>
              <a:ext uri="{FF2B5EF4-FFF2-40B4-BE49-F238E27FC236}">
                <a16:creationId xmlns:a16="http://schemas.microsoft.com/office/drawing/2014/main" id="{E5F2131C-39C3-4ABD-987D-B489B3307217}"/>
              </a:ext>
            </a:extLst>
          </p:cNvPr>
          <p:cNvPicPr>
            <a:picLocks noChangeAspect="1"/>
          </p:cNvPicPr>
          <p:nvPr/>
        </p:nvPicPr>
        <p:blipFill>
          <a:blip r:embed="rId3"/>
          <a:stretch>
            <a:fillRect/>
          </a:stretch>
        </p:blipFill>
        <p:spPr>
          <a:xfrm>
            <a:off x="4602744" y="3650259"/>
            <a:ext cx="7078063" cy="2648320"/>
          </a:xfrm>
          <a:prstGeom prst="rect">
            <a:avLst/>
          </a:prstGeom>
        </p:spPr>
      </p:pic>
    </p:spTree>
    <p:extLst>
      <p:ext uri="{BB962C8B-B14F-4D97-AF65-F5344CB8AC3E}">
        <p14:creationId xmlns:p14="http://schemas.microsoft.com/office/powerpoint/2010/main" val="62088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25E5095-9FC3-4DCF-9CEC-A3BEE8B84759}"/>
              </a:ext>
            </a:extLst>
          </p:cNvPr>
          <p:cNvPicPr>
            <a:picLocks noChangeAspect="1"/>
          </p:cNvPicPr>
          <p:nvPr/>
        </p:nvPicPr>
        <p:blipFill>
          <a:blip r:embed="rId2"/>
          <a:stretch>
            <a:fillRect/>
          </a:stretch>
        </p:blipFill>
        <p:spPr>
          <a:xfrm>
            <a:off x="3306777" y="1112293"/>
            <a:ext cx="3517675" cy="4633414"/>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974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1D4B-68B5-45A5-A045-4194F171E05A}"/>
              </a:ext>
            </a:extLst>
          </p:cNvPr>
          <p:cNvSpPr>
            <a:spLocks noGrp="1"/>
          </p:cNvSpPr>
          <p:nvPr>
            <p:ph type="title"/>
          </p:nvPr>
        </p:nvSpPr>
        <p:spPr>
          <a:xfrm>
            <a:off x="838200" y="365125"/>
            <a:ext cx="10515600" cy="1325563"/>
          </a:xfrm>
        </p:spPr>
        <p:txBody>
          <a:bodyPr/>
          <a:lstStyle/>
          <a:p>
            <a:r>
              <a:rPr lang="en-US" dirty="0"/>
              <a:t>Approving a Pending Level Request</a:t>
            </a:r>
          </a:p>
        </p:txBody>
      </p:sp>
      <p:pic>
        <p:nvPicPr>
          <p:cNvPr id="6" name="Picture 5">
            <a:extLst>
              <a:ext uri="{FF2B5EF4-FFF2-40B4-BE49-F238E27FC236}">
                <a16:creationId xmlns:a16="http://schemas.microsoft.com/office/drawing/2014/main" id="{27887918-FCE0-4781-9328-820705C5E523}"/>
              </a:ext>
            </a:extLst>
          </p:cNvPr>
          <p:cNvPicPr>
            <a:picLocks noChangeAspect="1"/>
          </p:cNvPicPr>
          <p:nvPr/>
        </p:nvPicPr>
        <p:blipFill>
          <a:blip r:embed="rId3"/>
          <a:stretch>
            <a:fillRect/>
          </a:stretch>
        </p:blipFill>
        <p:spPr>
          <a:xfrm>
            <a:off x="1543614" y="1582760"/>
            <a:ext cx="9104771" cy="4471573"/>
          </a:xfrm>
          <a:prstGeom prst="rect">
            <a:avLst/>
          </a:prstGeom>
        </p:spPr>
      </p:pic>
    </p:spTree>
    <p:extLst>
      <p:ext uri="{BB962C8B-B14F-4D97-AF65-F5344CB8AC3E}">
        <p14:creationId xmlns:p14="http://schemas.microsoft.com/office/powerpoint/2010/main" val="4890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C699C7-D704-45A0-9BC1-128D6714F3F8}"/>
              </a:ext>
            </a:extLst>
          </p:cNvPr>
          <p:cNvPicPr>
            <a:picLocks noChangeAspect="1"/>
          </p:cNvPicPr>
          <p:nvPr/>
        </p:nvPicPr>
        <p:blipFill>
          <a:blip r:embed="rId3"/>
          <a:stretch>
            <a:fillRect/>
          </a:stretch>
        </p:blipFill>
        <p:spPr>
          <a:xfrm>
            <a:off x="1626320" y="333012"/>
            <a:ext cx="8939359" cy="4079707"/>
          </a:xfrm>
          <a:prstGeom prst="rect">
            <a:avLst/>
          </a:prstGeom>
        </p:spPr>
      </p:pic>
      <p:pic>
        <p:nvPicPr>
          <p:cNvPr id="7" name="Content Placeholder 3">
            <a:extLst>
              <a:ext uri="{FF2B5EF4-FFF2-40B4-BE49-F238E27FC236}">
                <a16:creationId xmlns:a16="http://schemas.microsoft.com/office/drawing/2014/main" id="{6716A841-3780-4087-9865-E9E70FC8DE96}"/>
              </a:ext>
            </a:extLst>
          </p:cNvPr>
          <p:cNvPicPr>
            <a:picLocks noGrp="1" noChangeAspect="1"/>
          </p:cNvPicPr>
          <p:nvPr>
            <p:ph idx="1"/>
          </p:nvPr>
        </p:nvPicPr>
        <p:blipFill>
          <a:blip r:embed="rId4"/>
          <a:stretch>
            <a:fillRect/>
          </a:stretch>
        </p:blipFill>
        <p:spPr>
          <a:xfrm>
            <a:off x="1626319" y="4412719"/>
            <a:ext cx="8939359" cy="2003010"/>
          </a:xfrm>
          <a:prstGeom prst="rect">
            <a:avLst/>
          </a:prstGeom>
        </p:spPr>
      </p:pic>
    </p:spTree>
    <p:extLst>
      <p:ext uri="{BB962C8B-B14F-4D97-AF65-F5344CB8AC3E}">
        <p14:creationId xmlns:p14="http://schemas.microsoft.com/office/powerpoint/2010/main" val="407102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4A40C-828C-4BBF-B736-ECC5FA589610}"/>
              </a:ext>
            </a:extLst>
          </p:cNvPr>
          <p:cNvPicPr>
            <a:picLocks noChangeAspect="1"/>
          </p:cNvPicPr>
          <p:nvPr/>
        </p:nvPicPr>
        <p:blipFill>
          <a:blip r:embed="rId3"/>
          <a:stretch>
            <a:fillRect/>
          </a:stretch>
        </p:blipFill>
        <p:spPr>
          <a:xfrm>
            <a:off x="2634711" y="206421"/>
            <a:ext cx="6922577" cy="6445158"/>
          </a:xfrm>
          <a:prstGeom prst="rect">
            <a:avLst/>
          </a:prstGeom>
        </p:spPr>
      </p:pic>
    </p:spTree>
    <p:extLst>
      <p:ext uri="{BB962C8B-B14F-4D97-AF65-F5344CB8AC3E}">
        <p14:creationId xmlns:p14="http://schemas.microsoft.com/office/powerpoint/2010/main" val="255141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26FA9D6A-30A2-41EC-BFAE-46D469B647F4}"/>
              </a:ext>
            </a:extLst>
          </p:cNvPr>
          <p:cNvPicPr>
            <a:picLocks noChangeAspect="1"/>
          </p:cNvPicPr>
          <p:nvPr/>
        </p:nvPicPr>
        <p:blipFill>
          <a:blip r:embed="rId2"/>
          <a:stretch>
            <a:fillRect/>
          </a:stretch>
        </p:blipFill>
        <p:spPr>
          <a:xfrm>
            <a:off x="2316481" y="2081924"/>
            <a:ext cx="5498268" cy="2694151"/>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83682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440</Words>
  <Application>Microsoft Office PowerPoint</Application>
  <PresentationFormat>Widescreen</PresentationFormat>
  <Paragraphs>56</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Base Camp Manager Training</vt:lpstr>
      <vt:lpstr>Who:</vt:lpstr>
      <vt:lpstr>PowerPoint Presentation</vt:lpstr>
      <vt:lpstr>Logging in</vt:lpstr>
      <vt:lpstr>PowerPoint Presentation</vt:lpstr>
      <vt:lpstr>Approving a Pending Level Request</vt:lpstr>
      <vt:lpstr>PowerPoint Presentation</vt:lpstr>
      <vt:lpstr>PowerPoint Presentation</vt:lpstr>
      <vt:lpstr>PowerPoint Presentation</vt:lpstr>
      <vt:lpstr>Where is the member on Their Path</vt:lpstr>
      <vt:lpstr>PowerPoint Presentation</vt:lpstr>
      <vt:lpstr>PowerPoint Presentation</vt:lpstr>
      <vt:lpstr>PowerPoint Presentation</vt:lpstr>
      <vt:lpstr>PowerPoint Presentation</vt:lpstr>
      <vt:lpstr>What Levels Have Been Completed by Members?</vt:lpstr>
      <vt:lpstr>PowerPoint Presentation</vt:lpstr>
      <vt:lpstr>PowerPoint Presentation</vt:lpstr>
      <vt:lpstr>PowerPoint Presentation</vt:lpstr>
      <vt:lpstr>PowerPoint Presentation</vt:lpstr>
      <vt:lpstr>We’re done right??</vt:lpstr>
      <vt:lpstr>PowerPoint Presentation</vt:lpstr>
      <vt:lpstr>Club Central</vt:lpstr>
      <vt:lpstr>PowerPoint Presentation</vt:lpstr>
      <vt:lpstr>PowerPoint Presentation</vt:lpstr>
      <vt:lpstr>PowerPoint Presentation</vt:lpstr>
      <vt:lpstr>Now we are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Camp Manager Training</dc:title>
  <dc:creator>Ogborn, Jamie L</dc:creator>
  <cp:lastModifiedBy>Ogborn, Jamie L</cp:lastModifiedBy>
  <cp:revision>1</cp:revision>
  <dcterms:created xsi:type="dcterms:W3CDTF">2020-07-14T00:59:23Z</dcterms:created>
  <dcterms:modified xsi:type="dcterms:W3CDTF">2020-07-14T01:03:57Z</dcterms:modified>
</cp:coreProperties>
</file>