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82" r:id="rId4"/>
  </p:sldMasterIdLst>
  <p:notesMasterIdLst>
    <p:notesMasterId r:id="rId45"/>
  </p:notesMasterIdLst>
  <p:handoutMasterIdLst>
    <p:handoutMasterId r:id="rId46"/>
  </p:handoutMasterIdLst>
  <p:sldIdLst>
    <p:sldId id="388" r:id="rId5"/>
    <p:sldId id="350" r:id="rId6"/>
    <p:sldId id="389" r:id="rId7"/>
    <p:sldId id="273" r:id="rId8"/>
    <p:sldId id="291" r:id="rId9"/>
    <p:sldId id="308" r:id="rId10"/>
    <p:sldId id="309" r:id="rId11"/>
    <p:sldId id="390" r:id="rId12"/>
    <p:sldId id="401" r:id="rId13"/>
    <p:sldId id="391" r:id="rId14"/>
    <p:sldId id="392" r:id="rId15"/>
    <p:sldId id="393" r:id="rId16"/>
    <p:sldId id="394" r:id="rId17"/>
    <p:sldId id="270" r:id="rId18"/>
    <p:sldId id="269" r:id="rId19"/>
    <p:sldId id="26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7" r:id="rId28"/>
    <p:sldId id="402" r:id="rId29"/>
    <p:sldId id="395" r:id="rId30"/>
    <p:sldId id="399" r:id="rId31"/>
    <p:sldId id="398" r:id="rId32"/>
    <p:sldId id="400" r:id="rId33"/>
    <p:sldId id="266" r:id="rId34"/>
    <p:sldId id="258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396" r:id="rId43"/>
    <p:sldId id="397" r:id="rId44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ryn Rynerson" initials="K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D202C"/>
    <a:srgbClr val="063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467"/>
  </p:normalViewPr>
  <p:slideViewPr>
    <p:cSldViewPr showGuides="1">
      <p:cViewPr varScale="1">
        <p:scale>
          <a:sx n="119" d="100"/>
          <a:sy n="119" d="100"/>
        </p:scale>
        <p:origin x="1448" y="176"/>
      </p:cViewPr>
      <p:guideLst>
        <p:guide orient="horz" pos="23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48E50-3B51-4999-9A54-45F5E6B07A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D60697-7A2C-4EAD-9393-A93B06C5175F}">
      <dgm:prSet phldrT="[Text]"/>
      <dgm:spPr/>
      <dgm:t>
        <a:bodyPr/>
        <a:lstStyle/>
        <a:p>
          <a:r>
            <a:rPr lang="en-US" spc="50" dirty="0"/>
            <a:t>Members</a:t>
          </a:r>
          <a:r>
            <a:rPr lang="en-US" spc="50" dirty="0">
              <a:solidFill>
                <a:schemeClr val="tx1"/>
              </a:solidFill>
            </a:rPr>
            <a:t>,</a:t>
          </a:r>
          <a:r>
            <a:rPr lang="en-US" spc="50" dirty="0"/>
            <a:t> who have the opportunity to earn education awards</a:t>
          </a:r>
          <a:r>
            <a:rPr lang="en-US" spc="50" dirty="0">
              <a:solidFill>
                <a:schemeClr val="tx1"/>
              </a:solidFill>
            </a:rPr>
            <a:t>,</a:t>
          </a:r>
          <a:r>
            <a:rPr lang="en-US" spc="50" dirty="0"/>
            <a:t> are reaching their goals</a:t>
          </a:r>
        </a:p>
      </dgm:t>
    </dgm:pt>
    <dgm:pt modelId="{D3B471B4-E799-41D6-BED6-52B874CDBF76}" type="parTrans" cxnId="{CC1A7DE2-765B-4751-9C9E-04FDD5738C37}">
      <dgm:prSet/>
      <dgm:spPr/>
      <dgm:t>
        <a:bodyPr/>
        <a:lstStyle/>
        <a:p>
          <a:endParaRPr lang="en-US"/>
        </a:p>
      </dgm:t>
    </dgm:pt>
    <dgm:pt modelId="{19486BA8-1163-4261-9F62-5B57A434D14B}" type="sibTrans" cxnId="{CC1A7DE2-765B-4751-9C9E-04FDD5738C37}">
      <dgm:prSet/>
      <dgm:spPr/>
      <dgm:t>
        <a:bodyPr/>
        <a:lstStyle/>
        <a:p>
          <a:endParaRPr lang="en-US"/>
        </a:p>
      </dgm:t>
    </dgm:pt>
    <dgm:pt modelId="{E3079ED9-5B35-4F7F-A7C4-8FAFD0470557}">
      <dgm:prSet phldrT="[Text]"/>
      <dgm:spPr/>
      <dgm:t>
        <a:bodyPr/>
        <a:lstStyle/>
        <a:p>
          <a:pPr>
            <a:spcAft>
              <a:spcPts val="2724"/>
            </a:spcAft>
          </a:pPr>
          <a:r>
            <a:rPr lang="en-US" dirty="0"/>
            <a:t>Membership</a:t>
          </a:r>
        </a:p>
      </dgm:t>
    </dgm:pt>
    <dgm:pt modelId="{5C9981A9-0143-43AF-A1B7-F01DAAD0D529}" type="parTrans" cxnId="{CC0E014C-CC63-472F-B381-DB3124E943A3}">
      <dgm:prSet/>
      <dgm:spPr/>
      <dgm:t>
        <a:bodyPr/>
        <a:lstStyle/>
        <a:p>
          <a:endParaRPr lang="en-US"/>
        </a:p>
      </dgm:t>
    </dgm:pt>
    <dgm:pt modelId="{8E7C5481-5DFE-4427-BE0A-A24C306BFCF4}" type="sibTrans" cxnId="{CC0E014C-CC63-472F-B381-DB3124E943A3}">
      <dgm:prSet/>
      <dgm:spPr/>
      <dgm:t>
        <a:bodyPr/>
        <a:lstStyle/>
        <a:p>
          <a:endParaRPr lang="en-US"/>
        </a:p>
      </dgm:t>
    </dgm:pt>
    <dgm:pt modelId="{A12CDFED-4789-49E5-B821-7942DFBD0683}">
      <dgm:prSet phldrT="[Text]"/>
      <dgm:spPr/>
      <dgm:t>
        <a:bodyPr/>
        <a:lstStyle/>
        <a:p>
          <a:r>
            <a:rPr lang="en-US" spc="50" dirty="0"/>
            <a:t>With enough members, everyone’s experience is enhanced because leadership is provided and meeting and committee assignments are filled</a:t>
          </a:r>
        </a:p>
      </dgm:t>
    </dgm:pt>
    <dgm:pt modelId="{A7E0A547-761B-460A-9E1E-FFB647814B0E}" type="parTrans" cxnId="{303F150B-455E-47FF-8764-6E0E775F409C}">
      <dgm:prSet/>
      <dgm:spPr/>
      <dgm:t>
        <a:bodyPr/>
        <a:lstStyle/>
        <a:p>
          <a:endParaRPr lang="en-US"/>
        </a:p>
      </dgm:t>
    </dgm:pt>
    <dgm:pt modelId="{8168647A-FF44-486C-A4F3-DE2B7B04D0BA}" type="sibTrans" cxnId="{303F150B-455E-47FF-8764-6E0E775F409C}">
      <dgm:prSet/>
      <dgm:spPr/>
      <dgm:t>
        <a:bodyPr/>
        <a:lstStyle/>
        <a:p>
          <a:endParaRPr lang="en-US"/>
        </a:p>
      </dgm:t>
    </dgm:pt>
    <dgm:pt modelId="{B3229CD9-3811-447E-A9AA-5EF6FAECB333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D3DE0B73-1058-404F-B5A2-5C69CC67F70D}" type="parTrans" cxnId="{9C2ADB50-15BB-41A8-BCF2-F51226788D8B}">
      <dgm:prSet/>
      <dgm:spPr/>
      <dgm:t>
        <a:bodyPr/>
        <a:lstStyle/>
        <a:p>
          <a:endParaRPr lang="en-US"/>
        </a:p>
      </dgm:t>
    </dgm:pt>
    <dgm:pt modelId="{3A3E7282-2403-4336-B126-9955BC62701E}" type="sibTrans" cxnId="{9C2ADB50-15BB-41A8-BCF2-F51226788D8B}">
      <dgm:prSet/>
      <dgm:spPr/>
      <dgm:t>
        <a:bodyPr/>
        <a:lstStyle/>
        <a:p>
          <a:endParaRPr lang="en-US"/>
        </a:p>
      </dgm:t>
    </dgm:pt>
    <dgm:pt modelId="{3FD76528-A7D5-4EC1-AD5B-5DCE2F3C6D97}">
      <dgm:prSet phldrT="[Text]"/>
      <dgm:spPr/>
      <dgm:t>
        <a:bodyPr/>
        <a:lstStyle/>
        <a:p>
          <a:r>
            <a:rPr lang="en-US" spc="30" dirty="0"/>
            <a:t>Trained club officers are better able to serve and support your club</a:t>
          </a:r>
        </a:p>
      </dgm:t>
    </dgm:pt>
    <dgm:pt modelId="{1CB44B3F-1E4B-447C-8D89-923C445C6584}" type="parTrans" cxnId="{29B8D0E7-09D5-45A6-A40F-340AADFAF891}">
      <dgm:prSet/>
      <dgm:spPr/>
      <dgm:t>
        <a:bodyPr/>
        <a:lstStyle/>
        <a:p>
          <a:endParaRPr lang="en-US"/>
        </a:p>
      </dgm:t>
    </dgm:pt>
    <dgm:pt modelId="{9623BE74-E601-4C8F-9B9E-4945B9198B14}" type="sibTrans" cxnId="{29B8D0E7-09D5-45A6-A40F-340AADFAF891}">
      <dgm:prSet/>
      <dgm:spPr/>
      <dgm:t>
        <a:bodyPr/>
        <a:lstStyle/>
        <a:p>
          <a:endParaRPr lang="en-US"/>
        </a:p>
      </dgm:t>
    </dgm:pt>
    <dgm:pt modelId="{A9ACBA40-3029-47D5-B776-B747F0E15430}">
      <dgm:prSet phldrT="[Text]"/>
      <dgm:spPr/>
      <dgm:t>
        <a:bodyPr/>
        <a:lstStyle/>
        <a:p>
          <a:r>
            <a:rPr lang="en-US" dirty="0"/>
            <a:t>Administration</a:t>
          </a:r>
        </a:p>
      </dgm:t>
    </dgm:pt>
    <dgm:pt modelId="{56EFF4EE-C97A-4491-AA0F-BAECDB962473}" type="parTrans" cxnId="{6AA6A465-972C-4E19-A625-73A00F4D2588}">
      <dgm:prSet/>
      <dgm:spPr/>
      <dgm:t>
        <a:bodyPr/>
        <a:lstStyle/>
        <a:p>
          <a:endParaRPr lang="en-US"/>
        </a:p>
      </dgm:t>
    </dgm:pt>
    <dgm:pt modelId="{2663F8BB-F57B-4FBC-9A56-781413D655E4}" type="sibTrans" cxnId="{6AA6A465-972C-4E19-A625-73A00F4D2588}">
      <dgm:prSet/>
      <dgm:spPr/>
      <dgm:t>
        <a:bodyPr/>
        <a:lstStyle/>
        <a:p>
          <a:endParaRPr lang="en-US"/>
        </a:p>
      </dgm:t>
    </dgm:pt>
    <dgm:pt modelId="{9F073740-472A-45F1-A4CB-7B6AC1977E04}">
      <dgm:prSet phldrT="[Text]"/>
      <dgm:spPr/>
      <dgm:t>
        <a:bodyPr/>
        <a:lstStyle/>
        <a:p>
          <a:r>
            <a:rPr lang="en-US" spc="50" dirty="0"/>
            <a:t>Fulfilling administrative duties helps your club run more smoothly, which benefits members</a:t>
          </a:r>
        </a:p>
      </dgm:t>
    </dgm:pt>
    <dgm:pt modelId="{54C5295D-2A68-4130-8725-078001925181}" type="parTrans" cxnId="{6379E917-BDB0-4D74-8FCF-9C689BC94725}">
      <dgm:prSet/>
      <dgm:spPr/>
      <dgm:t>
        <a:bodyPr/>
        <a:lstStyle/>
        <a:p>
          <a:endParaRPr lang="en-US"/>
        </a:p>
      </dgm:t>
    </dgm:pt>
    <dgm:pt modelId="{AA397294-7BB5-4AA5-82A1-974BED25112E}" type="sibTrans" cxnId="{6379E917-BDB0-4D74-8FCF-9C689BC94725}">
      <dgm:prSet/>
      <dgm:spPr/>
      <dgm:t>
        <a:bodyPr/>
        <a:lstStyle/>
        <a:p>
          <a:endParaRPr lang="en-US"/>
        </a:p>
      </dgm:t>
    </dgm:pt>
    <dgm:pt modelId="{5CE8CB95-2CFC-467A-B818-821612B3DB49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2D629E26-BCEE-47F2-8F0B-586C7DE31475}" type="sibTrans" cxnId="{0A6FFF76-CB9A-465D-976E-3A6ED9FB0069}">
      <dgm:prSet/>
      <dgm:spPr/>
      <dgm:t>
        <a:bodyPr/>
        <a:lstStyle/>
        <a:p>
          <a:endParaRPr lang="en-US"/>
        </a:p>
      </dgm:t>
    </dgm:pt>
    <dgm:pt modelId="{707B93C5-DD04-49BB-8B0A-3B68195F245F}" type="parTrans" cxnId="{0A6FFF76-CB9A-465D-976E-3A6ED9FB0069}">
      <dgm:prSet/>
      <dgm:spPr/>
      <dgm:t>
        <a:bodyPr/>
        <a:lstStyle/>
        <a:p>
          <a:endParaRPr lang="en-US"/>
        </a:p>
      </dgm:t>
    </dgm:pt>
    <dgm:pt modelId="{CE7B5B9B-0B6C-4D79-812B-E78483239B31}" type="pres">
      <dgm:prSet presAssocID="{B4048E50-3B51-4999-9A54-45F5E6B07A80}" presName="linear" presStyleCnt="0">
        <dgm:presLayoutVars>
          <dgm:animLvl val="lvl"/>
          <dgm:resizeHandles val="exact"/>
        </dgm:presLayoutVars>
      </dgm:prSet>
      <dgm:spPr/>
    </dgm:pt>
    <dgm:pt modelId="{150A718B-7E1D-4CDA-981B-9D61254D8C86}" type="pres">
      <dgm:prSet presAssocID="{5CE8CB95-2CFC-467A-B818-821612B3DB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EB2181E-E1DB-4945-A156-7E2F763E9BF4}" type="pres">
      <dgm:prSet presAssocID="{5CE8CB95-2CFC-467A-B818-821612B3DB49}" presName="childText" presStyleLbl="revTx" presStyleIdx="0" presStyleCnt="4">
        <dgm:presLayoutVars>
          <dgm:bulletEnabled val="1"/>
        </dgm:presLayoutVars>
      </dgm:prSet>
      <dgm:spPr/>
    </dgm:pt>
    <dgm:pt modelId="{0D33D6D6-4BC8-40D9-AB82-53D975BAB51B}" type="pres">
      <dgm:prSet presAssocID="{E3079ED9-5B35-4F7F-A7C4-8FAFD0470557}" presName="parentText" presStyleLbl="node1" presStyleIdx="1" presStyleCnt="4" custLinFactNeighborY="9614">
        <dgm:presLayoutVars>
          <dgm:chMax val="0"/>
          <dgm:bulletEnabled val="1"/>
        </dgm:presLayoutVars>
      </dgm:prSet>
      <dgm:spPr/>
    </dgm:pt>
    <dgm:pt modelId="{7E204200-FF25-4266-B837-8595BFA62C91}" type="pres">
      <dgm:prSet presAssocID="{E3079ED9-5B35-4F7F-A7C4-8FAFD0470557}" presName="childText" presStyleLbl="revTx" presStyleIdx="1" presStyleCnt="4" custLinFactNeighborY="11798">
        <dgm:presLayoutVars>
          <dgm:bulletEnabled val="1"/>
        </dgm:presLayoutVars>
      </dgm:prSet>
      <dgm:spPr/>
    </dgm:pt>
    <dgm:pt modelId="{EBD829EF-8351-4E7C-A95A-7CFB9A19D334}" type="pres">
      <dgm:prSet presAssocID="{B3229CD9-3811-447E-A9AA-5EF6FAECB333}" presName="parentText" presStyleLbl="node1" presStyleIdx="2" presStyleCnt="4" custLinFactNeighborY="33676">
        <dgm:presLayoutVars>
          <dgm:chMax val="0"/>
          <dgm:bulletEnabled val="1"/>
        </dgm:presLayoutVars>
      </dgm:prSet>
      <dgm:spPr/>
    </dgm:pt>
    <dgm:pt modelId="{C960D9F2-EA82-488B-A2E2-ADC095EA9A9D}" type="pres">
      <dgm:prSet presAssocID="{B3229CD9-3811-447E-A9AA-5EF6FAECB333}" presName="childText" presStyleLbl="revTx" presStyleIdx="2" presStyleCnt="4" custLinFactNeighborY="21848">
        <dgm:presLayoutVars>
          <dgm:bulletEnabled val="1"/>
        </dgm:presLayoutVars>
      </dgm:prSet>
      <dgm:spPr/>
    </dgm:pt>
    <dgm:pt modelId="{A75518A5-8D7C-4617-80C4-6080F87D7B60}" type="pres">
      <dgm:prSet presAssocID="{A9ACBA40-3029-47D5-B776-B747F0E15430}" presName="parentText" presStyleLbl="node1" presStyleIdx="3" presStyleCnt="4" custLinFactNeighborY="27483">
        <dgm:presLayoutVars>
          <dgm:chMax val="0"/>
          <dgm:bulletEnabled val="1"/>
        </dgm:presLayoutVars>
      </dgm:prSet>
      <dgm:spPr/>
    </dgm:pt>
    <dgm:pt modelId="{28C689D0-3D6D-4A85-93B0-1D089F29166D}" type="pres">
      <dgm:prSet presAssocID="{A9ACBA40-3029-47D5-B776-B747F0E15430}" presName="childText" presStyleLbl="revTx" presStyleIdx="3" presStyleCnt="4" custLinFactNeighborY="27549">
        <dgm:presLayoutVars>
          <dgm:bulletEnabled val="1"/>
        </dgm:presLayoutVars>
      </dgm:prSet>
      <dgm:spPr/>
    </dgm:pt>
  </dgm:ptLst>
  <dgm:cxnLst>
    <dgm:cxn modelId="{303F150B-455E-47FF-8764-6E0E775F409C}" srcId="{E3079ED9-5B35-4F7F-A7C4-8FAFD0470557}" destId="{A12CDFED-4789-49E5-B821-7942DFBD0683}" srcOrd="0" destOrd="0" parTransId="{A7E0A547-761B-460A-9E1E-FFB647814B0E}" sibTransId="{8168647A-FF44-486C-A4F3-DE2B7B04D0BA}"/>
    <dgm:cxn modelId="{6379E917-BDB0-4D74-8FCF-9C689BC94725}" srcId="{A9ACBA40-3029-47D5-B776-B747F0E15430}" destId="{9F073740-472A-45F1-A4CB-7B6AC1977E04}" srcOrd="0" destOrd="0" parTransId="{54C5295D-2A68-4130-8725-078001925181}" sibTransId="{AA397294-7BB5-4AA5-82A1-974BED25112E}"/>
    <dgm:cxn modelId="{CC0E014C-CC63-472F-B381-DB3124E943A3}" srcId="{B4048E50-3B51-4999-9A54-45F5E6B07A80}" destId="{E3079ED9-5B35-4F7F-A7C4-8FAFD0470557}" srcOrd="1" destOrd="0" parTransId="{5C9981A9-0143-43AF-A1B7-F01DAAD0D529}" sibTransId="{8E7C5481-5DFE-4427-BE0A-A24C306BFCF4}"/>
    <dgm:cxn modelId="{9C2ADB50-15BB-41A8-BCF2-F51226788D8B}" srcId="{B4048E50-3B51-4999-9A54-45F5E6B07A80}" destId="{B3229CD9-3811-447E-A9AA-5EF6FAECB333}" srcOrd="2" destOrd="0" parTransId="{D3DE0B73-1058-404F-B5A2-5C69CC67F70D}" sibTransId="{3A3E7282-2403-4336-B126-9955BC62701E}"/>
    <dgm:cxn modelId="{BB5E945D-BD70-4A91-A660-31CAEC528304}" type="presOf" srcId="{A9ACBA40-3029-47D5-B776-B747F0E15430}" destId="{A75518A5-8D7C-4617-80C4-6080F87D7B60}" srcOrd="0" destOrd="0" presId="urn:microsoft.com/office/officeart/2005/8/layout/vList2"/>
    <dgm:cxn modelId="{6AA6A465-972C-4E19-A625-73A00F4D2588}" srcId="{B4048E50-3B51-4999-9A54-45F5E6B07A80}" destId="{A9ACBA40-3029-47D5-B776-B747F0E15430}" srcOrd="3" destOrd="0" parTransId="{56EFF4EE-C97A-4491-AA0F-BAECDB962473}" sibTransId="{2663F8BB-F57B-4FBC-9A56-781413D655E4}"/>
    <dgm:cxn modelId="{0A6FFF76-CB9A-465D-976E-3A6ED9FB0069}" srcId="{B4048E50-3B51-4999-9A54-45F5E6B07A80}" destId="{5CE8CB95-2CFC-467A-B818-821612B3DB49}" srcOrd="0" destOrd="0" parTransId="{707B93C5-DD04-49BB-8B0A-3B68195F245F}" sibTransId="{2D629E26-BCEE-47F2-8F0B-586C7DE31475}"/>
    <dgm:cxn modelId="{D9E1187C-7409-4146-8D1A-B20BB31B2A35}" type="presOf" srcId="{B4048E50-3B51-4999-9A54-45F5E6B07A80}" destId="{CE7B5B9B-0B6C-4D79-812B-E78483239B31}" srcOrd="0" destOrd="0" presId="urn:microsoft.com/office/officeart/2005/8/layout/vList2"/>
    <dgm:cxn modelId="{AFF4D68A-C93A-44D0-BC84-1C45236D1F9A}" type="presOf" srcId="{A12CDFED-4789-49E5-B821-7942DFBD0683}" destId="{7E204200-FF25-4266-B837-8595BFA62C91}" srcOrd="0" destOrd="0" presId="urn:microsoft.com/office/officeart/2005/8/layout/vList2"/>
    <dgm:cxn modelId="{CDFDE79A-2BA5-492E-9BA7-B3196953B569}" type="presOf" srcId="{5CE8CB95-2CFC-467A-B818-821612B3DB49}" destId="{150A718B-7E1D-4CDA-981B-9D61254D8C86}" srcOrd="0" destOrd="0" presId="urn:microsoft.com/office/officeart/2005/8/layout/vList2"/>
    <dgm:cxn modelId="{B47706AF-A995-4219-AE49-8747ADBDFD4B}" type="presOf" srcId="{E3079ED9-5B35-4F7F-A7C4-8FAFD0470557}" destId="{0D33D6D6-4BC8-40D9-AB82-53D975BAB51B}" srcOrd="0" destOrd="0" presId="urn:microsoft.com/office/officeart/2005/8/layout/vList2"/>
    <dgm:cxn modelId="{126D0FE1-7B8C-497F-83C0-66C2EC2C685E}" type="presOf" srcId="{E4D60697-7A2C-4EAD-9393-A93B06C5175F}" destId="{CEB2181E-E1DB-4945-A156-7E2F763E9BF4}" srcOrd="0" destOrd="0" presId="urn:microsoft.com/office/officeart/2005/8/layout/vList2"/>
    <dgm:cxn modelId="{CC1A7DE2-765B-4751-9C9E-04FDD5738C37}" srcId="{5CE8CB95-2CFC-467A-B818-821612B3DB49}" destId="{E4D60697-7A2C-4EAD-9393-A93B06C5175F}" srcOrd="0" destOrd="0" parTransId="{D3B471B4-E799-41D6-BED6-52B874CDBF76}" sibTransId="{19486BA8-1163-4261-9F62-5B57A434D14B}"/>
    <dgm:cxn modelId="{29B8D0E7-09D5-45A6-A40F-340AADFAF891}" srcId="{B3229CD9-3811-447E-A9AA-5EF6FAECB333}" destId="{3FD76528-A7D5-4EC1-AD5B-5DCE2F3C6D97}" srcOrd="0" destOrd="0" parTransId="{1CB44B3F-1E4B-447C-8D89-923C445C6584}" sibTransId="{9623BE74-E601-4C8F-9B9E-4945B9198B14}"/>
    <dgm:cxn modelId="{02FDB1E9-FDCB-49F3-8E30-BC9EF0D29BB6}" type="presOf" srcId="{3FD76528-A7D5-4EC1-AD5B-5DCE2F3C6D97}" destId="{C960D9F2-EA82-488B-A2E2-ADC095EA9A9D}" srcOrd="0" destOrd="0" presId="urn:microsoft.com/office/officeart/2005/8/layout/vList2"/>
    <dgm:cxn modelId="{B9AFC5F0-5020-46D6-855D-829DB29556C4}" type="presOf" srcId="{9F073740-472A-45F1-A4CB-7B6AC1977E04}" destId="{28C689D0-3D6D-4A85-93B0-1D089F29166D}" srcOrd="0" destOrd="0" presId="urn:microsoft.com/office/officeart/2005/8/layout/vList2"/>
    <dgm:cxn modelId="{281254F8-74F3-422D-A19E-EA797656701F}" type="presOf" srcId="{B3229CD9-3811-447E-A9AA-5EF6FAECB333}" destId="{EBD829EF-8351-4E7C-A95A-7CFB9A19D334}" srcOrd="0" destOrd="0" presId="urn:microsoft.com/office/officeart/2005/8/layout/vList2"/>
    <dgm:cxn modelId="{3293DAB8-0071-4A24-B396-917817A0DCFA}" type="presParOf" srcId="{CE7B5B9B-0B6C-4D79-812B-E78483239B31}" destId="{150A718B-7E1D-4CDA-981B-9D61254D8C86}" srcOrd="0" destOrd="0" presId="urn:microsoft.com/office/officeart/2005/8/layout/vList2"/>
    <dgm:cxn modelId="{3A31ECC6-7179-4E00-A407-643A45777C92}" type="presParOf" srcId="{CE7B5B9B-0B6C-4D79-812B-E78483239B31}" destId="{CEB2181E-E1DB-4945-A156-7E2F763E9BF4}" srcOrd="1" destOrd="0" presId="urn:microsoft.com/office/officeart/2005/8/layout/vList2"/>
    <dgm:cxn modelId="{6FCB4896-E905-4440-9C0F-4F66DF198F6C}" type="presParOf" srcId="{CE7B5B9B-0B6C-4D79-812B-E78483239B31}" destId="{0D33D6D6-4BC8-40D9-AB82-53D975BAB51B}" srcOrd="2" destOrd="0" presId="urn:microsoft.com/office/officeart/2005/8/layout/vList2"/>
    <dgm:cxn modelId="{4B5DF907-256D-4058-8559-C68C63B7F368}" type="presParOf" srcId="{CE7B5B9B-0B6C-4D79-812B-E78483239B31}" destId="{7E204200-FF25-4266-B837-8595BFA62C91}" srcOrd="3" destOrd="0" presId="urn:microsoft.com/office/officeart/2005/8/layout/vList2"/>
    <dgm:cxn modelId="{DADF7EFE-C5CD-4835-9842-F56728EF0D14}" type="presParOf" srcId="{CE7B5B9B-0B6C-4D79-812B-E78483239B31}" destId="{EBD829EF-8351-4E7C-A95A-7CFB9A19D334}" srcOrd="4" destOrd="0" presId="urn:microsoft.com/office/officeart/2005/8/layout/vList2"/>
    <dgm:cxn modelId="{263D52F0-24D8-4F42-B091-2BDFB9F37D5C}" type="presParOf" srcId="{CE7B5B9B-0B6C-4D79-812B-E78483239B31}" destId="{C960D9F2-EA82-488B-A2E2-ADC095EA9A9D}" srcOrd="5" destOrd="0" presId="urn:microsoft.com/office/officeart/2005/8/layout/vList2"/>
    <dgm:cxn modelId="{FAF66D66-DF24-47B2-B9C2-3791611EA61E}" type="presParOf" srcId="{CE7B5B9B-0B6C-4D79-812B-E78483239B31}" destId="{A75518A5-8D7C-4617-80C4-6080F87D7B60}" srcOrd="6" destOrd="0" presId="urn:microsoft.com/office/officeart/2005/8/layout/vList2"/>
    <dgm:cxn modelId="{3FDEE7E9-5261-4104-B00C-D4536DD26D15}" type="presParOf" srcId="{CE7B5B9B-0B6C-4D79-812B-E78483239B31}" destId="{28C689D0-3D6D-4A85-93B0-1D089F29166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048E50-3B51-4999-9A54-45F5E6B07A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D60697-7A2C-4EAD-9393-A93B06C5175F}">
      <dgm:prSet phldrT="[Text]"/>
      <dgm:spPr/>
      <dgm:t>
        <a:bodyPr/>
        <a:lstStyle/>
        <a:p>
          <a:r>
            <a:rPr lang="en-US" spc="50" dirty="0"/>
            <a:t>Members</a:t>
          </a:r>
          <a:r>
            <a:rPr lang="en-US" spc="50" dirty="0">
              <a:solidFill>
                <a:schemeClr val="tx1"/>
              </a:solidFill>
            </a:rPr>
            <a:t>,</a:t>
          </a:r>
          <a:r>
            <a:rPr lang="en-US" spc="50" dirty="0"/>
            <a:t> who have the opportunity to earn education awards</a:t>
          </a:r>
          <a:r>
            <a:rPr lang="en-US" spc="50" dirty="0">
              <a:solidFill>
                <a:schemeClr val="tx1"/>
              </a:solidFill>
            </a:rPr>
            <a:t>,</a:t>
          </a:r>
          <a:r>
            <a:rPr lang="en-US" spc="50" dirty="0"/>
            <a:t> are reaching their goals</a:t>
          </a:r>
        </a:p>
      </dgm:t>
    </dgm:pt>
    <dgm:pt modelId="{D3B471B4-E799-41D6-BED6-52B874CDBF76}" type="parTrans" cxnId="{CC1A7DE2-765B-4751-9C9E-04FDD5738C37}">
      <dgm:prSet/>
      <dgm:spPr/>
      <dgm:t>
        <a:bodyPr/>
        <a:lstStyle/>
        <a:p>
          <a:endParaRPr lang="en-US"/>
        </a:p>
      </dgm:t>
    </dgm:pt>
    <dgm:pt modelId="{19486BA8-1163-4261-9F62-5B57A434D14B}" type="sibTrans" cxnId="{CC1A7DE2-765B-4751-9C9E-04FDD5738C37}">
      <dgm:prSet/>
      <dgm:spPr/>
      <dgm:t>
        <a:bodyPr/>
        <a:lstStyle/>
        <a:p>
          <a:endParaRPr lang="en-US"/>
        </a:p>
      </dgm:t>
    </dgm:pt>
    <dgm:pt modelId="{E3079ED9-5B35-4F7F-A7C4-8FAFD0470557}">
      <dgm:prSet phldrT="[Text]"/>
      <dgm:spPr/>
      <dgm:t>
        <a:bodyPr/>
        <a:lstStyle/>
        <a:p>
          <a:pPr>
            <a:spcAft>
              <a:spcPts val="2724"/>
            </a:spcAft>
          </a:pPr>
          <a:r>
            <a:rPr lang="en-US" dirty="0"/>
            <a:t>Membership</a:t>
          </a:r>
        </a:p>
      </dgm:t>
    </dgm:pt>
    <dgm:pt modelId="{5C9981A9-0143-43AF-A1B7-F01DAAD0D529}" type="parTrans" cxnId="{CC0E014C-CC63-472F-B381-DB3124E943A3}">
      <dgm:prSet/>
      <dgm:spPr/>
      <dgm:t>
        <a:bodyPr/>
        <a:lstStyle/>
        <a:p>
          <a:endParaRPr lang="en-US"/>
        </a:p>
      </dgm:t>
    </dgm:pt>
    <dgm:pt modelId="{8E7C5481-5DFE-4427-BE0A-A24C306BFCF4}" type="sibTrans" cxnId="{CC0E014C-CC63-472F-B381-DB3124E943A3}">
      <dgm:prSet/>
      <dgm:spPr/>
      <dgm:t>
        <a:bodyPr/>
        <a:lstStyle/>
        <a:p>
          <a:endParaRPr lang="en-US"/>
        </a:p>
      </dgm:t>
    </dgm:pt>
    <dgm:pt modelId="{A12CDFED-4789-49E5-B821-7942DFBD0683}">
      <dgm:prSet phldrT="[Text]"/>
      <dgm:spPr/>
      <dgm:t>
        <a:bodyPr/>
        <a:lstStyle/>
        <a:p>
          <a:r>
            <a:rPr lang="en-US" spc="50" dirty="0"/>
            <a:t>With enough members, everyone’s experience is enhanced because leadership is provided and meeting and committee assignments are filled</a:t>
          </a:r>
        </a:p>
      </dgm:t>
    </dgm:pt>
    <dgm:pt modelId="{A7E0A547-761B-460A-9E1E-FFB647814B0E}" type="parTrans" cxnId="{303F150B-455E-47FF-8764-6E0E775F409C}">
      <dgm:prSet/>
      <dgm:spPr/>
      <dgm:t>
        <a:bodyPr/>
        <a:lstStyle/>
        <a:p>
          <a:endParaRPr lang="en-US"/>
        </a:p>
      </dgm:t>
    </dgm:pt>
    <dgm:pt modelId="{8168647A-FF44-486C-A4F3-DE2B7B04D0BA}" type="sibTrans" cxnId="{303F150B-455E-47FF-8764-6E0E775F409C}">
      <dgm:prSet/>
      <dgm:spPr/>
      <dgm:t>
        <a:bodyPr/>
        <a:lstStyle/>
        <a:p>
          <a:endParaRPr lang="en-US"/>
        </a:p>
      </dgm:t>
    </dgm:pt>
    <dgm:pt modelId="{B3229CD9-3811-447E-A9AA-5EF6FAECB333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D3DE0B73-1058-404F-B5A2-5C69CC67F70D}" type="parTrans" cxnId="{9C2ADB50-15BB-41A8-BCF2-F51226788D8B}">
      <dgm:prSet/>
      <dgm:spPr/>
      <dgm:t>
        <a:bodyPr/>
        <a:lstStyle/>
        <a:p>
          <a:endParaRPr lang="en-US"/>
        </a:p>
      </dgm:t>
    </dgm:pt>
    <dgm:pt modelId="{3A3E7282-2403-4336-B126-9955BC62701E}" type="sibTrans" cxnId="{9C2ADB50-15BB-41A8-BCF2-F51226788D8B}">
      <dgm:prSet/>
      <dgm:spPr/>
      <dgm:t>
        <a:bodyPr/>
        <a:lstStyle/>
        <a:p>
          <a:endParaRPr lang="en-US"/>
        </a:p>
      </dgm:t>
    </dgm:pt>
    <dgm:pt modelId="{3FD76528-A7D5-4EC1-AD5B-5DCE2F3C6D97}">
      <dgm:prSet phldrT="[Text]"/>
      <dgm:spPr/>
      <dgm:t>
        <a:bodyPr/>
        <a:lstStyle/>
        <a:p>
          <a:r>
            <a:rPr lang="en-US" spc="30" dirty="0"/>
            <a:t>Trained club officers are better able to serve and support your club</a:t>
          </a:r>
        </a:p>
      </dgm:t>
    </dgm:pt>
    <dgm:pt modelId="{1CB44B3F-1E4B-447C-8D89-923C445C6584}" type="parTrans" cxnId="{29B8D0E7-09D5-45A6-A40F-340AADFAF891}">
      <dgm:prSet/>
      <dgm:spPr/>
      <dgm:t>
        <a:bodyPr/>
        <a:lstStyle/>
        <a:p>
          <a:endParaRPr lang="en-US"/>
        </a:p>
      </dgm:t>
    </dgm:pt>
    <dgm:pt modelId="{9623BE74-E601-4C8F-9B9E-4945B9198B14}" type="sibTrans" cxnId="{29B8D0E7-09D5-45A6-A40F-340AADFAF891}">
      <dgm:prSet/>
      <dgm:spPr/>
      <dgm:t>
        <a:bodyPr/>
        <a:lstStyle/>
        <a:p>
          <a:endParaRPr lang="en-US"/>
        </a:p>
      </dgm:t>
    </dgm:pt>
    <dgm:pt modelId="{A9ACBA40-3029-47D5-B776-B747F0E15430}">
      <dgm:prSet phldrT="[Text]"/>
      <dgm:spPr/>
      <dgm:t>
        <a:bodyPr/>
        <a:lstStyle/>
        <a:p>
          <a:r>
            <a:rPr lang="en-US" dirty="0"/>
            <a:t>Administration</a:t>
          </a:r>
        </a:p>
      </dgm:t>
    </dgm:pt>
    <dgm:pt modelId="{56EFF4EE-C97A-4491-AA0F-BAECDB962473}" type="parTrans" cxnId="{6AA6A465-972C-4E19-A625-73A00F4D2588}">
      <dgm:prSet/>
      <dgm:spPr/>
      <dgm:t>
        <a:bodyPr/>
        <a:lstStyle/>
        <a:p>
          <a:endParaRPr lang="en-US"/>
        </a:p>
      </dgm:t>
    </dgm:pt>
    <dgm:pt modelId="{2663F8BB-F57B-4FBC-9A56-781413D655E4}" type="sibTrans" cxnId="{6AA6A465-972C-4E19-A625-73A00F4D2588}">
      <dgm:prSet/>
      <dgm:spPr/>
      <dgm:t>
        <a:bodyPr/>
        <a:lstStyle/>
        <a:p>
          <a:endParaRPr lang="en-US"/>
        </a:p>
      </dgm:t>
    </dgm:pt>
    <dgm:pt modelId="{9F073740-472A-45F1-A4CB-7B6AC1977E04}">
      <dgm:prSet phldrT="[Text]"/>
      <dgm:spPr/>
      <dgm:t>
        <a:bodyPr/>
        <a:lstStyle/>
        <a:p>
          <a:r>
            <a:rPr lang="en-US" spc="50" dirty="0"/>
            <a:t>Fulfilling administrative duties helps your club run more smoothly, which benefits members</a:t>
          </a:r>
        </a:p>
      </dgm:t>
    </dgm:pt>
    <dgm:pt modelId="{54C5295D-2A68-4130-8725-078001925181}" type="parTrans" cxnId="{6379E917-BDB0-4D74-8FCF-9C689BC94725}">
      <dgm:prSet/>
      <dgm:spPr/>
      <dgm:t>
        <a:bodyPr/>
        <a:lstStyle/>
        <a:p>
          <a:endParaRPr lang="en-US"/>
        </a:p>
      </dgm:t>
    </dgm:pt>
    <dgm:pt modelId="{AA397294-7BB5-4AA5-82A1-974BED25112E}" type="sibTrans" cxnId="{6379E917-BDB0-4D74-8FCF-9C689BC94725}">
      <dgm:prSet/>
      <dgm:spPr/>
      <dgm:t>
        <a:bodyPr/>
        <a:lstStyle/>
        <a:p>
          <a:endParaRPr lang="en-US"/>
        </a:p>
      </dgm:t>
    </dgm:pt>
    <dgm:pt modelId="{5CE8CB95-2CFC-467A-B818-821612B3DB49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2D629E26-BCEE-47F2-8F0B-586C7DE31475}" type="sibTrans" cxnId="{0A6FFF76-CB9A-465D-976E-3A6ED9FB0069}">
      <dgm:prSet/>
      <dgm:spPr/>
      <dgm:t>
        <a:bodyPr/>
        <a:lstStyle/>
        <a:p>
          <a:endParaRPr lang="en-US"/>
        </a:p>
      </dgm:t>
    </dgm:pt>
    <dgm:pt modelId="{707B93C5-DD04-49BB-8B0A-3B68195F245F}" type="parTrans" cxnId="{0A6FFF76-CB9A-465D-976E-3A6ED9FB0069}">
      <dgm:prSet/>
      <dgm:spPr/>
      <dgm:t>
        <a:bodyPr/>
        <a:lstStyle/>
        <a:p>
          <a:endParaRPr lang="en-US"/>
        </a:p>
      </dgm:t>
    </dgm:pt>
    <dgm:pt modelId="{CE7B5B9B-0B6C-4D79-812B-E78483239B31}" type="pres">
      <dgm:prSet presAssocID="{B4048E50-3B51-4999-9A54-45F5E6B07A80}" presName="linear" presStyleCnt="0">
        <dgm:presLayoutVars>
          <dgm:animLvl val="lvl"/>
          <dgm:resizeHandles val="exact"/>
        </dgm:presLayoutVars>
      </dgm:prSet>
      <dgm:spPr/>
    </dgm:pt>
    <dgm:pt modelId="{150A718B-7E1D-4CDA-981B-9D61254D8C86}" type="pres">
      <dgm:prSet presAssocID="{5CE8CB95-2CFC-467A-B818-821612B3DB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EB2181E-E1DB-4945-A156-7E2F763E9BF4}" type="pres">
      <dgm:prSet presAssocID="{5CE8CB95-2CFC-467A-B818-821612B3DB49}" presName="childText" presStyleLbl="revTx" presStyleIdx="0" presStyleCnt="4">
        <dgm:presLayoutVars>
          <dgm:bulletEnabled val="1"/>
        </dgm:presLayoutVars>
      </dgm:prSet>
      <dgm:spPr/>
    </dgm:pt>
    <dgm:pt modelId="{0D33D6D6-4BC8-40D9-AB82-53D975BAB51B}" type="pres">
      <dgm:prSet presAssocID="{E3079ED9-5B35-4F7F-A7C4-8FAFD0470557}" presName="parentText" presStyleLbl="node1" presStyleIdx="1" presStyleCnt="4" custLinFactNeighborY="9614">
        <dgm:presLayoutVars>
          <dgm:chMax val="0"/>
          <dgm:bulletEnabled val="1"/>
        </dgm:presLayoutVars>
      </dgm:prSet>
      <dgm:spPr/>
    </dgm:pt>
    <dgm:pt modelId="{7E204200-FF25-4266-B837-8595BFA62C91}" type="pres">
      <dgm:prSet presAssocID="{E3079ED9-5B35-4F7F-A7C4-8FAFD0470557}" presName="childText" presStyleLbl="revTx" presStyleIdx="1" presStyleCnt="4" custLinFactNeighborY="11798">
        <dgm:presLayoutVars>
          <dgm:bulletEnabled val="1"/>
        </dgm:presLayoutVars>
      </dgm:prSet>
      <dgm:spPr/>
    </dgm:pt>
    <dgm:pt modelId="{EBD829EF-8351-4E7C-A95A-7CFB9A19D334}" type="pres">
      <dgm:prSet presAssocID="{B3229CD9-3811-447E-A9AA-5EF6FAECB333}" presName="parentText" presStyleLbl="node1" presStyleIdx="2" presStyleCnt="4" custLinFactNeighborY="33676">
        <dgm:presLayoutVars>
          <dgm:chMax val="0"/>
          <dgm:bulletEnabled val="1"/>
        </dgm:presLayoutVars>
      </dgm:prSet>
      <dgm:spPr/>
    </dgm:pt>
    <dgm:pt modelId="{C960D9F2-EA82-488B-A2E2-ADC095EA9A9D}" type="pres">
      <dgm:prSet presAssocID="{B3229CD9-3811-447E-A9AA-5EF6FAECB333}" presName="childText" presStyleLbl="revTx" presStyleIdx="2" presStyleCnt="4" custLinFactNeighborY="21848">
        <dgm:presLayoutVars>
          <dgm:bulletEnabled val="1"/>
        </dgm:presLayoutVars>
      </dgm:prSet>
      <dgm:spPr/>
    </dgm:pt>
    <dgm:pt modelId="{A75518A5-8D7C-4617-80C4-6080F87D7B60}" type="pres">
      <dgm:prSet presAssocID="{A9ACBA40-3029-47D5-B776-B747F0E15430}" presName="parentText" presStyleLbl="node1" presStyleIdx="3" presStyleCnt="4" custLinFactNeighborY="27483">
        <dgm:presLayoutVars>
          <dgm:chMax val="0"/>
          <dgm:bulletEnabled val="1"/>
        </dgm:presLayoutVars>
      </dgm:prSet>
      <dgm:spPr/>
    </dgm:pt>
    <dgm:pt modelId="{28C689D0-3D6D-4A85-93B0-1D089F29166D}" type="pres">
      <dgm:prSet presAssocID="{A9ACBA40-3029-47D5-B776-B747F0E15430}" presName="childText" presStyleLbl="revTx" presStyleIdx="3" presStyleCnt="4" custLinFactNeighborY="27549">
        <dgm:presLayoutVars>
          <dgm:bulletEnabled val="1"/>
        </dgm:presLayoutVars>
      </dgm:prSet>
      <dgm:spPr/>
    </dgm:pt>
  </dgm:ptLst>
  <dgm:cxnLst>
    <dgm:cxn modelId="{303F150B-455E-47FF-8764-6E0E775F409C}" srcId="{E3079ED9-5B35-4F7F-A7C4-8FAFD0470557}" destId="{A12CDFED-4789-49E5-B821-7942DFBD0683}" srcOrd="0" destOrd="0" parTransId="{A7E0A547-761B-460A-9E1E-FFB647814B0E}" sibTransId="{8168647A-FF44-486C-A4F3-DE2B7B04D0BA}"/>
    <dgm:cxn modelId="{6379E917-BDB0-4D74-8FCF-9C689BC94725}" srcId="{A9ACBA40-3029-47D5-B776-B747F0E15430}" destId="{9F073740-472A-45F1-A4CB-7B6AC1977E04}" srcOrd="0" destOrd="0" parTransId="{54C5295D-2A68-4130-8725-078001925181}" sibTransId="{AA397294-7BB5-4AA5-82A1-974BED25112E}"/>
    <dgm:cxn modelId="{CC0E014C-CC63-472F-B381-DB3124E943A3}" srcId="{B4048E50-3B51-4999-9A54-45F5E6B07A80}" destId="{E3079ED9-5B35-4F7F-A7C4-8FAFD0470557}" srcOrd="1" destOrd="0" parTransId="{5C9981A9-0143-43AF-A1B7-F01DAAD0D529}" sibTransId="{8E7C5481-5DFE-4427-BE0A-A24C306BFCF4}"/>
    <dgm:cxn modelId="{9C2ADB50-15BB-41A8-BCF2-F51226788D8B}" srcId="{B4048E50-3B51-4999-9A54-45F5E6B07A80}" destId="{B3229CD9-3811-447E-A9AA-5EF6FAECB333}" srcOrd="2" destOrd="0" parTransId="{D3DE0B73-1058-404F-B5A2-5C69CC67F70D}" sibTransId="{3A3E7282-2403-4336-B126-9955BC62701E}"/>
    <dgm:cxn modelId="{BB5E945D-BD70-4A91-A660-31CAEC528304}" type="presOf" srcId="{A9ACBA40-3029-47D5-B776-B747F0E15430}" destId="{A75518A5-8D7C-4617-80C4-6080F87D7B60}" srcOrd="0" destOrd="0" presId="urn:microsoft.com/office/officeart/2005/8/layout/vList2"/>
    <dgm:cxn modelId="{6AA6A465-972C-4E19-A625-73A00F4D2588}" srcId="{B4048E50-3B51-4999-9A54-45F5E6B07A80}" destId="{A9ACBA40-3029-47D5-B776-B747F0E15430}" srcOrd="3" destOrd="0" parTransId="{56EFF4EE-C97A-4491-AA0F-BAECDB962473}" sibTransId="{2663F8BB-F57B-4FBC-9A56-781413D655E4}"/>
    <dgm:cxn modelId="{0A6FFF76-CB9A-465D-976E-3A6ED9FB0069}" srcId="{B4048E50-3B51-4999-9A54-45F5E6B07A80}" destId="{5CE8CB95-2CFC-467A-B818-821612B3DB49}" srcOrd="0" destOrd="0" parTransId="{707B93C5-DD04-49BB-8B0A-3B68195F245F}" sibTransId="{2D629E26-BCEE-47F2-8F0B-586C7DE31475}"/>
    <dgm:cxn modelId="{D9E1187C-7409-4146-8D1A-B20BB31B2A35}" type="presOf" srcId="{B4048E50-3B51-4999-9A54-45F5E6B07A80}" destId="{CE7B5B9B-0B6C-4D79-812B-E78483239B31}" srcOrd="0" destOrd="0" presId="urn:microsoft.com/office/officeart/2005/8/layout/vList2"/>
    <dgm:cxn modelId="{AFF4D68A-C93A-44D0-BC84-1C45236D1F9A}" type="presOf" srcId="{A12CDFED-4789-49E5-B821-7942DFBD0683}" destId="{7E204200-FF25-4266-B837-8595BFA62C91}" srcOrd="0" destOrd="0" presId="urn:microsoft.com/office/officeart/2005/8/layout/vList2"/>
    <dgm:cxn modelId="{CDFDE79A-2BA5-492E-9BA7-B3196953B569}" type="presOf" srcId="{5CE8CB95-2CFC-467A-B818-821612B3DB49}" destId="{150A718B-7E1D-4CDA-981B-9D61254D8C86}" srcOrd="0" destOrd="0" presId="urn:microsoft.com/office/officeart/2005/8/layout/vList2"/>
    <dgm:cxn modelId="{B47706AF-A995-4219-AE49-8747ADBDFD4B}" type="presOf" srcId="{E3079ED9-5B35-4F7F-A7C4-8FAFD0470557}" destId="{0D33D6D6-4BC8-40D9-AB82-53D975BAB51B}" srcOrd="0" destOrd="0" presId="urn:microsoft.com/office/officeart/2005/8/layout/vList2"/>
    <dgm:cxn modelId="{126D0FE1-7B8C-497F-83C0-66C2EC2C685E}" type="presOf" srcId="{E4D60697-7A2C-4EAD-9393-A93B06C5175F}" destId="{CEB2181E-E1DB-4945-A156-7E2F763E9BF4}" srcOrd="0" destOrd="0" presId="urn:microsoft.com/office/officeart/2005/8/layout/vList2"/>
    <dgm:cxn modelId="{CC1A7DE2-765B-4751-9C9E-04FDD5738C37}" srcId="{5CE8CB95-2CFC-467A-B818-821612B3DB49}" destId="{E4D60697-7A2C-4EAD-9393-A93B06C5175F}" srcOrd="0" destOrd="0" parTransId="{D3B471B4-E799-41D6-BED6-52B874CDBF76}" sibTransId="{19486BA8-1163-4261-9F62-5B57A434D14B}"/>
    <dgm:cxn modelId="{29B8D0E7-09D5-45A6-A40F-340AADFAF891}" srcId="{B3229CD9-3811-447E-A9AA-5EF6FAECB333}" destId="{3FD76528-A7D5-4EC1-AD5B-5DCE2F3C6D97}" srcOrd="0" destOrd="0" parTransId="{1CB44B3F-1E4B-447C-8D89-923C445C6584}" sibTransId="{9623BE74-E601-4C8F-9B9E-4945B9198B14}"/>
    <dgm:cxn modelId="{02FDB1E9-FDCB-49F3-8E30-BC9EF0D29BB6}" type="presOf" srcId="{3FD76528-A7D5-4EC1-AD5B-5DCE2F3C6D97}" destId="{C960D9F2-EA82-488B-A2E2-ADC095EA9A9D}" srcOrd="0" destOrd="0" presId="urn:microsoft.com/office/officeart/2005/8/layout/vList2"/>
    <dgm:cxn modelId="{B9AFC5F0-5020-46D6-855D-829DB29556C4}" type="presOf" srcId="{9F073740-472A-45F1-A4CB-7B6AC1977E04}" destId="{28C689D0-3D6D-4A85-93B0-1D089F29166D}" srcOrd="0" destOrd="0" presId="urn:microsoft.com/office/officeart/2005/8/layout/vList2"/>
    <dgm:cxn modelId="{281254F8-74F3-422D-A19E-EA797656701F}" type="presOf" srcId="{B3229CD9-3811-447E-A9AA-5EF6FAECB333}" destId="{EBD829EF-8351-4E7C-A95A-7CFB9A19D334}" srcOrd="0" destOrd="0" presId="urn:microsoft.com/office/officeart/2005/8/layout/vList2"/>
    <dgm:cxn modelId="{3293DAB8-0071-4A24-B396-917817A0DCFA}" type="presParOf" srcId="{CE7B5B9B-0B6C-4D79-812B-E78483239B31}" destId="{150A718B-7E1D-4CDA-981B-9D61254D8C86}" srcOrd="0" destOrd="0" presId="urn:microsoft.com/office/officeart/2005/8/layout/vList2"/>
    <dgm:cxn modelId="{3A31ECC6-7179-4E00-A407-643A45777C92}" type="presParOf" srcId="{CE7B5B9B-0B6C-4D79-812B-E78483239B31}" destId="{CEB2181E-E1DB-4945-A156-7E2F763E9BF4}" srcOrd="1" destOrd="0" presId="urn:microsoft.com/office/officeart/2005/8/layout/vList2"/>
    <dgm:cxn modelId="{6FCB4896-E905-4440-9C0F-4F66DF198F6C}" type="presParOf" srcId="{CE7B5B9B-0B6C-4D79-812B-E78483239B31}" destId="{0D33D6D6-4BC8-40D9-AB82-53D975BAB51B}" srcOrd="2" destOrd="0" presId="urn:microsoft.com/office/officeart/2005/8/layout/vList2"/>
    <dgm:cxn modelId="{4B5DF907-256D-4058-8559-C68C63B7F368}" type="presParOf" srcId="{CE7B5B9B-0B6C-4D79-812B-E78483239B31}" destId="{7E204200-FF25-4266-B837-8595BFA62C91}" srcOrd="3" destOrd="0" presId="urn:microsoft.com/office/officeart/2005/8/layout/vList2"/>
    <dgm:cxn modelId="{DADF7EFE-C5CD-4835-9842-F56728EF0D14}" type="presParOf" srcId="{CE7B5B9B-0B6C-4D79-812B-E78483239B31}" destId="{EBD829EF-8351-4E7C-A95A-7CFB9A19D334}" srcOrd="4" destOrd="0" presId="urn:microsoft.com/office/officeart/2005/8/layout/vList2"/>
    <dgm:cxn modelId="{263D52F0-24D8-4F42-B091-2BDFB9F37D5C}" type="presParOf" srcId="{CE7B5B9B-0B6C-4D79-812B-E78483239B31}" destId="{C960D9F2-EA82-488B-A2E2-ADC095EA9A9D}" srcOrd="5" destOrd="0" presId="urn:microsoft.com/office/officeart/2005/8/layout/vList2"/>
    <dgm:cxn modelId="{FAF66D66-DF24-47B2-B9C2-3791611EA61E}" type="presParOf" srcId="{CE7B5B9B-0B6C-4D79-812B-E78483239B31}" destId="{A75518A5-8D7C-4617-80C4-6080F87D7B60}" srcOrd="6" destOrd="0" presId="urn:microsoft.com/office/officeart/2005/8/layout/vList2"/>
    <dgm:cxn modelId="{3FDEE7E9-5261-4104-B00C-D4536DD26D15}" type="presParOf" srcId="{CE7B5B9B-0B6C-4D79-812B-E78483239B31}" destId="{28C689D0-3D6D-4A85-93B0-1D089F29166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A718B-7E1D-4CDA-981B-9D61254D8C86}">
      <dsp:nvSpPr>
        <dsp:cNvPr id="0" name=""/>
        <dsp:cNvSpPr/>
      </dsp:nvSpPr>
      <dsp:spPr>
        <a:xfrm>
          <a:off x="0" y="70548"/>
          <a:ext cx="717688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Education</a:t>
          </a:r>
        </a:p>
      </dsp:txBody>
      <dsp:txXfrm>
        <a:off x="26273" y="96821"/>
        <a:ext cx="7124338" cy="485654"/>
      </dsp:txXfrm>
    </dsp:sp>
    <dsp:sp modelId="{CEB2181E-E1DB-4945-A156-7E2F763E9BF4}">
      <dsp:nvSpPr>
        <dsp:cNvPr id="0" name=""/>
        <dsp:cNvSpPr/>
      </dsp:nvSpPr>
      <dsp:spPr>
        <a:xfrm>
          <a:off x="0" y="608748"/>
          <a:ext cx="7176884" cy="53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86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spc="50" dirty="0"/>
            <a:t>Members</a:t>
          </a:r>
          <a:r>
            <a:rPr lang="en-US" sz="1800" kern="1200" spc="50" dirty="0">
              <a:solidFill>
                <a:schemeClr val="tx1"/>
              </a:solidFill>
            </a:rPr>
            <a:t>,</a:t>
          </a:r>
          <a:r>
            <a:rPr lang="en-US" sz="1800" kern="1200" spc="50" dirty="0"/>
            <a:t> who have the opportunity to earn education awards</a:t>
          </a:r>
          <a:r>
            <a:rPr lang="en-US" sz="1800" kern="1200" spc="50" dirty="0">
              <a:solidFill>
                <a:schemeClr val="tx1"/>
              </a:solidFill>
            </a:rPr>
            <a:t>,</a:t>
          </a:r>
          <a:r>
            <a:rPr lang="en-US" sz="1800" kern="1200" spc="50" dirty="0"/>
            <a:t> are reaching their goals</a:t>
          </a:r>
        </a:p>
      </dsp:txBody>
      <dsp:txXfrm>
        <a:off x="0" y="608748"/>
        <a:ext cx="7176884" cy="535612"/>
      </dsp:txXfrm>
    </dsp:sp>
    <dsp:sp modelId="{0D33D6D6-4BC8-40D9-AB82-53D975BAB51B}">
      <dsp:nvSpPr>
        <dsp:cNvPr id="0" name=""/>
        <dsp:cNvSpPr/>
      </dsp:nvSpPr>
      <dsp:spPr>
        <a:xfrm>
          <a:off x="0" y="1219885"/>
          <a:ext cx="717688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ts val="2724"/>
            </a:spcAft>
            <a:buNone/>
          </a:pPr>
          <a:r>
            <a:rPr lang="en-US" sz="2300" kern="1200" dirty="0"/>
            <a:t>Membership</a:t>
          </a:r>
        </a:p>
      </dsp:txBody>
      <dsp:txXfrm>
        <a:off x="26273" y="1246158"/>
        <a:ext cx="7124338" cy="485654"/>
      </dsp:txXfrm>
    </dsp:sp>
    <dsp:sp modelId="{7E204200-FF25-4266-B837-8595BFA62C91}">
      <dsp:nvSpPr>
        <dsp:cNvPr id="0" name=""/>
        <dsp:cNvSpPr/>
      </dsp:nvSpPr>
      <dsp:spPr>
        <a:xfrm>
          <a:off x="0" y="1746058"/>
          <a:ext cx="7176884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86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spc="50" dirty="0"/>
            <a:t>With enough members, everyone’s experience is enhanced because leadership is provided and meeting and committee assignments are filled</a:t>
          </a:r>
        </a:p>
      </dsp:txBody>
      <dsp:txXfrm>
        <a:off x="0" y="1746058"/>
        <a:ext cx="7176884" cy="785565"/>
      </dsp:txXfrm>
    </dsp:sp>
    <dsp:sp modelId="{EBD829EF-8351-4E7C-A95A-7CFB9A19D334}">
      <dsp:nvSpPr>
        <dsp:cNvPr id="0" name=""/>
        <dsp:cNvSpPr/>
      </dsp:nvSpPr>
      <dsp:spPr>
        <a:xfrm>
          <a:off x="0" y="2648499"/>
          <a:ext cx="717688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Training</a:t>
          </a:r>
        </a:p>
      </dsp:txBody>
      <dsp:txXfrm>
        <a:off x="26273" y="2674772"/>
        <a:ext cx="7124338" cy="485654"/>
      </dsp:txXfrm>
    </dsp:sp>
    <dsp:sp modelId="{C960D9F2-EA82-488B-A2E2-ADC095EA9A9D}">
      <dsp:nvSpPr>
        <dsp:cNvPr id="0" name=""/>
        <dsp:cNvSpPr/>
      </dsp:nvSpPr>
      <dsp:spPr>
        <a:xfrm>
          <a:off x="0" y="3123912"/>
          <a:ext cx="7176884" cy="53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86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spc="30" dirty="0"/>
            <a:t>Trained club officers are better able to serve and support your club</a:t>
          </a:r>
        </a:p>
      </dsp:txBody>
      <dsp:txXfrm>
        <a:off x="0" y="3123912"/>
        <a:ext cx="7176884" cy="535612"/>
      </dsp:txXfrm>
    </dsp:sp>
    <dsp:sp modelId="{A75518A5-8D7C-4617-80C4-6080F87D7B60}">
      <dsp:nvSpPr>
        <dsp:cNvPr id="0" name=""/>
        <dsp:cNvSpPr/>
      </dsp:nvSpPr>
      <dsp:spPr>
        <a:xfrm>
          <a:off x="0" y="3689141"/>
          <a:ext cx="717688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Administration</a:t>
          </a:r>
        </a:p>
      </dsp:txBody>
      <dsp:txXfrm>
        <a:off x="26273" y="3715414"/>
        <a:ext cx="7124338" cy="485654"/>
      </dsp:txXfrm>
    </dsp:sp>
    <dsp:sp modelId="{28C689D0-3D6D-4A85-93B0-1D089F29166D}">
      <dsp:nvSpPr>
        <dsp:cNvPr id="0" name=""/>
        <dsp:cNvSpPr/>
      </dsp:nvSpPr>
      <dsp:spPr>
        <a:xfrm>
          <a:off x="0" y="4150687"/>
          <a:ext cx="7176884" cy="53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86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spc="50" dirty="0"/>
            <a:t>Fulfilling administrative duties helps your club run more smoothly, which benefits members</a:t>
          </a:r>
        </a:p>
      </dsp:txBody>
      <dsp:txXfrm>
        <a:off x="0" y="4150687"/>
        <a:ext cx="7176884" cy="53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A718B-7E1D-4CDA-981B-9D61254D8C86}">
      <dsp:nvSpPr>
        <dsp:cNvPr id="0" name=""/>
        <dsp:cNvSpPr/>
      </dsp:nvSpPr>
      <dsp:spPr>
        <a:xfrm>
          <a:off x="0" y="70548"/>
          <a:ext cx="717688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Education</a:t>
          </a:r>
        </a:p>
      </dsp:txBody>
      <dsp:txXfrm>
        <a:off x="26273" y="96821"/>
        <a:ext cx="7124338" cy="485654"/>
      </dsp:txXfrm>
    </dsp:sp>
    <dsp:sp modelId="{CEB2181E-E1DB-4945-A156-7E2F763E9BF4}">
      <dsp:nvSpPr>
        <dsp:cNvPr id="0" name=""/>
        <dsp:cNvSpPr/>
      </dsp:nvSpPr>
      <dsp:spPr>
        <a:xfrm>
          <a:off x="0" y="608748"/>
          <a:ext cx="7176884" cy="53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86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spc="50" dirty="0"/>
            <a:t>Members</a:t>
          </a:r>
          <a:r>
            <a:rPr lang="en-US" sz="1800" kern="1200" spc="50" dirty="0">
              <a:solidFill>
                <a:schemeClr val="tx1"/>
              </a:solidFill>
            </a:rPr>
            <a:t>,</a:t>
          </a:r>
          <a:r>
            <a:rPr lang="en-US" sz="1800" kern="1200" spc="50" dirty="0"/>
            <a:t> who have the opportunity to earn education awards</a:t>
          </a:r>
          <a:r>
            <a:rPr lang="en-US" sz="1800" kern="1200" spc="50" dirty="0">
              <a:solidFill>
                <a:schemeClr val="tx1"/>
              </a:solidFill>
            </a:rPr>
            <a:t>,</a:t>
          </a:r>
          <a:r>
            <a:rPr lang="en-US" sz="1800" kern="1200" spc="50" dirty="0"/>
            <a:t> are reaching their goals</a:t>
          </a:r>
        </a:p>
      </dsp:txBody>
      <dsp:txXfrm>
        <a:off x="0" y="608748"/>
        <a:ext cx="7176884" cy="535612"/>
      </dsp:txXfrm>
    </dsp:sp>
    <dsp:sp modelId="{0D33D6D6-4BC8-40D9-AB82-53D975BAB51B}">
      <dsp:nvSpPr>
        <dsp:cNvPr id="0" name=""/>
        <dsp:cNvSpPr/>
      </dsp:nvSpPr>
      <dsp:spPr>
        <a:xfrm>
          <a:off x="0" y="1219885"/>
          <a:ext cx="717688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ts val="2724"/>
            </a:spcAft>
            <a:buNone/>
          </a:pPr>
          <a:r>
            <a:rPr lang="en-US" sz="2300" kern="1200" dirty="0"/>
            <a:t>Membership</a:t>
          </a:r>
        </a:p>
      </dsp:txBody>
      <dsp:txXfrm>
        <a:off x="26273" y="1246158"/>
        <a:ext cx="7124338" cy="485654"/>
      </dsp:txXfrm>
    </dsp:sp>
    <dsp:sp modelId="{7E204200-FF25-4266-B837-8595BFA62C91}">
      <dsp:nvSpPr>
        <dsp:cNvPr id="0" name=""/>
        <dsp:cNvSpPr/>
      </dsp:nvSpPr>
      <dsp:spPr>
        <a:xfrm>
          <a:off x="0" y="1746058"/>
          <a:ext cx="7176884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86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spc="50" dirty="0"/>
            <a:t>With enough members, everyone’s experience is enhanced because leadership is provided and meeting and committee assignments are filled</a:t>
          </a:r>
        </a:p>
      </dsp:txBody>
      <dsp:txXfrm>
        <a:off x="0" y="1746058"/>
        <a:ext cx="7176884" cy="785565"/>
      </dsp:txXfrm>
    </dsp:sp>
    <dsp:sp modelId="{EBD829EF-8351-4E7C-A95A-7CFB9A19D334}">
      <dsp:nvSpPr>
        <dsp:cNvPr id="0" name=""/>
        <dsp:cNvSpPr/>
      </dsp:nvSpPr>
      <dsp:spPr>
        <a:xfrm>
          <a:off x="0" y="2648499"/>
          <a:ext cx="717688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Training</a:t>
          </a:r>
        </a:p>
      </dsp:txBody>
      <dsp:txXfrm>
        <a:off x="26273" y="2674772"/>
        <a:ext cx="7124338" cy="485654"/>
      </dsp:txXfrm>
    </dsp:sp>
    <dsp:sp modelId="{C960D9F2-EA82-488B-A2E2-ADC095EA9A9D}">
      <dsp:nvSpPr>
        <dsp:cNvPr id="0" name=""/>
        <dsp:cNvSpPr/>
      </dsp:nvSpPr>
      <dsp:spPr>
        <a:xfrm>
          <a:off x="0" y="3123912"/>
          <a:ext cx="7176884" cy="53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86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spc="30" dirty="0"/>
            <a:t>Trained club officers are better able to serve and support your club</a:t>
          </a:r>
        </a:p>
      </dsp:txBody>
      <dsp:txXfrm>
        <a:off x="0" y="3123912"/>
        <a:ext cx="7176884" cy="535612"/>
      </dsp:txXfrm>
    </dsp:sp>
    <dsp:sp modelId="{A75518A5-8D7C-4617-80C4-6080F87D7B60}">
      <dsp:nvSpPr>
        <dsp:cNvPr id="0" name=""/>
        <dsp:cNvSpPr/>
      </dsp:nvSpPr>
      <dsp:spPr>
        <a:xfrm>
          <a:off x="0" y="3689141"/>
          <a:ext cx="7176884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Administration</a:t>
          </a:r>
        </a:p>
      </dsp:txBody>
      <dsp:txXfrm>
        <a:off x="26273" y="3715414"/>
        <a:ext cx="7124338" cy="485654"/>
      </dsp:txXfrm>
    </dsp:sp>
    <dsp:sp modelId="{28C689D0-3D6D-4A85-93B0-1D089F29166D}">
      <dsp:nvSpPr>
        <dsp:cNvPr id="0" name=""/>
        <dsp:cNvSpPr/>
      </dsp:nvSpPr>
      <dsp:spPr>
        <a:xfrm>
          <a:off x="0" y="4150687"/>
          <a:ext cx="7176884" cy="53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86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spc="50" dirty="0"/>
            <a:t>Fulfilling administrative duties helps your club run more smoothly, which benefits members</a:t>
          </a:r>
        </a:p>
      </dsp:txBody>
      <dsp:txXfrm>
        <a:off x="0" y="4150687"/>
        <a:ext cx="7176884" cy="53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10FD745-FE7D-4749-AA81-AB703BF2AF9F}" type="datetimeFigureOut">
              <a:rPr lang="en-US" smtClean="0"/>
              <a:t>6/29/19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B038908-DAEC-4B5A-B397-9D8C1E3BE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02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5454E-62E0-4449-8966-DB42F83F78D3}" type="datetimeFigureOut">
              <a:rPr lang="en-US" smtClean="0"/>
              <a:t>6/29/19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3E360-D617-D24B-957F-808D1D6F0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6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54B805-CDAB-3A40-8111-AB777D1FAB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56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4C3FB1-E795-4347-A7FF-8C7681F099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50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B2B6C5-0343-471A-A16C-1BCEEEBDA2C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5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2816F5-7CD3-428E-9947-06AA5738B8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2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9EF3719-9C1B-0B40-8CE3-329E62378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11D80-1F49-7147-9D28-6017D311A2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B06991D-45F8-8849-A5C7-9409B8170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39F3609-CCE6-D14E-97E8-7AC3FE7D9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7919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CE720AD-B694-C04E-8A8D-090E9311F8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D49DEF-3B88-664C-BC29-A0F204D10E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483DA40-E43F-0C4D-B0DF-48A74FE06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F2FB3BE-5C2D-6C42-9495-9FCC42130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135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293B614-D4AA-DC4D-A15F-5FB9F6E105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C0E4C0-52AB-6D49-9F78-E060955E9D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01A6341-A102-B24E-9C07-52E8B27243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3B0B2FC-202A-7C47-8EB5-6E9CE2264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1504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2DCC877-621F-F04E-AFF0-94A2FCAF3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A70EC-1810-9549-911F-3F985E105E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5682F06-C537-9E4A-A8E1-B2E0C0BB46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D84372C-C4C1-574B-84F5-0BB716ED3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717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312929D-B47A-3C4F-B4C7-DB3479CE5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D3AFD9-2371-634C-9EE5-D227FA2A222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3A52E29-BF19-2547-80A0-F8F553281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FA50C08-4B6F-2847-B5A4-C44B47426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897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622E5D3-3009-CE41-B37C-F9B377EB6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143AC-9902-7C49-B135-13311A71098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E3A3AE1-2498-5041-85F1-50DAB14356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F5FA0FB-975D-0548-9F52-A7596EDBF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0836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BE3BA2D-8450-E940-8DA2-9BB6BA5B7C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0D730-4FDB-A54C-956E-33B08F5D6F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88D5C08-DD86-FC4A-8720-6D1A609BA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3A1F975-4294-F942-AAC6-930D92EB3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652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54B805-CDAB-3A40-8111-AB777D1FAB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06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D6CA09D-76D4-A142-B2A9-E71314B2BB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B3D51-35FC-394B-881D-32038E3125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D8FDD9D-4012-2B48-A81A-3C85D575D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2812AAD-000C-E544-8621-637CBCAAC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31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EE1EA2-C288-466D-B1A0-F83F0762EB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9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D5EE5D-2F4F-4FB2-8D2C-51D01A48ED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447EF-ABAD-43E7-BBF5-E694CDB1444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8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EE1EA2-C288-466D-B1A0-F83F0762EB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F6C1C4-A952-4863-B159-EAEE4955A2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47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B4A5F9-505C-4F8E-9506-ED1CFD2FFC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72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15547-F5C3-4C6D-9E49-25BBDBB0C3E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2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990600"/>
          </a:xfrm>
        </p:spPr>
        <p:txBody>
          <a:bodyPr/>
          <a:lstStyle>
            <a:lvl1pPr marL="0" indent="0" algn="ctr">
              <a:lnSpc>
                <a:spcPct val="90000"/>
              </a:lnSpc>
              <a:buFont typeface="Webdings" charset="0"/>
              <a:buNone/>
              <a:defRPr sz="2400"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81000" y="6400800"/>
            <a:ext cx="838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oastmastersLogo-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83" y="4251325"/>
            <a:ext cx="2151619" cy="1920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rgbClr val="A9B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3200401"/>
            <a:ext cx="78867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1647825" y="4038600"/>
            <a:ext cx="584835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Presentation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7404"/>
            <a:ext cx="3048000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599"/>
            <a:ext cx="86106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idx="1"/>
          </p:nvPr>
        </p:nvSpPr>
        <p:spPr>
          <a:xfrm>
            <a:off x="457200" y="1604155"/>
            <a:ext cx="82296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>
              <a:buSzPct val="100000"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685800" indent="-228600"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1084263" indent="-169863"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060575" indent="-290513"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7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unni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9144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3"/>
          <p:cNvSpPr>
            <a:spLocks noGrp="1"/>
          </p:cNvSpPr>
          <p:nvPr>
            <p:ph idx="1"/>
          </p:nvPr>
        </p:nvSpPr>
        <p:spPr>
          <a:xfrm>
            <a:off x="457200" y="1604155"/>
            <a:ext cx="82296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SzPct val="100000"/>
              <a:buFontTx/>
              <a:buNone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8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8382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1600200"/>
            <a:ext cx="3733800" cy="5181600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400"/>
            </a:lvl1pPr>
            <a:lvl2pPr marL="685800" indent="-228600">
              <a:defRPr sz="2000"/>
            </a:lvl2pPr>
            <a:lvl3pPr marL="1084263" indent="-169863">
              <a:defRPr sz="2000"/>
            </a:lvl3pPr>
            <a:lvl5pPr marL="2057400" indent="-228600">
              <a:defRPr/>
            </a:lvl5pPr>
          </a:lstStyle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0" y="1600200"/>
            <a:ext cx="3733800" cy="5181600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400"/>
            </a:lvl1pPr>
            <a:lvl2pPr marL="685800" indent="-228600">
              <a:defRPr sz="2000"/>
            </a:lvl2pPr>
            <a:lvl3pPr marL="1084263" indent="-169863">
              <a:defRPr sz="2000"/>
            </a:lvl3pPr>
            <a:lvl5pPr marL="2057400" indent="-228600">
              <a:defRPr/>
            </a:lvl5pPr>
          </a:lstStyle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3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7620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38862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1"/>
          </p:nvPr>
        </p:nvSpPr>
        <p:spPr>
          <a:xfrm>
            <a:off x="4648200" y="1600200"/>
            <a:ext cx="38862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609599"/>
            <a:ext cx="86106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0893600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255742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446300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572000"/>
          </a:xfrm>
        </p:spPr>
        <p:txBody>
          <a:bodyPr/>
          <a:lstStyle>
            <a:lvl1pPr marL="0" indent="0">
              <a:buFontTx/>
              <a:buNone/>
              <a:defRPr/>
            </a:lvl1pPr>
            <a:lvl4pPr marL="1600200" indent="-228600">
              <a:buFont typeface="Lucida Grande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31799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style</a:t>
            </a:r>
          </a:p>
        </p:txBody>
      </p:sp>
    </p:spTree>
    <p:extLst>
      <p:ext uri="{BB962C8B-B14F-4D97-AF65-F5344CB8AC3E}">
        <p14:creationId xmlns:p14="http://schemas.microsoft.com/office/powerpoint/2010/main" val="2911054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883677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159765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8391696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470541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595954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63880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2692342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7277499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1641493"/>
      </p:ext>
    </p:extLst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2935992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724400"/>
          </a:xfrm>
        </p:spPr>
        <p:txBody>
          <a:bodyPr/>
          <a:lstStyle>
            <a:lvl1pPr marL="398463" indent="-398463">
              <a:defRPr/>
            </a:lvl1pPr>
            <a:lvl4pPr marL="1600200" indent="-228600">
              <a:buFont typeface="Lucida Grande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7979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5614662"/>
      </p:ext>
    </p:extLst>
  </p:cSld>
  <p:clrMapOvr>
    <a:masterClrMapping/>
  </p:clrMapOvr>
  <p:transition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258549"/>
      </p:ext>
    </p:extLst>
  </p:cSld>
  <p:clrMapOvr>
    <a:masterClrMapping/>
  </p:clrMapOvr>
  <p:transition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8079702"/>
      </p:ext>
    </p:extLst>
  </p:cSld>
  <p:clrMapOvr>
    <a:masterClrMapping/>
  </p:clrMapOvr>
  <p:transition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7317170"/>
      </p:ext>
    </p:extLst>
  </p:cSld>
  <p:clrMapOvr>
    <a:masterClrMapping/>
  </p:clrMapOvr>
  <p:transition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3921256"/>
      </p:ext>
    </p:extLst>
  </p:cSld>
  <p:clrMapOvr>
    <a:masterClrMapping/>
  </p:clrMapOvr>
  <p:transition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496408"/>
      </p:ext>
    </p:extLst>
  </p:cSld>
  <p:clrMapOvr>
    <a:masterClrMapping/>
  </p:clrMapOvr>
  <p:transition>
    <p:cu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100474"/>
      </p:ext>
    </p:extLst>
  </p:cSld>
  <p:clrMapOvr>
    <a:masterClrMapping/>
  </p:clrMapOvr>
  <p:transition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212836"/>
      </p:ext>
    </p:extLst>
  </p:cSld>
  <p:clrMapOvr>
    <a:masterClrMapping/>
  </p:clrMapOvr>
  <p:transition>
    <p:cu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415284"/>
      </p:ext>
    </p:extLst>
  </p:cSld>
  <p:clrMapOvr>
    <a:masterClrMapping/>
  </p:clrMapOvr>
  <p:transition>
    <p:cu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805021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0269"/>
            <a:ext cx="8204199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572000"/>
          </a:xfrm>
        </p:spPr>
        <p:txBody>
          <a:bodyPr/>
          <a:lstStyle>
            <a:lvl1pPr marL="398463" indent="-398463">
              <a:defRPr sz="2800"/>
            </a:lvl1pPr>
            <a:lvl2pPr>
              <a:defRPr sz="2400"/>
            </a:lvl2pPr>
            <a:lvl3pPr>
              <a:defRPr sz="2000"/>
            </a:lvl3pPr>
            <a:lvl4pPr marL="1600200" indent="-228600">
              <a:buFont typeface="Lucida Grande"/>
              <a:buChar char="–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343400" cy="4572000"/>
          </a:xfrm>
        </p:spPr>
        <p:txBody>
          <a:bodyPr/>
          <a:lstStyle>
            <a:lvl1pPr marL="398463" indent="-398463">
              <a:defRPr sz="2800"/>
            </a:lvl1pPr>
            <a:lvl2pPr>
              <a:defRPr sz="2400"/>
            </a:lvl2pPr>
            <a:lvl3pPr>
              <a:defRPr sz="2000"/>
            </a:lvl3pPr>
            <a:lvl4pPr marL="1600200" indent="-228600">
              <a:buFont typeface="Lucida Grande"/>
              <a:buChar char="–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84537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573812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2" y="250295"/>
            <a:ext cx="8305800" cy="9604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600200" indent="-228600">
              <a:buFont typeface="Lucida Grande"/>
              <a:buChar char="–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600200" indent="-228600">
              <a:buFont typeface="Lucida Grande"/>
              <a:buChar char="–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080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01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94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434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7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dark bkg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1826"/>
            <a:ext cx="3048000" cy="694946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3200401"/>
            <a:ext cx="78867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1647825" y="4038600"/>
            <a:ext cx="584835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rgbClr val="EBEBEB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8326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1000" y="6400800"/>
            <a:ext cx="7772400" cy="2286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26000">
                <a:schemeClr val="accent1">
                  <a:shade val="93000"/>
                  <a:satMod val="130000"/>
                </a:schemeClr>
              </a:gs>
              <a:gs pos="96000">
                <a:schemeClr val="accent1">
                  <a:shade val="94000"/>
                  <a:satMod val="135000"/>
                  <a:alpha val="0"/>
                </a:schemeClr>
              </a:gs>
            </a:gsLst>
            <a:lin ang="3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33400" y="6383179"/>
            <a:ext cx="1555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www.toastmasters.org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31799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style</a:t>
            </a:r>
          </a:p>
        </p:txBody>
      </p:sp>
      <p:pic>
        <p:nvPicPr>
          <p:cNvPr id="8" name="Picture 7" descr="ToastmastersLogo-Color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88" y="6179884"/>
            <a:ext cx="702637" cy="627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9" r:id="rId3"/>
    <p:sldLayoutId id="2147483653" r:id="rId4"/>
    <p:sldLayoutId id="2147483654" r:id="rId5"/>
    <p:sldLayoutId id="2147483655" r:id="rId6"/>
    <p:sldLayoutId id="2147483656" r:id="rId7"/>
    <p:sldLayoutId id="214748365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spc="-100">
          <a:solidFill>
            <a:schemeClr val="bg1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98463" indent="-398463" algn="l" rtl="0" eaLnBrk="1" fontAlgn="base" hangingPunct="1">
        <a:spcBef>
          <a:spcPct val="20000"/>
        </a:spcBef>
        <a:spcAft>
          <a:spcPct val="0"/>
        </a:spcAft>
        <a:buClr>
          <a:srgbClr val="CD202C"/>
        </a:buClr>
        <a:buFont typeface="Webdings" charset="2"/>
        <a:buChar char="4"/>
        <a:defRPr sz="2800" spc="-5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 spc="-5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 spc="-5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Lucida Grande"/>
        <a:buChar char="–"/>
        <a:defRPr sz="2000" spc="-5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D5D7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3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>
              <a:lumMod val="65000"/>
              <a:lumOff val="35000"/>
            </a:schemeClr>
          </a:solidFill>
          <a:latin typeface="Myriad Pro Semibold" charset="0"/>
          <a:ea typeface="Myriad Pro Semibold" charset="0"/>
          <a:cs typeface="Myriad Pro Semi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7000"/>
        <a:buFont typeface="ArialUnicodeMS" charset="0"/>
        <a:buChar char="▸"/>
        <a:defRPr sz="2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16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Courier New" charset="0"/>
        <a:buChar char="o"/>
        <a:defRPr sz="16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 pg bkgd-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65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>
    <p:cut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 kern="1200" spc="-150">
          <a:solidFill>
            <a:schemeClr val="accent2"/>
          </a:solidFill>
          <a:latin typeface="Arial"/>
          <a:ea typeface="ヒラギノ角ゴ Pro W3" charset="-128"/>
          <a:cs typeface="ヒラギノ角ゴ Pro W3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ebdings" charset="2"/>
        <a:buChar char="4"/>
        <a:defRPr sz="30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 pg bkgd-1.png">
            <a:extLst>
              <a:ext uri="{FF2B5EF4-FFF2-40B4-BE49-F238E27FC236}">
                <a16:creationId xmlns:a16="http://schemas.microsoft.com/office/drawing/2014/main" id="{011EB5F5-E61C-7E49-B56E-B98AAEDE6F5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C68BD59-F66F-344E-A0E7-D241D6AAC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0530F3C-31A4-534A-B23D-B6CCA99F7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726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>
    <p:cut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 spc="-150">
          <a:solidFill>
            <a:srgbClr val="701629"/>
          </a:solidFill>
          <a:latin typeface="Arial"/>
          <a:ea typeface="ヒラギノ角ゴ Pro W3" charset="-128"/>
          <a:cs typeface="ヒラギノ角ゴ Pro W3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01629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01629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01629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01629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01629"/>
        </a:buClr>
        <a:buFont typeface="Webdings" pitchFamily="2" charset="2"/>
        <a:buChar char="4"/>
        <a:defRPr sz="30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Club Officers Training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Saturday, 29</a:t>
            </a:r>
            <a:r>
              <a:rPr lang="en-US" baseline="30000" dirty="0"/>
              <a:t>th</a:t>
            </a:r>
            <a:r>
              <a:rPr lang="en-US" dirty="0"/>
              <a:t> June, 2019</a:t>
            </a:r>
          </a:p>
          <a:p>
            <a:r>
              <a:rPr lang="en-US" dirty="0"/>
              <a:t>District 6</a:t>
            </a:r>
          </a:p>
        </p:txBody>
      </p:sp>
    </p:spTree>
    <p:extLst>
      <p:ext uri="{BB962C8B-B14F-4D97-AF65-F5344CB8AC3E}">
        <p14:creationId xmlns:p14="http://schemas.microsoft.com/office/powerpoint/2010/main" val="27801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7490-14B6-854D-8061-529C22E5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Officer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7A29-B025-7642-BDC8-9F9756171C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  <a:p>
            <a:r>
              <a:rPr lang="en-US" dirty="0"/>
              <a:t>District 6</a:t>
            </a:r>
          </a:p>
        </p:txBody>
      </p:sp>
    </p:spTree>
    <p:extLst>
      <p:ext uri="{BB962C8B-B14F-4D97-AF65-F5344CB8AC3E}">
        <p14:creationId xmlns:p14="http://schemas.microsoft.com/office/powerpoint/2010/main" val="1798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7490-14B6-854D-8061-529C22E5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– 10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7A29-B025-7642-BDC8-9F9756171C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  <a:p>
            <a:r>
              <a:rPr lang="en-US" dirty="0"/>
              <a:t>District 6</a:t>
            </a:r>
          </a:p>
        </p:txBody>
      </p:sp>
    </p:spTree>
    <p:extLst>
      <p:ext uri="{BB962C8B-B14F-4D97-AF65-F5344CB8AC3E}">
        <p14:creationId xmlns:p14="http://schemas.microsoft.com/office/powerpoint/2010/main" val="14208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7490-14B6-854D-8061-529C22E5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7A29-B025-7642-BDC8-9F9756171C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  <a:p>
            <a:r>
              <a:rPr lang="en-US" dirty="0"/>
              <a:t>District 6</a:t>
            </a:r>
          </a:p>
        </p:txBody>
      </p:sp>
    </p:spTree>
    <p:extLst>
      <p:ext uri="{BB962C8B-B14F-4D97-AF65-F5344CB8AC3E}">
        <p14:creationId xmlns:p14="http://schemas.microsoft.com/office/powerpoint/2010/main" val="30168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7490-14B6-854D-8061-529C22E5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Moments of Truth (MOT)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7A29-B025-7642-BDC8-9F9756171C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  <a:p>
            <a:r>
              <a:rPr lang="en-US" dirty="0"/>
              <a:t>District 6</a:t>
            </a:r>
          </a:p>
        </p:txBody>
      </p:sp>
    </p:spTree>
    <p:extLst>
      <p:ext uri="{BB962C8B-B14F-4D97-AF65-F5344CB8AC3E}">
        <p14:creationId xmlns:p14="http://schemas.microsoft.com/office/powerpoint/2010/main" val="19573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98463">
              <a:spcBef>
                <a:spcPts val="0"/>
              </a:spcBef>
              <a:spcAft>
                <a:spcPts val="900"/>
              </a:spcAft>
              <a:buClr>
                <a:srgbClr val="AF0029"/>
              </a:buClr>
            </a:pPr>
            <a:r>
              <a:rPr lang="en-US" dirty="0">
                <a:latin typeface="Arial" charset="0"/>
                <a:cs typeface="Arial" charset="0"/>
              </a:rPr>
              <a:t>Moments of Truth is a tool that enables sustained club quality through guided evaluation and targeted recommendations </a:t>
            </a:r>
          </a:p>
          <a:p>
            <a:pPr marL="398463" indent="-398463">
              <a:spcBef>
                <a:spcPts val="0"/>
              </a:spcBef>
              <a:spcAft>
                <a:spcPts val="900"/>
              </a:spcAft>
              <a:buClr>
                <a:srgbClr val="AF0029"/>
              </a:buClr>
            </a:pPr>
            <a:r>
              <a:rPr lang="en-US" dirty="0"/>
              <a:t>Each moment of truth represents an opportunity for the club to create a positive impression</a:t>
            </a:r>
          </a:p>
          <a:p>
            <a:pPr marL="398463" indent="-398463">
              <a:spcBef>
                <a:spcPts val="0"/>
              </a:spcBef>
              <a:spcAft>
                <a:spcPts val="900"/>
              </a:spcAft>
              <a:buClr>
                <a:srgbClr val="AF0029"/>
              </a:buClr>
              <a:buNone/>
            </a:pPr>
            <a:endParaRPr lang="en-US" dirty="0"/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381000" y="990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kern="1200" spc="-150">
                <a:solidFill>
                  <a:schemeClr val="accent2"/>
                </a:solidFill>
                <a:latin typeface="Arial"/>
                <a:ea typeface="ヒラギノ角ゴ Pro W3" charset="-128"/>
                <a:cs typeface="ヒラギノ角ゴ Pro W3" charset="-12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charset="0"/>
              </a:defRPr>
            </a:lvl6pPr>
            <a:lvl7pPr marL="9144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charset="0"/>
              </a:defRPr>
            </a:lvl7pPr>
            <a:lvl8pPr marL="13716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charset="0"/>
              </a:defRPr>
            </a:lvl8pPr>
            <a:lvl9pPr marL="18288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00293F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Moments of Truth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679689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382000" cy="4343400"/>
          </a:xfrm>
        </p:spPr>
        <p:txBody>
          <a:bodyPr/>
          <a:lstStyle/>
          <a:p>
            <a:pPr marL="347663" indent="-347663" eaLnBrk="1" hangingPunct="1">
              <a:spcBef>
                <a:spcPct val="0"/>
              </a:spcBef>
              <a:spcAft>
                <a:spcPts val="9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sz="2500" dirty="0">
                <a:latin typeface="Arial" charset="0"/>
                <a:cs typeface="Arial" charset="0"/>
              </a:rPr>
              <a:t>Encourages and celebrates member achievement </a:t>
            </a:r>
          </a:p>
          <a:p>
            <a:pPr marL="347663" indent="-347663" eaLnBrk="1" hangingPunct="1">
              <a:spcBef>
                <a:spcPct val="0"/>
              </a:spcBef>
              <a:spcAft>
                <a:spcPts val="9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sz="2500" dirty="0">
                <a:latin typeface="Arial" charset="0"/>
                <a:cs typeface="Arial" charset="0"/>
              </a:rPr>
              <a:t>Provides a supportive and fun environment</a:t>
            </a:r>
          </a:p>
          <a:p>
            <a:pPr marL="347663" indent="-347663" eaLnBrk="1" hangingPunct="1">
              <a:spcBef>
                <a:spcPct val="0"/>
              </a:spcBef>
              <a:spcAft>
                <a:spcPts val="9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sz="2500" dirty="0">
                <a:latin typeface="Arial" charset="0"/>
                <a:cs typeface="Arial" charset="0"/>
              </a:rPr>
              <a:t>Offers a professionally-organized meeting with variety</a:t>
            </a:r>
          </a:p>
          <a:p>
            <a:pPr marL="347663" indent="-347663" eaLnBrk="1" hangingPunct="1">
              <a:spcBef>
                <a:spcPct val="0"/>
              </a:spcBef>
              <a:spcAft>
                <a:spcPts val="9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sz="2500" dirty="0">
                <a:latin typeface="Arial" charset="0"/>
                <a:cs typeface="Arial" charset="0"/>
              </a:rPr>
              <a:t>Club officers are trained in all aspects of club quality</a:t>
            </a:r>
          </a:p>
          <a:p>
            <a:pPr marL="347663" indent="-347663" eaLnBrk="1" hangingPunct="1">
              <a:spcBef>
                <a:spcPct val="0"/>
              </a:spcBef>
              <a:spcAft>
                <a:spcPts val="9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sz="2500" dirty="0">
                <a:latin typeface="Arial" charset="0"/>
                <a:cs typeface="Arial" charset="0"/>
              </a:rPr>
              <a:t>Members have access to a formal mentoring program</a:t>
            </a:r>
          </a:p>
          <a:p>
            <a:pPr marL="347663" indent="-347663" eaLnBrk="1" hangingPunct="1">
              <a:spcBef>
                <a:spcPct val="0"/>
              </a:spcBef>
              <a:spcAft>
                <a:spcPts val="9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sz="2500" dirty="0">
                <a:latin typeface="Arial" charset="0"/>
                <a:cs typeface="Arial" charset="0"/>
              </a:rPr>
              <a:t>Members are provided evaluations that help them grow </a:t>
            </a:r>
          </a:p>
          <a:p>
            <a:pPr marL="347663" indent="-347663" eaLnBrk="1" hangingPunct="1">
              <a:spcBef>
                <a:spcPct val="0"/>
              </a:spcBef>
              <a:spcAft>
                <a:spcPts val="9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sz="2500" dirty="0">
                <a:latin typeface="Arial" charset="0"/>
                <a:cs typeface="Arial" charset="0"/>
              </a:rPr>
              <a:t>Members are motivated to achieve their goals</a:t>
            </a:r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39801"/>
            <a:ext cx="7010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A High-Quality Club</a:t>
            </a:r>
          </a:p>
        </p:txBody>
      </p:sp>
    </p:spTree>
    <p:extLst>
      <p:ext uri="{BB962C8B-B14F-4D97-AF65-F5344CB8AC3E}">
        <p14:creationId xmlns:p14="http://schemas.microsoft.com/office/powerpoint/2010/main" val="206714593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436644" cy="4038600"/>
          </a:xfrm>
        </p:spPr>
        <p:txBody>
          <a:bodyPr/>
          <a:lstStyle/>
          <a:p>
            <a:pPr marL="0" indent="0" algn="ctr" eaLnBrk="1" hangingPunct="1">
              <a:lnSpc>
                <a:spcPct val="125000"/>
              </a:lnSpc>
              <a:spcAft>
                <a:spcPts val="1800"/>
              </a:spcAft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When anyone comes in contact with any aspect of Toastmasters, the person forms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an impression based on her experience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at that particular time. These decisive times when initial impressions are formed are known as moments of truth.</a:t>
            </a: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990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Moments of Truth</a:t>
            </a:r>
          </a:p>
        </p:txBody>
      </p:sp>
    </p:spTree>
    <p:extLst>
      <p:ext uri="{BB962C8B-B14F-4D97-AF65-F5344CB8AC3E}">
        <p14:creationId xmlns:p14="http://schemas.microsoft.com/office/powerpoint/2010/main" val="36850181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229600" cy="434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9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First impressions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Membership orientation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Fellowship, variety, and communication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Program planning and meeting organization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Membership strength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Achievement recognition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939798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Toastmasters’  Moments of Truth</a:t>
            </a:r>
          </a:p>
        </p:txBody>
      </p:sp>
    </p:spTree>
    <p:extLst>
      <p:ext uri="{BB962C8B-B14F-4D97-AF65-F5344CB8AC3E}">
        <p14:creationId xmlns:p14="http://schemas.microsoft.com/office/powerpoint/2010/main" val="301812269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8077200" cy="4495800"/>
          </a:xfrm>
        </p:spPr>
        <p:txBody>
          <a:bodyPr/>
          <a:lstStyle/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Guests greeted warmly and introduced 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to officers and members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Guest book and name tags provided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Professionally arranged meeting room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Convenient meeting location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Guests invited to address the club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Guests invited to join</a:t>
            </a:r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14400"/>
            <a:ext cx="65532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First Impressions</a:t>
            </a:r>
          </a:p>
        </p:txBody>
      </p:sp>
    </p:spTree>
    <p:extLst>
      <p:ext uri="{BB962C8B-B14F-4D97-AF65-F5344CB8AC3E}">
        <p14:creationId xmlns:p14="http://schemas.microsoft.com/office/powerpoint/2010/main" val="13417586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12950"/>
            <a:ext cx="7772400" cy="4387850"/>
          </a:xfrm>
        </p:spPr>
        <p:txBody>
          <a:bodyPr/>
          <a:lstStyle/>
          <a:p>
            <a:pPr marL="398463" indent="-398463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latin typeface="Arial" charset="0"/>
                <a:cs typeface="Arial" charset="0"/>
              </a:rPr>
              <a:t>Formal induction, including presentation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of pin and manuals</a:t>
            </a:r>
          </a:p>
          <a:p>
            <a:pPr marL="398463" indent="-398463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latin typeface="Arial" charset="0"/>
                <a:cs typeface="Arial" charset="0"/>
              </a:rPr>
              <a:t>Assignment of mentor</a:t>
            </a:r>
          </a:p>
          <a:p>
            <a:pPr marL="398463" indent="-398463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latin typeface="Arial" charset="0"/>
                <a:cs typeface="Arial" charset="0"/>
              </a:rPr>
              <a:t>Education programs and recognition system discussed</a:t>
            </a:r>
          </a:p>
          <a:p>
            <a:pPr marL="398463" indent="-398463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latin typeface="Arial" charset="0"/>
                <a:cs typeface="Arial" charset="0"/>
              </a:rPr>
              <a:t>Learning needs assessed</a:t>
            </a:r>
          </a:p>
          <a:p>
            <a:pPr marL="398463" indent="-398463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latin typeface="Arial" charset="0"/>
                <a:cs typeface="Arial" charset="0"/>
              </a:rPr>
              <a:t>Speaking role(s) assigned</a:t>
            </a:r>
          </a:p>
          <a:p>
            <a:pPr marL="398463" indent="-398463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latin typeface="Arial" charset="0"/>
                <a:cs typeface="Arial" charset="0"/>
              </a:rPr>
              <a:t>Member involved in club activities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90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Membership Orientation</a:t>
            </a:r>
          </a:p>
        </p:txBody>
      </p:sp>
    </p:spTree>
    <p:extLst>
      <p:ext uri="{BB962C8B-B14F-4D97-AF65-F5344CB8AC3E}">
        <p14:creationId xmlns:p14="http://schemas.microsoft.com/office/powerpoint/2010/main" val="358272628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Distinguished Club Program – </a:t>
            </a:r>
            <a:r>
              <a:rPr lang="en-US" sz="2400" dirty="0">
                <a:solidFill>
                  <a:srgbClr val="800000"/>
                </a:solidFill>
              </a:rPr>
              <a:t>Susan Rajbhandari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(15 mins.)</a:t>
            </a:r>
          </a:p>
          <a:p>
            <a:pPr>
              <a:buSzPct val="100000"/>
            </a:pPr>
            <a:r>
              <a:rPr lang="en-US" dirty="0"/>
              <a:t>Club Officer Roles – </a:t>
            </a:r>
            <a:r>
              <a:rPr lang="en-US" dirty="0">
                <a:solidFill>
                  <a:srgbClr val="800000"/>
                </a:solidFill>
              </a:rPr>
              <a:t>Ravi Rai </a:t>
            </a:r>
            <a:r>
              <a:rPr lang="en-US" dirty="0"/>
              <a:t>(50 mins.)</a:t>
            </a:r>
          </a:p>
          <a:p>
            <a:pPr lvl="1">
              <a:buSzPct val="100000"/>
            </a:pPr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BREAK</a:t>
            </a:r>
          </a:p>
          <a:p>
            <a:pPr>
              <a:buSzPct val="100000"/>
            </a:pPr>
            <a:r>
              <a:rPr lang="en-US" dirty="0"/>
              <a:t>Pathways – </a:t>
            </a:r>
            <a:r>
              <a:rPr lang="en-US" dirty="0">
                <a:solidFill>
                  <a:srgbClr val="800000"/>
                </a:solidFill>
              </a:rPr>
              <a:t>Ravi Rai </a:t>
            </a:r>
            <a:r>
              <a:rPr lang="en-US" dirty="0"/>
              <a:t>(25 mins.)</a:t>
            </a:r>
          </a:p>
          <a:p>
            <a:pPr>
              <a:buSzPct val="100000"/>
            </a:pP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Moments of Truth - </a:t>
            </a:r>
            <a:r>
              <a:rPr lang="en-US" sz="2400" dirty="0">
                <a:solidFill>
                  <a:srgbClr val="800000"/>
                </a:solidFill>
              </a:rPr>
              <a:t>Susan Rajbhandari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(25 mins.)</a:t>
            </a:r>
          </a:p>
          <a:p>
            <a:pPr lvl="1">
              <a:buSzPct val="100000"/>
            </a:pPr>
            <a:r>
              <a:rPr lang="en-US" b="1" dirty="0"/>
              <a:t>BREAK</a:t>
            </a:r>
          </a:p>
          <a:p>
            <a:pPr>
              <a:buSzPct val="100000"/>
            </a:pP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Effective Evaluation – </a:t>
            </a:r>
            <a:r>
              <a:rPr lang="en-US" sz="2400" dirty="0">
                <a:solidFill>
                  <a:srgbClr val="800000"/>
                </a:solidFill>
              </a:rPr>
              <a:t>Ravi Rai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(25 mins.)</a:t>
            </a:r>
          </a:p>
          <a:p>
            <a:pPr>
              <a:buSzPct val="100000"/>
            </a:pP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Leadership Series– </a:t>
            </a:r>
            <a:r>
              <a:rPr lang="en-US" sz="2400" dirty="0">
                <a:solidFill>
                  <a:srgbClr val="800000"/>
                </a:solidFill>
              </a:rPr>
              <a:t>Susan Rajbhandari 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(25 mins.)</a:t>
            </a:r>
          </a:p>
          <a:p>
            <a:pPr>
              <a:buSzPct val="100000"/>
            </a:pP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Q &amp; A – </a:t>
            </a:r>
            <a:r>
              <a:rPr lang="en-US" sz="2400" dirty="0">
                <a:solidFill>
                  <a:srgbClr val="800000"/>
                </a:solidFill>
              </a:rPr>
              <a:t>All</a:t>
            </a: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(45 mins.)</a:t>
            </a: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SzPct val="100000"/>
              <a:buNone/>
            </a:pP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543800" cy="4038600"/>
          </a:xfrm>
        </p:spPr>
        <p:txBody>
          <a:bodyPr/>
          <a:lstStyle/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Guests greeted warmly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Enjoyable, educational meetings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Regularly-scheduled social events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Participation in area, district, and 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International events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Inter-club events</a:t>
            </a:r>
          </a:p>
          <a:p>
            <a:pPr marL="398463" indent="-398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Club newsletter and/or website–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updated regularly</a:t>
            </a:r>
          </a:p>
        </p:txBody>
      </p: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90600"/>
            <a:ext cx="7772400" cy="1524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Fellowship, Variety, </a:t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3059490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04532"/>
            <a:ext cx="8001000" cy="3962400"/>
          </a:xfrm>
        </p:spPr>
        <p:txBody>
          <a:bodyPr/>
          <a:lstStyle/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Program and agenda publicized in advance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Members are prepared to carry out all program assignments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All projects are manual projects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Meetings begin and end on time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Creative Table Topics™ and activities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Positive and helpful evaluations</a:t>
            </a:r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8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7999" y="1126069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Program Planning and </a:t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Meeting Organization</a:t>
            </a:r>
          </a:p>
        </p:txBody>
      </p:sp>
    </p:spTree>
    <p:extLst>
      <p:ext uri="{BB962C8B-B14F-4D97-AF65-F5344CB8AC3E}">
        <p14:creationId xmlns:p14="http://schemas.microsoft.com/office/powerpoint/2010/main" val="347743337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23535"/>
            <a:ext cx="8610600" cy="4267200"/>
          </a:xfrm>
        </p:spPr>
        <p:txBody>
          <a:bodyPr/>
          <a:lstStyle/>
          <a:p>
            <a:pPr marL="398463" indent="-398463" eaLnBrk="1" hangingPunct="1">
              <a:spcBef>
                <a:spcPts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Club has 20 or more members</a:t>
            </a:r>
          </a:p>
          <a:p>
            <a:pPr marL="398463" indent="-398463" eaLnBrk="1" hangingPunct="1">
              <a:spcBef>
                <a:spcPts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Members are retained</a:t>
            </a:r>
          </a:p>
          <a:p>
            <a:pPr marL="398463" indent="-398463" eaLnBrk="1" hangingPunct="1">
              <a:spcBef>
                <a:spcPts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Promotion in club’s organization or community</a:t>
            </a:r>
          </a:p>
          <a:p>
            <a:pPr marL="398463" indent="-398463" eaLnBrk="1" hangingPunct="1">
              <a:spcBef>
                <a:spcPts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Club programs are varied and exciting</a:t>
            </a:r>
          </a:p>
          <a:p>
            <a:pPr marL="398463" indent="-398463" eaLnBrk="1" hangingPunct="1">
              <a:spcBef>
                <a:spcPts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Toastmasters sponsoring new members are recognized</a:t>
            </a:r>
          </a:p>
          <a:p>
            <a:pPr marL="398463" indent="-398463" eaLnBrk="1" hangingPunct="1">
              <a:spcBef>
                <a:spcPts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Regular membership-building programs</a:t>
            </a: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9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65199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Membership Strength</a:t>
            </a:r>
          </a:p>
        </p:txBody>
      </p:sp>
    </p:spTree>
    <p:extLst>
      <p:ext uri="{BB962C8B-B14F-4D97-AF65-F5344CB8AC3E}">
        <p14:creationId xmlns:p14="http://schemas.microsoft.com/office/powerpoint/2010/main" val="268175977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3468" y="1905000"/>
            <a:ext cx="8229600" cy="4800600"/>
          </a:xfrm>
        </p:spPr>
        <p:txBody>
          <a:bodyPr/>
          <a:lstStyle/>
          <a:p>
            <a:pPr marL="398463" indent="-398463" eaLnBrk="1" hangingPunct="1">
              <a:spcBef>
                <a:spcPts val="0"/>
              </a:spcBef>
              <a:spcAft>
                <a:spcPts val="3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Award applications immediately submitted 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to World Headquarters</a:t>
            </a:r>
          </a:p>
          <a:p>
            <a:pPr marL="398463" indent="-398463" eaLnBrk="1" hangingPunct="1">
              <a:spcBef>
                <a:spcPts val="0"/>
              </a:spcBef>
              <a:spcAft>
                <a:spcPts val="3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Progress chart displayed and maintained</a:t>
            </a:r>
          </a:p>
          <a:p>
            <a:pPr marL="398463" indent="-398463" eaLnBrk="1" hangingPunct="1">
              <a:spcBef>
                <a:spcPts val="0"/>
              </a:spcBef>
              <a:spcAft>
                <a:spcPts val="3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Member achievements recognized with 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ceremony</a:t>
            </a:r>
          </a:p>
          <a:p>
            <a:pPr marL="398463" indent="-398463" eaLnBrk="1" hangingPunct="1">
              <a:spcBef>
                <a:spcPts val="0"/>
              </a:spcBef>
              <a:spcAft>
                <a:spcPts val="3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Club, district, and International leaders 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recognized</a:t>
            </a:r>
          </a:p>
          <a:p>
            <a:pPr marL="398463" indent="-398463" eaLnBrk="1" hangingPunct="1">
              <a:spcBef>
                <a:spcPts val="0"/>
              </a:spcBef>
              <a:spcAft>
                <a:spcPts val="3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Club and member achievements publicized</a:t>
            </a:r>
          </a:p>
          <a:p>
            <a:pPr marL="398463" indent="-398463" eaLnBrk="1" hangingPunct="1">
              <a:spcBef>
                <a:spcPts val="0"/>
              </a:spcBef>
              <a:spcAft>
                <a:spcPts val="3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DCP used for planning and recognition</a:t>
            </a:r>
          </a:p>
        </p:txBody>
      </p:sp>
      <p:sp>
        <p:nvSpPr>
          <p:cNvPr id="10243" name="Rectangle 14"/>
          <p:cNvSpPr>
            <a:spLocks noChangeArrowheads="1"/>
          </p:cNvSpPr>
          <p:nvPr/>
        </p:nvSpPr>
        <p:spPr bwMode="auto">
          <a:xfrm>
            <a:off x="8458200" y="6400800"/>
            <a:ext cx="38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87206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Achievement Recognition</a:t>
            </a:r>
          </a:p>
        </p:txBody>
      </p:sp>
    </p:spTree>
    <p:extLst>
      <p:ext uri="{BB962C8B-B14F-4D97-AF65-F5344CB8AC3E}">
        <p14:creationId xmlns:p14="http://schemas.microsoft.com/office/powerpoint/2010/main" val="421609341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94267" y="2353733"/>
            <a:ext cx="8305800" cy="3886200"/>
          </a:xfrm>
        </p:spPr>
        <p:txBody>
          <a:bodyPr/>
          <a:lstStyle/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First impressions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Membership orientation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Fellowship, variety, and communication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Program planning and meeting organization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Membership strength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charset="2"/>
              <a:buChar char="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Achievement recognition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8458200" y="6400800"/>
            <a:ext cx="38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7999" y="1100668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How Well Does The Club Perform on Each Standard?</a:t>
            </a:r>
          </a:p>
        </p:txBody>
      </p:sp>
    </p:spTree>
    <p:extLst>
      <p:ext uri="{BB962C8B-B14F-4D97-AF65-F5344CB8AC3E}">
        <p14:creationId xmlns:p14="http://schemas.microsoft.com/office/powerpoint/2010/main" val="4951960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BFF9-565F-8A4A-8CF3-FCC22ACF1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</a:t>
            </a:r>
            <a:r>
              <a:rPr lang="en-US" dirty="0"/>
              <a:t> – Take away?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0BA5-8918-544E-8A86-AA6C7AF35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get feedback from the club</a:t>
            </a:r>
          </a:p>
          <a:p>
            <a:r>
              <a:rPr lang="en-US" dirty="0"/>
              <a:t>Are people really honest</a:t>
            </a:r>
          </a:p>
          <a:p>
            <a:r>
              <a:rPr lang="en-US" dirty="0"/>
              <a:t>Have an objective assessment</a:t>
            </a:r>
          </a:p>
          <a:p>
            <a:r>
              <a:rPr lang="en-US" dirty="0"/>
              <a:t>Conduct an anonymous survey online</a:t>
            </a:r>
          </a:p>
        </p:txBody>
      </p:sp>
    </p:spTree>
    <p:extLst>
      <p:ext uri="{BB962C8B-B14F-4D97-AF65-F5344CB8AC3E}">
        <p14:creationId xmlns:p14="http://schemas.microsoft.com/office/powerpoint/2010/main" val="30762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14D0-A9EE-C442-8FA9-624B4C2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– 10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1A794-F719-E54D-AC18-4E191B36F9A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  <a:p>
            <a:r>
              <a:rPr lang="en-US" dirty="0"/>
              <a:t>District 6</a:t>
            </a:r>
          </a:p>
        </p:txBody>
      </p:sp>
    </p:spTree>
    <p:extLst>
      <p:ext uri="{BB962C8B-B14F-4D97-AF65-F5344CB8AC3E}">
        <p14:creationId xmlns:p14="http://schemas.microsoft.com/office/powerpoint/2010/main" val="1979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14D0-A9EE-C442-8FA9-624B4C2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1A794-F719-E54D-AC18-4E191B36F9A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  <a:p>
            <a:r>
              <a:rPr lang="en-US" dirty="0"/>
              <a:t>District 6</a:t>
            </a:r>
          </a:p>
        </p:txBody>
      </p:sp>
    </p:spTree>
    <p:extLst>
      <p:ext uri="{BB962C8B-B14F-4D97-AF65-F5344CB8AC3E}">
        <p14:creationId xmlns:p14="http://schemas.microsoft.com/office/powerpoint/2010/main" val="6808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14D0-A9EE-C442-8FA9-624B4C2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Excellence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1A794-F719-E54D-AC18-4E191B36F9A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  <a:p>
            <a:r>
              <a:rPr lang="en-US" dirty="0"/>
              <a:t>District 6</a:t>
            </a:r>
          </a:p>
        </p:txBody>
      </p:sp>
    </p:spTree>
    <p:extLst>
      <p:ext uri="{BB962C8B-B14F-4D97-AF65-F5344CB8AC3E}">
        <p14:creationId xmlns:p14="http://schemas.microsoft.com/office/powerpoint/2010/main" val="16151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4C3758-66B2-FE4C-A72D-293FB755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Excellence Series set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15CD87-29C5-DF4A-B0EE-2A0D09CF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Visionary Leader (Item 311)</a:t>
            </a:r>
          </a:p>
          <a:p>
            <a:r>
              <a:rPr lang="en-US" dirty="0"/>
              <a:t>Developing A Mission (Item 312)</a:t>
            </a:r>
          </a:p>
          <a:p>
            <a:r>
              <a:rPr lang="en-US" dirty="0"/>
              <a:t>Values and Leadership (Item 313)</a:t>
            </a:r>
          </a:p>
          <a:p>
            <a:r>
              <a:rPr lang="en-US" dirty="0"/>
              <a:t>Goal Setting And Planning (Item 314)</a:t>
            </a:r>
          </a:p>
          <a:p>
            <a:r>
              <a:rPr lang="en-US" dirty="0"/>
              <a:t>Delegate To Empower (Item 315)</a:t>
            </a:r>
          </a:p>
          <a:p>
            <a:r>
              <a:rPr lang="en-US" dirty="0"/>
              <a:t>Building A Team (Item 316)</a:t>
            </a:r>
          </a:p>
          <a:p>
            <a:r>
              <a:rPr lang="en-US" dirty="0"/>
              <a:t>Giving Effective Feedback (Item 317)</a:t>
            </a:r>
          </a:p>
          <a:p>
            <a:r>
              <a:rPr lang="en-US" dirty="0"/>
              <a:t>The Leader as a Coach (Item 318)</a:t>
            </a:r>
          </a:p>
          <a:p>
            <a:r>
              <a:rPr lang="en-US" dirty="0"/>
              <a:t>Motivating People (Item 319)</a:t>
            </a:r>
          </a:p>
          <a:p>
            <a:r>
              <a:rPr lang="en-US" dirty="0"/>
              <a:t>Service And Leadership (Item 320)</a:t>
            </a:r>
          </a:p>
          <a:p>
            <a:r>
              <a:rPr lang="en-US" dirty="0"/>
              <a:t>Resolving Conflict (Item 321)</a:t>
            </a:r>
          </a:p>
        </p:txBody>
      </p:sp>
    </p:spTree>
    <p:extLst>
      <p:ext uri="{BB962C8B-B14F-4D97-AF65-F5344CB8AC3E}">
        <p14:creationId xmlns:p14="http://schemas.microsoft.com/office/powerpoint/2010/main" val="35898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A740-5F4D-584C-9986-9F9076A1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Distinguished Club Program (DCP)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6E6CD-D71B-BC44-806C-0BF269537B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Club Officer’s Training</a:t>
            </a:r>
          </a:p>
          <a:p>
            <a:r>
              <a:rPr lang="en-US" dirty="0"/>
              <a:t>District 6</a:t>
            </a:r>
          </a:p>
        </p:txBody>
      </p:sp>
    </p:spTree>
    <p:extLst>
      <p:ext uri="{BB962C8B-B14F-4D97-AF65-F5344CB8AC3E}">
        <p14:creationId xmlns:p14="http://schemas.microsoft.com/office/powerpoint/2010/main" val="29626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pt title pg bkgd-1.png">
            <a:extLst>
              <a:ext uri="{FF2B5EF4-FFF2-40B4-BE49-F238E27FC236}">
                <a16:creationId xmlns:a16="http://schemas.microsoft.com/office/drawing/2014/main" id="{96134A39-FD0F-8944-961C-93D3DA020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1033">
            <a:extLst>
              <a:ext uri="{FF2B5EF4-FFF2-40B4-BE49-F238E27FC236}">
                <a16:creationId xmlns:a16="http://schemas.microsoft.com/office/drawing/2014/main" id="{2DBA16B8-38E3-0844-B28B-1421608FA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763" y="6248400"/>
            <a:ext cx="3778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60C2A-123F-0447-B09D-20D57AB73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3055938"/>
            <a:ext cx="4854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Leadership Excellence Series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CEE25-C8B0-F246-900E-9BA46AB7340B}"/>
              </a:ext>
            </a:extLst>
          </p:cNvPr>
          <p:cNvSpPr txBox="1"/>
          <p:nvPr/>
        </p:nvSpPr>
        <p:spPr>
          <a:xfrm>
            <a:off x="1541463" y="3665538"/>
            <a:ext cx="604678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701629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The Visionary Leader</a:t>
            </a:r>
          </a:p>
        </p:txBody>
      </p:sp>
    </p:spTree>
    <p:extLst>
      <p:ext uri="{BB962C8B-B14F-4D97-AF65-F5344CB8AC3E}">
        <p14:creationId xmlns:p14="http://schemas.microsoft.com/office/powerpoint/2010/main" val="39498909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592D751-73F3-DB41-AE0E-04E6CA05D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733800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4200" b="1">
                <a:latin typeface="Arial" panose="020B0604020202020204" pitchFamily="34" charset="0"/>
                <a:ea typeface="ヒラギノ角ゴ Pro W3" panose="020B0300000000000000" pitchFamily="34" charset="-128"/>
              </a:rPr>
              <a:t>A vision is a mental picture </a:t>
            </a:r>
            <a:br>
              <a:rPr lang="en-US" altLang="en-US" sz="4200" b="1">
                <a:latin typeface="Arial" panose="020B0604020202020204" pitchFamily="34" charset="0"/>
                <a:ea typeface="ヒラギノ角ゴ Pro W3" panose="020B0300000000000000" pitchFamily="34" charset="-128"/>
              </a:rPr>
            </a:br>
            <a:r>
              <a:rPr lang="en-US" altLang="en-US" sz="4200" b="1">
                <a:latin typeface="Arial" panose="020B0604020202020204" pitchFamily="34" charset="0"/>
                <a:ea typeface="ヒラギノ角ゴ Pro W3" panose="020B0300000000000000" pitchFamily="34" charset="-128"/>
              </a:rPr>
              <a:t>of what an organization aspires to become.</a:t>
            </a:r>
          </a:p>
        </p:txBody>
      </p:sp>
      <p:sp>
        <p:nvSpPr>
          <p:cNvPr id="18435" name="Rectangle 10">
            <a:extLst>
              <a:ext uri="{FF2B5EF4-FFF2-40B4-BE49-F238E27FC236}">
                <a16:creationId xmlns:a16="http://schemas.microsoft.com/office/drawing/2014/main" id="{4489EC48-2059-044B-8785-F6D294FF6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A3D56A-8DF6-C945-A6EF-B47B554A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What Is a Vision?</a:t>
            </a:r>
          </a:p>
        </p:txBody>
      </p:sp>
    </p:spTree>
    <p:extLst>
      <p:ext uri="{BB962C8B-B14F-4D97-AF65-F5344CB8AC3E}">
        <p14:creationId xmlns:p14="http://schemas.microsoft.com/office/powerpoint/2010/main" val="19259649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16C6ACB-1F41-134A-82CD-85A3E31E0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0938" y="2743200"/>
            <a:ext cx="7696200" cy="3429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Provides a general direction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Provides context for decision making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Affects an organization’s structure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Affects working relationships</a:t>
            </a:r>
          </a:p>
        </p:txBody>
      </p:sp>
      <p:sp>
        <p:nvSpPr>
          <p:cNvPr id="20483" name="Rectangle 10">
            <a:extLst>
              <a:ext uri="{FF2B5EF4-FFF2-40B4-BE49-F238E27FC236}">
                <a16:creationId xmlns:a16="http://schemas.microsoft.com/office/drawing/2014/main" id="{B1A75D17-2832-3D4B-A5CA-BE8D68435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37B0A4-3B21-304A-A615-578D4688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Purpose of a Vision Statement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516E3-45A4-B847-A1A1-52BB0B010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024063"/>
            <a:ext cx="4038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vision statement:</a:t>
            </a:r>
          </a:p>
        </p:txBody>
      </p:sp>
    </p:spTree>
    <p:extLst>
      <p:ext uri="{BB962C8B-B14F-4D97-AF65-F5344CB8AC3E}">
        <p14:creationId xmlns:p14="http://schemas.microsoft.com/office/powerpoint/2010/main" val="5716847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0C3F53D1-AE2F-BB40-9E55-3F474C99C3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93800" y="2895600"/>
            <a:ext cx="3124200" cy="2286000"/>
          </a:xfrm>
        </p:spPr>
        <p:txBody>
          <a:bodyPr/>
          <a:lstStyle/>
          <a:p>
            <a:pPr marL="398463" indent="-398463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Clear</a:t>
            </a:r>
          </a:p>
          <a:p>
            <a:pPr marL="398463" indent="-398463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Challenging</a:t>
            </a:r>
          </a:p>
          <a:p>
            <a:pPr marL="398463" indent="-398463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General</a:t>
            </a:r>
          </a:p>
        </p:txBody>
      </p:sp>
      <p:sp>
        <p:nvSpPr>
          <p:cNvPr id="22531" name="Rectangle 12">
            <a:extLst>
              <a:ext uri="{FF2B5EF4-FFF2-40B4-BE49-F238E27FC236}">
                <a16:creationId xmlns:a16="http://schemas.microsoft.com/office/drawing/2014/main" id="{B325B22A-3184-8642-AEAB-EBB328BDF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8EE0CB-2D47-D34B-A042-DB676A2F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16000"/>
            <a:ext cx="65532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Characteristics of a </a:t>
            </a:r>
            <a:b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</a:b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Vision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738FD3-D0E5-884A-95E6-0F23C138BE3B}"/>
              </a:ext>
            </a:extLst>
          </p:cNvPr>
          <p:cNvSpPr/>
          <p:nvPr/>
        </p:nvSpPr>
        <p:spPr>
          <a:xfrm>
            <a:off x="4495800" y="2971800"/>
            <a:ext cx="4191000" cy="2058988"/>
          </a:xfrm>
          <a:prstGeom prst="rect">
            <a:avLst/>
          </a:prstGeom>
        </p:spPr>
        <p:txBody>
          <a:bodyPr>
            <a:spAutoFit/>
          </a:bodyPr>
          <a:lstStyle>
            <a:lvl1pPr marL="398463" indent="-398463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398463" marR="0" lvl="0" indent="-398463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rgbClr val="701629"/>
              </a:buClr>
              <a:buSzTx/>
              <a:buFont typeface="Webdings" pitchFamily="2" charset="2"/>
              <a:buChar char="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People-oriented</a:t>
            </a:r>
          </a:p>
          <a:p>
            <a:pPr marL="398463" marR="0" lvl="0" indent="-398463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rgbClr val="701629"/>
              </a:buClr>
              <a:buSzTx/>
              <a:buFont typeface="Webdings" pitchFamily="2" charset="2"/>
              <a:buChar char="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Inspiring</a:t>
            </a:r>
          </a:p>
          <a:p>
            <a:pPr marL="398463" marR="0" lvl="0" indent="-398463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rgbClr val="701629"/>
              </a:buClr>
              <a:buSzTx/>
              <a:buFont typeface="Webdings" pitchFamily="2" charset="2"/>
              <a:buChar char="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Easily communicated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53B67-29C3-0B4F-B513-8ECC755B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538" y="2201863"/>
            <a:ext cx="4749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Vision statements are:</a:t>
            </a:r>
          </a:p>
        </p:txBody>
      </p:sp>
    </p:spTree>
    <p:extLst>
      <p:ext uri="{BB962C8B-B14F-4D97-AF65-F5344CB8AC3E}">
        <p14:creationId xmlns:p14="http://schemas.microsoft.com/office/powerpoint/2010/main" val="274463797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  <p:bldP spid="5" grpId="0" build="p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69B22AEF-C594-2F42-A025-A3DDB7448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2012950"/>
            <a:ext cx="7772400" cy="4387850"/>
          </a:xfrm>
        </p:spPr>
        <p:txBody>
          <a:bodyPr/>
          <a:lstStyle/>
          <a:p>
            <a:pPr marL="398463" indent="-398463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What does the organization do well?</a:t>
            </a:r>
          </a:p>
          <a:p>
            <a:pPr marL="398463" indent="-398463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What is the most important thing the organization wants to do?</a:t>
            </a:r>
          </a:p>
          <a:p>
            <a:pPr marL="398463" indent="-398463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What makes the organization unique </a:t>
            </a:r>
            <a:b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</a:b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or special?</a:t>
            </a:r>
          </a:p>
          <a:p>
            <a:pPr marL="398463" indent="-398463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What does the team expect from </a:t>
            </a:r>
            <a:b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</a:b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the organization?</a:t>
            </a:r>
          </a:p>
          <a:p>
            <a:pPr marL="398463" indent="-398463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What makes the team feel good about </a:t>
            </a:r>
            <a:b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</a:b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the organization?</a:t>
            </a:r>
          </a:p>
        </p:txBody>
      </p:sp>
      <p:sp>
        <p:nvSpPr>
          <p:cNvPr id="24579" name="Rectangle 10">
            <a:extLst>
              <a:ext uri="{FF2B5EF4-FFF2-40B4-BE49-F238E27FC236}">
                <a16:creationId xmlns:a16="http://schemas.microsoft.com/office/drawing/2014/main" id="{5A085644-8EF7-E14B-A057-582FFF2E8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C7F80-A0F1-1542-B503-76C6C719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Crafting a Vision Statement</a:t>
            </a:r>
          </a:p>
        </p:txBody>
      </p:sp>
    </p:spTree>
    <p:extLst>
      <p:ext uri="{BB962C8B-B14F-4D97-AF65-F5344CB8AC3E}">
        <p14:creationId xmlns:p14="http://schemas.microsoft.com/office/powerpoint/2010/main" val="21364276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9158109B-0965-704D-9ABC-564D9395C1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667000"/>
            <a:ext cx="6248400" cy="3657600"/>
          </a:xfrm>
        </p:spPr>
        <p:txBody>
          <a:bodyPr/>
          <a:lstStyle/>
          <a:p>
            <a:pPr marL="398463" indent="-398463" eaLnBrk="1" hangingPunct="1">
              <a:lnSpc>
                <a:spcPct val="130000"/>
              </a:lnSpc>
              <a:spcBef>
                <a:spcPts val="900"/>
              </a:spcBef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Willingness to achieve the vision</a:t>
            </a:r>
          </a:p>
          <a:p>
            <a:pPr marL="398463" indent="-398463" eaLnBrk="1" hangingPunct="1">
              <a:lnSpc>
                <a:spcPct val="130000"/>
              </a:lnSpc>
              <a:spcBef>
                <a:spcPts val="900"/>
              </a:spcBef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Control their own futures</a:t>
            </a:r>
          </a:p>
          <a:p>
            <a:pPr marL="398463" indent="-398463" eaLnBrk="1" hangingPunct="1">
              <a:lnSpc>
                <a:spcPct val="130000"/>
              </a:lnSpc>
              <a:spcBef>
                <a:spcPts val="900"/>
              </a:spcBef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Fosters cooperation and collaboration</a:t>
            </a:r>
          </a:p>
        </p:txBody>
      </p:sp>
      <p:sp>
        <p:nvSpPr>
          <p:cNvPr id="26627" name="Rectangle 12">
            <a:extLst>
              <a:ext uri="{FF2B5EF4-FFF2-40B4-BE49-F238E27FC236}">
                <a16:creationId xmlns:a16="http://schemas.microsoft.com/office/drawing/2014/main" id="{93C2D8D6-F954-F44B-8C16-FB75E9AFE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CB420F-7E89-9044-9F74-A54B1794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524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Crafting a Vision Statement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1339E8-089D-434F-850B-6E545FCA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1947863"/>
            <a:ext cx="4749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Involve Team Members</a:t>
            </a:r>
          </a:p>
        </p:txBody>
      </p:sp>
    </p:spTree>
    <p:extLst>
      <p:ext uri="{BB962C8B-B14F-4D97-AF65-F5344CB8AC3E}">
        <p14:creationId xmlns:p14="http://schemas.microsoft.com/office/powerpoint/2010/main" val="214573640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6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CB69EA29-60AB-9A44-BDC5-B505C25C5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0800" y="2590800"/>
            <a:ext cx="6527800" cy="3581400"/>
          </a:xfrm>
        </p:spPr>
        <p:txBody>
          <a:bodyPr/>
          <a:lstStyle/>
          <a:p>
            <a:pPr marL="398463" indent="-398463" eaLnBrk="1" hangingPunct="1">
              <a:lnSpc>
                <a:spcPct val="130000"/>
              </a:lnSpc>
              <a:spcBef>
                <a:spcPct val="0"/>
              </a:spcBef>
              <a:spcAft>
                <a:spcPts val="475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Talk about the vision all the time</a:t>
            </a:r>
          </a:p>
          <a:p>
            <a:pPr marL="398463" indent="-398463" eaLnBrk="1" hangingPunct="1">
              <a:lnSpc>
                <a:spcPct val="130000"/>
              </a:lnSpc>
              <a:spcBef>
                <a:spcPct val="0"/>
              </a:spcBef>
              <a:spcAft>
                <a:spcPts val="475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Explain how it will benefit them</a:t>
            </a:r>
          </a:p>
          <a:p>
            <a:pPr marL="398463" indent="-398463" eaLnBrk="1" hangingPunct="1">
              <a:lnSpc>
                <a:spcPct val="130000"/>
              </a:lnSpc>
              <a:spcBef>
                <a:spcPct val="0"/>
              </a:spcBef>
              <a:spcAft>
                <a:spcPts val="475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Be enthusiastic</a:t>
            </a:r>
          </a:p>
          <a:p>
            <a:pPr marL="398463" indent="-398463" eaLnBrk="1" hangingPunct="1">
              <a:lnSpc>
                <a:spcPct val="130000"/>
              </a:lnSpc>
              <a:spcBef>
                <a:spcPct val="0"/>
              </a:spcBef>
              <a:spcAft>
                <a:spcPts val="475"/>
              </a:spcAft>
              <a:buFont typeface="Webdings" pitchFamily="2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Show that you mean it</a:t>
            </a:r>
          </a:p>
        </p:txBody>
      </p:sp>
      <p:sp>
        <p:nvSpPr>
          <p:cNvPr id="28675" name="Rectangle 10">
            <a:extLst>
              <a:ext uri="{FF2B5EF4-FFF2-40B4-BE49-F238E27FC236}">
                <a16:creationId xmlns:a16="http://schemas.microsoft.com/office/drawing/2014/main" id="{5213DBBF-D105-2643-A7B7-ABF98BBF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BECA31-97B4-0340-9884-15B18B1F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2192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Communicating a Vision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3696F-BF7B-9B4E-9324-C4F8DAD44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1947863"/>
            <a:ext cx="787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Help the Team Embrace the Vision</a:t>
            </a:r>
          </a:p>
        </p:txBody>
      </p:sp>
    </p:spTree>
    <p:extLst>
      <p:ext uri="{BB962C8B-B14F-4D97-AF65-F5344CB8AC3E}">
        <p14:creationId xmlns:p14="http://schemas.microsoft.com/office/powerpoint/2010/main" val="398108293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6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98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Rectangle 11">
            <a:extLst>
              <a:ext uri="{FF2B5EF4-FFF2-40B4-BE49-F238E27FC236}">
                <a16:creationId xmlns:a16="http://schemas.microsoft.com/office/drawing/2014/main" id="{5D984847-8943-AE40-9770-29E7C5A13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114800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ヒラギノ角ゴ Pro W3" panose="020B0300000000000000" pitchFamily="34" charset="-128"/>
              </a:rPr>
              <a:t>If you want to build a ship, </a:t>
            </a:r>
            <a:br>
              <a:rPr lang="en-US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ヒラギノ角ゴ Pro W3" panose="020B0300000000000000" pitchFamily="34" charset="-128"/>
              </a:rPr>
            </a:br>
            <a:r>
              <a:rPr lang="en-US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ヒラギノ角ゴ Pro W3" panose="020B0300000000000000" pitchFamily="34" charset="-128"/>
              </a:rPr>
              <a:t>don’t drum up people to collect wood </a:t>
            </a:r>
            <a:br>
              <a:rPr lang="en-US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ヒラギノ角ゴ Pro W3" panose="020B0300000000000000" pitchFamily="34" charset="-128"/>
              </a:rPr>
            </a:br>
            <a:r>
              <a:rPr lang="en-US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ヒラギノ角ゴ Pro W3" panose="020B0300000000000000" pitchFamily="34" charset="-128"/>
              </a:rPr>
              <a:t>and don’t assign them tasks and work, </a:t>
            </a:r>
            <a:br>
              <a:rPr lang="en-US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ヒラギノ角ゴ Pro W3" panose="020B0300000000000000" pitchFamily="34" charset="-128"/>
              </a:rPr>
            </a:br>
            <a:r>
              <a:rPr lang="en-US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ヒラギノ角ゴ Pro W3" panose="020B0300000000000000" pitchFamily="34" charset="-128"/>
              </a:rPr>
              <a:t>but rather teach them to long for </a:t>
            </a:r>
            <a:br>
              <a:rPr lang="en-US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ヒラギノ角ゴ Pro W3" panose="020B0300000000000000" pitchFamily="34" charset="-128"/>
              </a:rPr>
            </a:br>
            <a:r>
              <a:rPr lang="en-US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ヒラギノ角ゴ Pro W3" panose="020B0300000000000000" pitchFamily="34" charset="-128"/>
              </a:rPr>
              <a:t>the endless immensity of the sea.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ヒラギノ角ゴ Pro W3" panose="020B0300000000000000" pitchFamily="34" charset="-128"/>
              </a:rPr>
              <a:t>– Antoine de Saint-Exupéry</a:t>
            </a:r>
          </a:p>
        </p:txBody>
      </p:sp>
      <p:sp>
        <p:nvSpPr>
          <p:cNvPr id="30723" name="Rectangle 6">
            <a:extLst>
              <a:ext uri="{FF2B5EF4-FFF2-40B4-BE49-F238E27FC236}">
                <a16:creationId xmlns:a16="http://schemas.microsoft.com/office/drawing/2014/main" id="{CA91C1E4-1EFA-E249-A6B5-11586513A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008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7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7DB1D6D-2144-C744-989A-8CD92058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4588645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5DBC-9E19-BA4F-AD03-6F008497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Excellence Series – Take away?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1ACB-32AF-A546-80E4-5CEC27F0E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tool to use</a:t>
            </a:r>
          </a:p>
          <a:p>
            <a:r>
              <a:rPr lang="en-US" dirty="0"/>
              <a:t>For leadership to create actual step in increasing the quality</a:t>
            </a:r>
          </a:p>
          <a:p>
            <a:r>
              <a:rPr lang="en-US" dirty="0"/>
              <a:t>Great resource with emphasis on leadership</a:t>
            </a:r>
          </a:p>
          <a:p>
            <a:r>
              <a:rPr lang="en-US" dirty="0"/>
              <a:t>Good source of motivation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1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B951-CAEE-8D4D-80CF-5FB4C80F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71D98-0AAE-854B-ACCA-C11B937B68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  <a:p>
            <a:r>
              <a:rPr lang="en-US" dirty="0"/>
              <a:t>District 6</a:t>
            </a:r>
          </a:p>
        </p:txBody>
      </p:sp>
    </p:spTree>
    <p:extLst>
      <p:ext uri="{BB962C8B-B14F-4D97-AF65-F5344CB8AC3E}">
        <p14:creationId xmlns:p14="http://schemas.microsoft.com/office/powerpoint/2010/main" val="14537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74" y="431799"/>
            <a:ext cx="7467600" cy="609600"/>
          </a:xfrm>
        </p:spPr>
        <p:txBody>
          <a:bodyPr/>
          <a:lstStyle/>
          <a:p>
            <a:r>
              <a:rPr lang="en-US" dirty="0"/>
              <a:t>Distinguished Club Program (DCP)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8855051"/>
              </p:ext>
            </p:extLst>
          </p:nvPr>
        </p:nvGraphicFramePr>
        <p:xfrm>
          <a:off x="1040748" y="1371600"/>
          <a:ext cx="7176884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736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B951-CAEE-8D4D-80CF-5FB4C80F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71D98-0AAE-854B-ACCA-C11B937B68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  <a:p>
            <a:r>
              <a:rPr lang="en-US" dirty="0"/>
              <a:t>District 6</a:t>
            </a:r>
          </a:p>
        </p:txBody>
      </p:sp>
    </p:spTree>
    <p:extLst>
      <p:ext uri="{BB962C8B-B14F-4D97-AF65-F5344CB8AC3E}">
        <p14:creationId xmlns:p14="http://schemas.microsoft.com/office/powerpoint/2010/main" val="17732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74" y="431799"/>
            <a:ext cx="7467600" cy="609600"/>
          </a:xfrm>
        </p:spPr>
        <p:txBody>
          <a:bodyPr/>
          <a:lstStyle/>
          <a:p>
            <a:r>
              <a:rPr lang="en-US" dirty="0"/>
              <a:t>DCP Education Goals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7033" y="1361825"/>
            <a:ext cx="8303567" cy="1732500"/>
            <a:chOff x="307033" y="1361825"/>
            <a:chExt cx="8303567" cy="1732500"/>
          </a:xfrm>
        </p:grpSpPr>
        <p:sp>
          <p:nvSpPr>
            <p:cNvPr id="5" name="Freeform 4"/>
            <p:cNvSpPr/>
            <p:nvPr/>
          </p:nvSpPr>
          <p:spPr>
            <a:xfrm>
              <a:off x="307033" y="2030075"/>
              <a:ext cx="1903139" cy="396000"/>
            </a:xfrm>
            <a:custGeom>
              <a:avLst/>
              <a:gdLst>
                <a:gd name="connsiteX0" fmla="*/ 0 w 1903139"/>
                <a:gd name="connsiteY0" fmla="*/ 0 h 396000"/>
                <a:gd name="connsiteX1" fmla="*/ 1903139 w 1903139"/>
                <a:gd name="connsiteY1" fmla="*/ 0 h 396000"/>
                <a:gd name="connsiteX2" fmla="*/ 1903139 w 1903139"/>
                <a:gd name="connsiteY2" fmla="*/ 396000 h 396000"/>
                <a:gd name="connsiteX3" fmla="*/ 0 w 1903139"/>
                <a:gd name="connsiteY3" fmla="*/ 396000 h 396000"/>
                <a:gd name="connsiteX4" fmla="*/ 0 w 1903139"/>
                <a:gd name="connsiteY4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139" h="396000">
                  <a:moveTo>
                    <a:pt x="0" y="0"/>
                  </a:moveTo>
                  <a:lnTo>
                    <a:pt x="1903139" y="0"/>
                  </a:lnTo>
                  <a:lnTo>
                    <a:pt x="1903139" y="396000"/>
                  </a:lnTo>
                  <a:lnTo>
                    <a:pt x="0" y="39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50800" rIns="142240" bIns="508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Current Education </a:t>
              </a:r>
              <a:r>
                <a:rPr lang="en-US" sz="2000" b="1" dirty="0"/>
                <a:t>Program</a:t>
              </a:r>
              <a:endParaRPr lang="en-US" sz="2000" b="1" kern="1200" dirty="0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2210173" y="1361825"/>
              <a:ext cx="380627" cy="1732500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2667000" y="1361825"/>
              <a:ext cx="5943600" cy="1732500"/>
            </a:xfrm>
            <a:custGeom>
              <a:avLst/>
              <a:gdLst>
                <a:gd name="connsiteX0" fmla="*/ 0 w 5176539"/>
                <a:gd name="connsiteY0" fmla="*/ 0 h 1732500"/>
                <a:gd name="connsiteX1" fmla="*/ 5176539 w 5176539"/>
                <a:gd name="connsiteY1" fmla="*/ 0 h 1732500"/>
                <a:gd name="connsiteX2" fmla="*/ 5176539 w 5176539"/>
                <a:gd name="connsiteY2" fmla="*/ 1732500 h 1732500"/>
                <a:gd name="connsiteX3" fmla="*/ 0 w 5176539"/>
                <a:gd name="connsiteY3" fmla="*/ 1732500 h 1732500"/>
                <a:gd name="connsiteX4" fmla="*/ 0 w 5176539"/>
                <a:gd name="connsiteY4" fmla="*/ 0 h 173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6539" h="1732500">
                  <a:moveTo>
                    <a:pt x="0" y="0"/>
                  </a:moveTo>
                  <a:lnTo>
                    <a:pt x="5176539" y="0"/>
                  </a:lnTo>
                  <a:lnTo>
                    <a:pt x="5176539" y="1732500"/>
                  </a:lnTo>
                  <a:lnTo>
                    <a:pt x="0" y="1732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900" kern="1200" dirty="0"/>
                <a:t> Two CCs</a:t>
              </a:r>
              <a:br>
                <a:rPr lang="en-US" sz="1900" kern="1200" dirty="0"/>
              </a:br>
              <a:r>
                <a:rPr lang="en-US" sz="1900" kern="1200" dirty="0"/>
                <a:t> Two more CCs</a:t>
              </a:r>
              <a:br>
                <a:rPr lang="en-US" sz="1900" kern="1200" dirty="0"/>
              </a:br>
              <a:r>
                <a:rPr lang="en-US" sz="1900" kern="1200" dirty="0"/>
                <a:t> One ACB, ACS or ACG</a:t>
              </a:r>
              <a:br>
                <a:rPr lang="en-US" sz="1900" kern="1200" dirty="0"/>
              </a:br>
              <a:r>
                <a:rPr lang="en-US" sz="1900" kern="1200" dirty="0"/>
                <a:t> One more ACB, ACS or ACG</a:t>
              </a:r>
              <a:br>
                <a:rPr lang="en-US" sz="1900" kern="1200" dirty="0"/>
              </a:br>
              <a:r>
                <a:rPr lang="en-US" sz="1900" kern="1200" dirty="0"/>
                <a:t> One CL, ALB, ALS or DTM</a:t>
              </a:r>
              <a:br>
                <a:rPr lang="en-US" sz="1900" kern="1200" dirty="0"/>
              </a:br>
              <a:r>
                <a:rPr lang="en-US" sz="1900" kern="1200" dirty="0"/>
                <a:t> One more CL, ALB, ALS or DTM</a:t>
              </a:r>
            </a:p>
          </p:txBody>
        </p:sp>
      </p:grpSp>
      <p:sp>
        <p:nvSpPr>
          <p:cNvPr id="22" name="Freeform 4"/>
          <p:cNvSpPr/>
          <p:nvPr/>
        </p:nvSpPr>
        <p:spPr>
          <a:xfrm>
            <a:off x="228601" y="3944850"/>
            <a:ext cx="1996400" cy="396000"/>
          </a:xfrm>
          <a:custGeom>
            <a:avLst/>
            <a:gdLst>
              <a:gd name="connsiteX0" fmla="*/ 0 w 1903139"/>
              <a:gd name="connsiteY0" fmla="*/ 0 h 396000"/>
              <a:gd name="connsiteX1" fmla="*/ 1903139 w 1903139"/>
              <a:gd name="connsiteY1" fmla="*/ 0 h 396000"/>
              <a:gd name="connsiteX2" fmla="*/ 1903139 w 1903139"/>
              <a:gd name="connsiteY2" fmla="*/ 396000 h 396000"/>
              <a:gd name="connsiteX3" fmla="*/ 0 w 1903139"/>
              <a:gd name="connsiteY3" fmla="*/ 396000 h 396000"/>
              <a:gd name="connsiteX4" fmla="*/ 0 w 1903139"/>
              <a:gd name="connsiteY4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139" h="396000">
                <a:moveTo>
                  <a:pt x="0" y="0"/>
                </a:moveTo>
                <a:lnTo>
                  <a:pt x="1903139" y="0"/>
                </a:lnTo>
                <a:lnTo>
                  <a:pt x="1903139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50800" rIns="142240" bIns="50800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Toastmasters Pathways Learning Experience</a:t>
            </a:r>
          </a:p>
        </p:txBody>
      </p:sp>
      <p:sp>
        <p:nvSpPr>
          <p:cNvPr id="23" name="Left Brace 22"/>
          <p:cNvSpPr/>
          <p:nvPr/>
        </p:nvSpPr>
        <p:spPr>
          <a:xfrm>
            <a:off x="2225001" y="3276600"/>
            <a:ext cx="380627" cy="1732500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11"/>
          <p:cNvSpPr/>
          <p:nvPr/>
        </p:nvSpPr>
        <p:spPr>
          <a:xfrm>
            <a:off x="2681828" y="3276600"/>
            <a:ext cx="5943600" cy="1732500"/>
          </a:xfrm>
          <a:custGeom>
            <a:avLst/>
            <a:gdLst>
              <a:gd name="connsiteX0" fmla="*/ 0 w 5176539"/>
              <a:gd name="connsiteY0" fmla="*/ 0 h 1732500"/>
              <a:gd name="connsiteX1" fmla="*/ 5176539 w 5176539"/>
              <a:gd name="connsiteY1" fmla="*/ 0 h 1732500"/>
              <a:gd name="connsiteX2" fmla="*/ 5176539 w 5176539"/>
              <a:gd name="connsiteY2" fmla="*/ 1732500 h 1732500"/>
              <a:gd name="connsiteX3" fmla="*/ 0 w 5176539"/>
              <a:gd name="connsiteY3" fmla="*/ 1732500 h 1732500"/>
              <a:gd name="connsiteX4" fmla="*/ 0 w 5176539"/>
              <a:gd name="connsiteY4" fmla="*/ 0 h 173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6539" h="1732500">
                <a:moveTo>
                  <a:pt x="0" y="0"/>
                </a:moveTo>
                <a:lnTo>
                  <a:pt x="5176539" y="0"/>
                </a:lnTo>
                <a:lnTo>
                  <a:pt x="5176539" y="1732500"/>
                </a:lnTo>
                <a:lnTo>
                  <a:pt x="0" y="1732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kern="1200" dirty="0"/>
              <a:t>Four members complete Level 1</a:t>
            </a:r>
            <a:br>
              <a:rPr lang="en-US" sz="1900" kern="1200" dirty="0"/>
            </a:br>
            <a:r>
              <a:rPr lang="en-US" sz="1900" kern="1200" dirty="0"/>
              <a:t>Two members complete Level 2</a:t>
            </a:r>
            <a:br>
              <a:rPr lang="en-US" sz="1900" kern="1200" dirty="0"/>
            </a:br>
            <a:r>
              <a:rPr lang="en-US" sz="1900" kern="1200" dirty="0"/>
              <a:t>Two more members complete Level 2</a:t>
            </a:r>
            <a:br>
              <a:rPr lang="en-US" sz="1900" kern="1200" dirty="0"/>
            </a:br>
            <a:r>
              <a:rPr lang="en-US" sz="1900" kern="1200" dirty="0"/>
              <a:t>Two members complete Level 3</a:t>
            </a:r>
            <a:br>
              <a:rPr lang="en-US" sz="1900" kern="1200" dirty="0"/>
            </a:br>
            <a:r>
              <a:rPr lang="en-US" sz="1900" kern="1200" dirty="0"/>
              <a:t>One member completes Level 4</a:t>
            </a:r>
            <a:br>
              <a:rPr lang="en-US" sz="1900" kern="1200" dirty="0"/>
            </a:br>
            <a:r>
              <a:rPr lang="en-US" sz="1900" kern="1200" dirty="0"/>
              <a:t>One </a:t>
            </a:r>
            <a:r>
              <a:rPr lang="en-US" sz="1900" kern="1200"/>
              <a:t>member completes Level 5</a:t>
            </a:r>
            <a:endParaRPr lang="en-US" sz="1900" kern="1200" dirty="0"/>
          </a:p>
        </p:txBody>
      </p:sp>
    </p:spTree>
    <p:extLst>
      <p:ext uri="{BB962C8B-B14F-4D97-AF65-F5344CB8AC3E}">
        <p14:creationId xmlns:p14="http://schemas.microsoft.com/office/powerpoint/2010/main" val="318634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74" y="431799"/>
            <a:ext cx="7467600" cy="609600"/>
          </a:xfrm>
        </p:spPr>
        <p:txBody>
          <a:bodyPr/>
          <a:lstStyle/>
          <a:p>
            <a:r>
              <a:rPr lang="en-US" dirty="0"/>
              <a:t>Remaining DCP Goals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1" y="1371600"/>
            <a:ext cx="8534399" cy="2990250"/>
            <a:chOff x="76201" y="3166325"/>
            <a:chExt cx="8534399" cy="2990250"/>
          </a:xfrm>
        </p:grpSpPr>
        <p:sp>
          <p:nvSpPr>
            <p:cNvPr id="13" name="Freeform 12"/>
            <p:cNvSpPr/>
            <p:nvPr/>
          </p:nvSpPr>
          <p:spPr>
            <a:xfrm>
              <a:off x="307033" y="3308637"/>
              <a:ext cx="1903139" cy="396000"/>
            </a:xfrm>
            <a:custGeom>
              <a:avLst/>
              <a:gdLst>
                <a:gd name="connsiteX0" fmla="*/ 0 w 1903139"/>
                <a:gd name="connsiteY0" fmla="*/ 0 h 396000"/>
                <a:gd name="connsiteX1" fmla="*/ 1903139 w 1903139"/>
                <a:gd name="connsiteY1" fmla="*/ 0 h 396000"/>
                <a:gd name="connsiteX2" fmla="*/ 1903139 w 1903139"/>
                <a:gd name="connsiteY2" fmla="*/ 396000 h 396000"/>
                <a:gd name="connsiteX3" fmla="*/ 0 w 1903139"/>
                <a:gd name="connsiteY3" fmla="*/ 396000 h 396000"/>
                <a:gd name="connsiteX4" fmla="*/ 0 w 1903139"/>
                <a:gd name="connsiteY4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139" h="396000">
                  <a:moveTo>
                    <a:pt x="0" y="0"/>
                  </a:moveTo>
                  <a:lnTo>
                    <a:pt x="1903139" y="0"/>
                  </a:lnTo>
                  <a:lnTo>
                    <a:pt x="1903139" y="396000"/>
                  </a:lnTo>
                  <a:lnTo>
                    <a:pt x="0" y="39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50800" rIns="142240" bIns="508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Membership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2210173" y="3166325"/>
              <a:ext cx="380627" cy="680625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2667000" y="3166325"/>
              <a:ext cx="5943600" cy="680625"/>
            </a:xfrm>
            <a:custGeom>
              <a:avLst/>
              <a:gdLst>
                <a:gd name="connsiteX0" fmla="*/ 0 w 5176539"/>
                <a:gd name="connsiteY0" fmla="*/ 0 h 680625"/>
                <a:gd name="connsiteX1" fmla="*/ 5176539 w 5176539"/>
                <a:gd name="connsiteY1" fmla="*/ 0 h 680625"/>
                <a:gd name="connsiteX2" fmla="*/ 5176539 w 5176539"/>
                <a:gd name="connsiteY2" fmla="*/ 680625 h 680625"/>
                <a:gd name="connsiteX3" fmla="*/ 0 w 5176539"/>
                <a:gd name="connsiteY3" fmla="*/ 680625 h 680625"/>
                <a:gd name="connsiteX4" fmla="*/ 0 w 5176539"/>
                <a:gd name="connsiteY4" fmla="*/ 0 h 68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6539" h="680625">
                  <a:moveTo>
                    <a:pt x="0" y="0"/>
                  </a:moveTo>
                  <a:lnTo>
                    <a:pt x="5176539" y="0"/>
                  </a:lnTo>
                  <a:lnTo>
                    <a:pt x="5176539" y="680625"/>
                  </a:lnTo>
                  <a:lnTo>
                    <a:pt x="0" y="6806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900" kern="1200" dirty="0"/>
                <a:t>Four new members</a:t>
              </a:r>
              <a:br>
                <a:rPr lang="en-US" sz="1900" kern="1200" dirty="0"/>
              </a:br>
              <a:r>
                <a:rPr lang="en-US" sz="1900" kern="1200" dirty="0"/>
                <a:t>Four more new members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7033" y="4061262"/>
              <a:ext cx="1903139" cy="396000"/>
            </a:xfrm>
            <a:custGeom>
              <a:avLst/>
              <a:gdLst>
                <a:gd name="connsiteX0" fmla="*/ 0 w 1903139"/>
                <a:gd name="connsiteY0" fmla="*/ 0 h 396000"/>
                <a:gd name="connsiteX1" fmla="*/ 1903139 w 1903139"/>
                <a:gd name="connsiteY1" fmla="*/ 0 h 396000"/>
                <a:gd name="connsiteX2" fmla="*/ 1903139 w 1903139"/>
                <a:gd name="connsiteY2" fmla="*/ 396000 h 396000"/>
                <a:gd name="connsiteX3" fmla="*/ 0 w 1903139"/>
                <a:gd name="connsiteY3" fmla="*/ 396000 h 396000"/>
                <a:gd name="connsiteX4" fmla="*/ 0 w 1903139"/>
                <a:gd name="connsiteY4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139" h="396000">
                  <a:moveTo>
                    <a:pt x="0" y="0"/>
                  </a:moveTo>
                  <a:lnTo>
                    <a:pt x="1903139" y="0"/>
                  </a:lnTo>
                  <a:lnTo>
                    <a:pt x="1903139" y="396000"/>
                  </a:lnTo>
                  <a:lnTo>
                    <a:pt x="0" y="39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50800" rIns="142240" bIns="508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Training</a:t>
              </a:r>
            </a:p>
          </p:txBody>
        </p:sp>
        <p:sp>
          <p:nvSpPr>
            <p:cNvPr id="17" name="Left Brace 16"/>
            <p:cNvSpPr/>
            <p:nvPr/>
          </p:nvSpPr>
          <p:spPr>
            <a:xfrm>
              <a:off x="2210173" y="3918950"/>
              <a:ext cx="380627" cy="680625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2667000" y="3918950"/>
              <a:ext cx="5943600" cy="680625"/>
            </a:xfrm>
            <a:custGeom>
              <a:avLst/>
              <a:gdLst>
                <a:gd name="connsiteX0" fmla="*/ 0 w 5176539"/>
                <a:gd name="connsiteY0" fmla="*/ 0 h 680625"/>
                <a:gd name="connsiteX1" fmla="*/ 5176539 w 5176539"/>
                <a:gd name="connsiteY1" fmla="*/ 0 h 680625"/>
                <a:gd name="connsiteX2" fmla="*/ 5176539 w 5176539"/>
                <a:gd name="connsiteY2" fmla="*/ 680625 h 680625"/>
                <a:gd name="connsiteX3" fmla="*/ 0 w 5176539"/>
                <a:gd name="connsiteY3" fmla="*/ 680625 h 680625"/>
                <a:gd name="connsiteX4" fmla="*/ 0 w 5176539"/>
                <a:gd name="connsiteY4" fmla="*/ 0 h 68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6539" h="680625">
                  <a:moveTo>
                    <a:pt x="0" y="0"/>
                  </a:moveTo>
                  <a:lnTo>
                    <a:pt x="5176539" y="0"/>
                  </a:lnTo>
                  <a:lnTo>
                    <a:pt x="5176539" y="680625"/>
                  </a:lnTo>
                  <a:lnTo>
                    <a:pt x="0" y="6806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900" kern="1200" dirty="0"/>
                <a:t>A minimum of four club officers trained during each</a:t>
              </a:r>
              <a:br>
                <a:rPr lang="en-US" sz="1900" kern="1200" dirty="0"/>
              </a:br>
              <a:r>
                <a:rPr lang="en-US" sz="1900" kern="1200" dirty="0"/>
                <a:t> of two training periods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6201" y="5216075"/>
              <a:ext cx="2133972" cy="396000"/>
            </a:xfrm>
            <a:custGeom>
              <a:avLst/>
              <a:gdLst>
                <a:gd name="connsiteX0" fmla="*/ 0 w 1903139"/>
                <a:gd name="connsiteY0" fmla="*/ 0 h 396000"/>
                <a:gd name="connsiteX1" fmla="*/ 1903139 w 1903139"/>
                <a:gd name="connsiteY1" fmla="*/ 0 h 396000"/>
                <a:gd name="connsiteX2" fmla="*/ 1903139 w 1903139"/>
                <a:gd name="connsiteY2" fmla="*/ 396000 h 396000"/>
                <a:gd name="connsiteX3" fmla="*/ 0 w 1903139"/>
                <a:gd name="connsiteY3" fmla="*/ 396000 h 396000"/>
                <a:gd name="connsiteX4" fmla="*/ 0 w 1903139"/>
                <a:gd name="connsiteY4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139" h="396000">
                  <a:moveTo>
                    <a:pt x="0" y="0"/>
                  </a:moveTo>
                  <a:lnTo>
                    <a:pt x="1903139" y="0"/>
                  </a:lnTo>
                  <a:lnTo>
                    <a:pt x="1903139" y="396000"/>
                  </a:lnTo>
                  <a:lnTo>
                    <a:pt x="0" y="39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50800" rIns="142240" bIns="508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Administration</a:t>
              </a:r>
            </a:p>
          </p:txBody>
        </p:sp>
        <p:sp>
          <p:nvSpPr>
            <p:cNvPr id="20" name="Left Brace 19"/>
            <p:cNvSpPr/>
            <p:nvPr/>
          </p:nvSpPr>
          <p:spPr>
            <a:xfrm>
              <a:off x="2210173" y="4671575"/>
              <a:ext cx="380627" cy="1485000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2667000" y="4671575"/>
              <a:ext cx="5943600" cy="1485000"/>
            </a:xfrm>
            <a:custGeom>
              <a:avLst/>
              <a:gdLst>
                <a:gd name="connsiteX0" fmla="*/ 0 w 5176539"/>
                <a:gd name="connsiteY0" fmla="*/ 0 h 1485000"/>
                <a:gd name="connsiteX1" fmla="*/ 5176539 w 5176539"/>
                <a:gd name="connsiteY1" fmla="*/ 0 h 1485000"/>
                <a:gd name="connsiteX2" fmla="*/ 5176539 w 5176539"/>
                <a:gd name="connsiteY2" fmla="*/ 1485000 h 1485000"/>
                <a:gd name="connsiteX3" fmla="*/ 0 w 5176539"/>
                <a:gd name="connsiteY3" fmla="*/ 1485000 h 1485000"/>
                <a:gd name="connsiteX4" fmla="*/ 0 w 5176539"/>
                <a:gd name="connsiteY4" fmla="*/ 0 h 148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6539" h="1485000">
                  <a:moveTo>
                    <a:pt x="0" y="0"/>
                  </a:moveTo>
                  <a:lnTo>
                    <a:pt x="5176539" y="0"/>
                  </a:lnTo>
                  <a:lnTo>
                    <a:pt x="5176539" y="1485000"/>
                  </a:lnTo>
                  <a:lnTo>
                    <a:pt x="0" y="1485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58738" lvl="1" indent="-58738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900" kern="1200" dirty="0"/>
                <a:t> On-time payment of membership dues accompanied by the names of eight members (at least three of whom must be renewing members) </a:t>
              </a:r>
              <a:br>
                <a:rPr lang="en-US" sz="1900" kern="1200" dirty="0"/>
              </a:br>
              <a:r>
                <a:rPr lang="en-US" sz="1900" kern="1200" dirty="0"/>
                <a:t>for one period and on-time submission of one club officer 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917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74" y="431799"/>
            <a:ext cx="7467600" cy="609600"/>
          </a:xfrm>
        </p:spPr>
        <p:txBody>
          <a:bodyPr/>
          <a:lstStyle/>
          <a:p>
            <a:r>
              <a:rPr lang="en-US" dirty="0"/>
              <a:t>Distinguished Club Program (DCP)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040748" y="1371600"/>
          <a:ext cx="7176884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33400"/>
            <a:ext cx="447675" cy="44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9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86E6-092F-E144-9D33-B7A51E98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DCP – Demo </a:t>
            </a:r>
          </a:p>
        </p:txBody>
      </p:sp>
    </p:spTree>
    <p:extLst>
      <p:ext uri="{BB962C8B-B14F-4D97-AF65-F5344CB8AC3E}">
        <p14:creationId xmlns:p14="http://schemas.microsoft.com/office/powerpoint/2010/main" val="188201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86E6-092F-E144-9D33-B7A51E98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DCP – Take away?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86A32-DA68-4F4B-829F-F2CC34CDB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Membership is key</a:t>
            </a:r>
          </a:p>
          <a:p>
            <a:r>
              <a:rPr lang="en-US" dirty="0"/>
              <a:t>Importance of setting goals</a:t>
            </a:r>
          </a:p>
          <a:p>
            <a:r>
              <a:rPr lang="en-US" dirty="0"/>
              <a:t>Being aware of what the goals are</a:t>
            </a:r>
          </a:p>
          <a:p>
            <a:r>
              <a:rPr lang="en-US" dirty="0"/>
              <a:t>Visual sharing of information of DCP</a:t>
            </a:r>
          </a:p>
          <a:p>
            <a:r>
              <a:rPr lang="en-US" dirty="0"/>
              <a:t>Unify the effort</a:t>
            </a:r>
          </a:p>
          <a:p>
            <a:r>
              <a:rPr lang="en-US" dirty="0"/>
              <a:t>President to go through DCP in every business meeting</a:t>
            </a:r>
          </a:p>
        </p:txBody>
      </p:sp>
    </p:spTree>
    <p:extLst>
      <p:ext uri="{BB962C8B-B14F-4D97-AF65-F5344CB8AC3E}">
        <p14:creationId xmlns:p14="http://schemas.microsoft.com/office/powerpoint/2010/main" val="277909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theme/theme1.xml><?xml version="1.0" encoding="utf-8"?>
<a:theme xmlns:a="http://schemas.openxmlformats.org/drawingml/2006/main" name="2011 Convention PowerPoint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A4A0"/>
      </a:accent1>
      <a:accent2>
        <a:srgbClr val="00293F"/>
      </a:accent2>
      <a:accent3>
        <a:srgbClr val="FFE775"/>
      </a:accent3>
      <a:accent4>
        <a:srgbClr val="B91428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A4A0"/>
      </a:accent1>
      <a:accent2>
        <a:srgbClr val="00293F"/>
      </a:accent2>
      <a:accent3>
        <a:srgbClr val="FFE775"/>
      </a:accent3>
      <a:accent4>
        <a:srgbClr val="B91428"/>
      </a:accent4>
      <a:accent5>
        <a:srgbClr val="DAEDEF"/>
      </a:accent5>
      <a:accent6>
        <a:srgbClr val="4D0F1C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</TotalTime>
  <Words>993</Words>
  <Application>Microsoft Macintosh PowerPoint</Application>
  <PresentationFormat>On-screen Show (4:3)</PresentationFormat>
  <Paragraphs>249</Paragraphs>
  <Slides>40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8" baseType="lpstr">
      <vt:lpstr>ArialUnicodeMS</vt:lpstr>
      <vt:lpstr>ＭＳ Ｐゴシック</vt:lpstr>
      <vt:lpstr>ヒラギノ角ゴ Pro W3</vt:lpstr>
      <vt:lpstr>Arial</vt:lpstr>
      <vt:lpstr>Arial Black</vt:lpstr>
      <vt:lpstr>Calibri</vt:lpstr>
      <vt:lpstr>Courier New</vt:lpstr>
      <vt:lpstr>Lucida Grande</vt:lpstr>
      <vt:lpstr>Myriad Pro</vt:lpstr>
      <vt:lpstr>Myriad Pro Semibold</vt:lpstr>
      <vt:lpstr>Times</vt:lpstr>
      <vt:lpstr>Verdana</vt:lpstr>
      <vt:lpstr>Webdings</vt:lpstr>
      <vt:lpstr>Wingdings</vt:lpstr>
      <vt:lpstr>2011 Convention PowerPoint Template</vt:lpstr>
      <vt:lpstr>TI Corporate: 4x3 – Title &amp; Content</vt:lpstr>
      <vt:lpstr>Blank</vt:lpstr>
      <vt:lpstr>1_Blank</vt:lpstr>
      <vt:lpstr>Club Officers Training</vt:lpstr>
      <vt:lpstr>Agenda</vt:lpstr>
      <vt:lpstr>Distinguished Club Program (DCP)</vt:lpstr>
      <vt:lpstr>Distinguished Club Program (DCP)</vt:lpstr>
      <vt:lpstr>DCP Education Goals</vt:lpstr>
      <vt:lpstr>Remaining DCP Goals</vt:lpstr>
      <vt:lpstr>Distinguished Club Program (DCP)</vt:lpstr>
      <vt:lpstr>DCP – Demo </vt:lpstr>
      <vt:lpstr>DCP – Take away? </vt:lpstr>
      <vt:lpstr>Club Officer Roles</vt:lpstr>
      <vt:lpstr>BREAK – 10 minutes</vt:lpstr>
      <vt:lpstr>Pathways</vt:lpstr>
      <vt:lpstr>Moments of Truth (MOT)</vt:lpstr>
      <vt:lpstr>PowerPoint Presentation</vt:lpstr>
      <vt:lpstr>A High-Quality Club</vt:lpstr>
      <vt:lpstr>Moments of Truth</vt:lpstr>
      <vt:lpstr>Toastmasters’  Moments of Truth</vt:lpstr>
      <vt:lpstr>First Impressions</vt:lpstr>
      <vt:lpstr>Membership Orientation</vt:lpstr>
      <vt:lpstr>Fellowship, Variety,  and Communication</vt:lpstr>
      <vt:lpstr>Program Planning and  Meeting Organization</vt:lpstr>
      <vt:lpstr>Membership Strength</vt:lpstr>
      <vt:lpstr>Achievement Recognition</vt:lpstr>
      <vt:lpstr>How Well Does The Club Perform on Each Standard?</vt:lpstr>
      <vt:lpstr>MoT – Take away?</vt:lpstr>
      <vt:lpstr>BREAK – 10 minutes</vt:lpstr>
      <vt:lpstr>Effective Evaluation</vt:lpstr>
      <vt:lpstr>Leadership Excellence Series</vt:lpstr>
      <vt:lpstr>Leadership Excellence Series set</vt:lpstr>
      <vt:lpstr>PowerPoint Presentation</vt:lpstr>
      <vt:lpstr>What Is a Vision?</vt:lpstr>
      <vt:lpstr>Purpose of a Vision Statement</vt:lpstr>
      <vt:lpstr>Characteristics of a  Vision Statement</vt:lpstr>
      <vt:lpstr>Crafting a Vision Statement</vt:lpstr>
      <vt:lpstr>Crafting a Vision Statement</vt:lpstr>
      <vt:lpstr>Communicating a Vision</vt:lpstr>
      <vt:lpstr>Conclusion</vt:lpstr>
      <vt:lpstr>Leadership Excellence Series – Take away?</vt:lpstr>
      <vt:lpstr>Q &amp; A</vt:lpstr>
      <vt:lpstr>Thank you for attending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drex</dc:creator>
  <cp:lastModifiedBy>Susan Rajbhandari</cp:lastModifiedBy>
  <cp:revision>113</cp:revision>
  <cp:lastPrinted>2015-02-04T22:09:03Z</cp:lastPrinted>
  <dcterms:created xsi:type="dcterms:W3CDTF">2011-07-13T15:20:37Z</dcterms:created>
  <dcterms:modified xsi:type="dcterms:W3CDTF">2019-06-29T16:48:25Z</dcterms:modified>
</cp:coreProperties>
</file>