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60" r:id="rId5"/>
    <p:sldId id="266" r:id="rId6"/>
    <p:sldId id="278" r:id="rId7"/>
    <p:sldId id="265" r:id="rId8"/>
    <p:sldId id="267" r:id="rId9"/>
    <p:sldId id="268" r:id="rId10"/>
    <p:sldId id="277" r:id="rId11"/>
    <p:sldId id="276" r:id="rId12"/>
    <p:sldId id="274" r:id="rId13"/>
    <p:sldId id="280" r:id="rId14"/>
    <p:sldId id="281" r:id="rId15"/>
    <p:sldId id="284" r:id="rId16"/>
    <p:sldId id="262" r:id="rId17"/>
    <p:sldId id="282" r:id="rId18"/>
    <p:sldId id="263" r:id="rId19"/>
    <p:sldId id="283" r:id="rId20"/>
    <p:sldId id="264" r:id="rId21"/>
    <p:sldId id="285" r:id="rId2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49"/>
    <a:srgbClr val="AF0029"/>
    <a:srgbClr val="993366"/>
    <a:srgbClr val="DDDDDD"/>
    <a:srgbClr val="66CCFF"/>
    <a:srgbClr val="008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-1134" y="-10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1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Train the Trainer Session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27C916-FF31-4C2A-859B-1AEA935E1D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795008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Club Officer Training – Train the Trainer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Theo Black and Anne Groetsch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507917-8921-4CE2-ACB8-7240240E00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35105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05" charset="-128"/>
        <a:cs typeface="ＭＳ Ｐゴシック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Club Officer Training – Train the Trainer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Theo Black and Anne Groetsch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233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Club Officer Training – Train the Trainer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Theo Black and Anne Groetsch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0314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Area</a:t>
            </a:r>
            <a:r>
              <a:rPr lang="en-US" baseline="0" dirty="0"/>
              <a:t> Director Handoff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1176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 (5 minutes)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56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Area</a:t>
            </a:r>
            <a:r>
              <a:rPr lang="en-US" baseline="0" dirty="0"/>
              <a:t> Director Handoff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1176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 (5 minutes)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3000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</a:t>
            </a:r>
            <a:r>
              <a:rPr lang="en-US" baseline="0" dirty="0"/>
              <a:t> through the links to show and tell.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0939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Tag Team – Provide</a:t>
            </a:r>
            <a:r>
              <a:rPr lang="en-US" baseline="0" dirty="0"/>
              <a:t> examples of LDI Torch Masters, et al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717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807">
              <a:defRPr/>
            </a:pPr>
            <a:r>
              <a:rPr lang="en-US" dirty="0"/>
              <a:t>Tag Team – Provide</a:t>
            </a:r>
            <a:r>
              <a:rPr lang="en-US" baseline="0" dirty="0"/>
              <a:t> examples of LDI Torch Masters, et al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Leadership: The Importance of Setting Priorities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07917-8921-4CE2-ACB8-7240240E006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7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64008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51130043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7771380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954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6769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4104613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8448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743200"/>
            <a:ext cx="38100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38100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708987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609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56987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4074112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667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372765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71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1512"/>
            <a:ext cx="4040188" cy="3494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571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1512"/>
            <a:ext cx="4041775" cy="3494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0036990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625096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4786735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10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81087"/>
            <a:ext cx="5111750" cy="5624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43137"/>
            <a:ext cx="3008313" cy="4462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5524850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1022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6689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8501506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PB_ppt_pg_bkgd_v1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69400" cy="68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90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 kern="1200" spc="-150">
          <a:solidFill>
            <a:srgbClr val="760525"/>
          </a:solidFill>
          <a:latin typeface="Arial"/>
          <a:ea typeface="ヒラギノ角ゴ Pro W3" charset="-128"/>
          <a:cs typeface="ヒラギノ角ゴ Pro W3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760525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60525"/>
        </a:buClr>
        <a:buFont typeface="Webdings" charset="2"/>
        <a:buChar char="4"/>
        <a:defRPr sz="30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/>
          <a:ea typeface="ヒラギノ角ゴ Pro W3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/>
          <a:ea typeface="ヒラギノ角ゴ Pro W3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6tm.org/officertraining/" TargetMode="External"/><Relationship Id="rId7" Type="http://schemas.openxmlformats.org/officeDocument/2006/relationships/hyperlink" Target="https://www.toastmasters.org/Resources/Resource%20Library?c=%7b5DDAB023+91F8+40E5+898C+EC02074AA20A%7d&amp;page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astmasters.org/~/media/E51A693193F749AE91FD79F6DB839534.ashx" TargetMode="External"/><Relationship Id="rId5" Type="http://schemas.openxmlformats.org/officeDocument/2006/relationships/hyperlink" Target="http://www.toastmasters.org/~/media/E017290D7ED0458C8C278A364689F7AF.ashx" TargetMode="External"/><Relationship Id="rId4" Type="http://schemas.openxmlformats.org/officeDocument/2006/relationships/hyperlink" Target="http://www.toastmasters.org/~/media/549134EFA75548B6928C43B6BAAFE433.ash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Club Officer Training</a:t>
            </a:r>
            <a:br>
              <a:rPr lang="en-US" dirty="0"/>
            </a:br>
            <a:r>
              <a:rPr lang="en-US" dirty="0"/>
              <a:t>Train the Trainer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Area Director Co-Trainers</a:t>
            </a:r>
          </a:p>
          <a:p>
            <a:r>
              <a:rPr lang="en-US" sz="2400" dirty="0"/>
              <a:t>Theo Black, DTM, Past International Director</a:t>
            </a:r>
          </a:p>
          <a:p>
            <a:r>
              <a:rPr lang="en-US" sz="2400" dirty="0"/>
              <a:t>Anne Groetsch, DTM, Past Division Director</a:t>
            </a:r>
          </a:p>
        </p:txBody>
      </p:sp>
    </p:spTree>
    <p:extLst>
      <p:ext uri="{BB962C8B-B14F-4D97-AF65-F5344CB8AC3E}">
        <p14:creationId xmlns:p14="http://schemas.microsoft.com/office/powerpoint/2010/main" val="31240029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Distinguished Club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 in Good Standing</a:t>
            </a:r>
          </a:p>
          <a:p>
            <a:r>
              <a:rPr lang="en-US" alt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Growth</a:t>
            </a:r>
          </a:p>
          <a:p>
            <a:pPr marL="914400" lvl="1" indent="-457200" eaLnBrk="1" hangingPunct="1">
              <a:lnSpc>
                <a:spcPct val="110000"/>
              </a:lnSpc>
              <a:spcBef>
                <a:spcPct val="0"/>
              </a:spcBef>
              <a:spcAft>
                <a:spcPts val="1038"/>
              </a:spcAft>
              <a:buClr>
                <a:srgbClr val="B91428"/>
              </a:buClr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chemeClr val="accent2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At year end (June 30), a club </a:t>
            </a:r>
            <a:br>
              <a:rPr lang="en-US" altLang="en-US" sz="2900" dirty="0">
                <a:solidFill>
                  <a:schemeClr val="accent2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</a:br>
            <a:r>
              <a:rPr lang="en-US" altLang="en-US" sz="2900" dirty="0">
                <a:solidFill>
                  <a:schemeClr val="accent2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should have at least 20 members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ts val="1038"/>
              </a:spcAft>
              <a:buClr>
                <a:srgbClr val="B91428"/>
              </a:buClr>
            </a:pPr>
            <a:r>
              <a:rPr lang="en-US" altLang="en-US" sz="2900" b="1" dirty="0">
                <a:solidFill>
                  <a:schemeClr val="accent2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			or…</a:t>
            </a:r>
          </a:p>
          <a:p>
            <a:pPr marL="914400" lvl="1" indent="-457200" eaLnBrk="1" hangingPunct="1">
              <a:lnSpc>
                <a:spcPct val="110000"/>
              </a:lnSpc>
              <a:spcBef>
                <a:spcPct val="0"/>
              </a:spcBef>
              <a:spcAft>
                <a:spcPts val="1038"/>
              </a:spcAft>
              <a:buClr>
                <a:srgbClr val="B91428"/>
              </a:buClr>
              <a:buFont typeface="Arial" panose="020B0604020202020204" pitchFamily="34" charset="0"/>
              <a:buChar char="•"/>
            </a:pPr>
            <a:r>
              <a:rPr lang="en-US" altLang="en-US" sz="2900" dirty="0">
                <a:solidFill>
                  <a:schemeClr val="accent2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A </a:t>
            </a:r>
            <a:r>
              <a:rPr lang="en-US" altLang="en-US" sz="2900" b="1" dirty="0">
                <a:solidFill>
                  <a:schemeClr val="accent2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net growth</a:t>
            </a:r>
            <a:r>
              <a:rPr lang="en-US" altLang="en-US" sz="2900" dirty="0">
                <a:solidFill>
                  <a:schemeClr val="accent2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 of at least five new members for low member clubs (&lt;15)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975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 Distinguished Club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2209800"/>
            <a:ext cx="3810000" cy="411480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ClrTx/>
              <a:buFont typeface="Verdana" panose="020B0604030504040204" pitchFamily="34" charset="0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Two CCs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ClrTx/>
              <a:buFont typeface="Verdana" panose="020B0604030504040204" pitchFamily="34" charset="0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Two more CCs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ClrTx/>
              <a:buFont typeface="Verdana" panose="020B0604030504040204" pitchFamily="34" charset="0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One ACB, ACS, or ACG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ClrTx/>
              <a:buFont typeface="Verdana" panose="020B0604030504040204" pitchFamily="34" charset="0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One more ACB, ACS, or ACG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ClrTx/>
              <a:buFont typeface="Verdana" panose="020B0604030504040204" pitchFamily="34" charset="0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One CL, ALB, ALS, or DTM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1200"/>
              </a:spcAft>
              <a:buClrTx/>
              <a:buFont typeface="Verdana" panose="020B0604030504040204" pitchFamily="34" charset="0"/>
              <a:buAutoNum type="arabicPeriod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One more CL, ALB, ALS, or DTM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0"/>
            <a:ext cx="3810000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2700"/>
              </a:spcAft>
              <a:buClr>
                <a:schemeClr val="tx1"/>
              </a:buClr>
              <a:buFont typeface="+mj-lt"/>
              <a:buAutoNum type="arabicPeriod" startAt="7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Four new members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2700"/>
              </a:spcAft>
              <a:buClr>
                <a:schemeClr val="tx1"/>
              </a:buClr>
              <a:buFont typeface="+mj-lt"/>
              <a:buAutoNum type="arabicPeriod" startAt="7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Four more new members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2700"/>
              </a:spcAft>
              <a:buClr>
                <a:schemeClr val="tx1"/>
              </a:buClr>
              <a:buFont typeface="+mj-lt"/>
              <a:buAutoNum type="arabicPeriod" startAt="7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Minimum of four club officers trained during each of two training periods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2700"/>
              </a:spcAft>
              <a:buClr>
                <a:schemeClr val="tx1"/>
              </a:buClr>
              <a:buFont typeface="+mj-lt"/>
              <a:buAutoNum type="arabicPeriod" startAt="7"/>
            </a:pP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October or April renewal report </a:t>
            </a:r>
            <a:r>
              <a:rPr lang="en-US" altLang="en-US" sz="2000" b="1" i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and </a:t>
            </a:r>
            <a:br>
              <a:rPr lang="en-US" altLang="en-US" sz="2000" b="1" i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</a:br>
            <a:r>
              <a:rPr lang="en-US" altLang="en-US" sz="2000" b="1" dirty="0"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one club officer list submitted on time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2718313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Toastmasters Club 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838200"/>
          </a:xfrm>
        </p:spPr>
        <p:txBody>
          <a:bodyPr/>
          <a:lstStyle/>
          <a:p>
            <a:r>
              <a:rPr lang="en-US" dirty="0"/>
              <a:t>Distinguished Club Goals</a:t>
            </a:r>
          </a:p>
        </p:txBody>
      </p:sp>
      <p:pic>
        <p:nvPicPr>
          <p:cNvPr id="4" name="Picture 3" descr="Dist.Goa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2743200"/>
            <a:ext cx="52197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03823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Content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DCP/Club Success Plan </a:t>
            </a:r>
          </a:p>
          <a:p>
            <a:pPr lvl="0"/>
            <a:r>
              <a:rPr lang="en-US" u="sng" dirty="0">
                <a:hlinkClick r:id="rId3"/>
              </a:rPr>
              <a:t>Link to D6 Club Officer Training Page*</a:t>
            </a:r>
            <a:endParaRPr lang="en-US" dirty="0"/>
          </a:p>
          <a:p>
            <a:pPr lvl="0"/>
            <a:r>
              <a:rPr lang="en-US" u="sng" dirty="0">
                <a:hlinkClick r:id="rId4"/>
              </a:rPr>
              <a:t>Link to Distinguished Club Program and Club Success Plan booklet</a:t>
            </a:r>
            <a:endParaRPr lang="en-US" dirty="0"/>
          </a:p>
          <a:p>
            <a:pPr lvl="0"/>
            <a:r>
              <a:rPr lang="en-US" u="sng" dirty="0">
                <a:hlinkClick r:id="rId5"/>
              </a:rPr>
              <a:t>Link to Moments of Truth</a:t>
            </a:r>
            <a:endParaRPr lang="en-US" dirty="0"/>
          </a:p>
          <a:p>
            <a:pPr lvl="0"/>
            <a:r>
              <a:rPr lang="en-US" u="sng" dirty="0">
                <a:hlinkClick r:id="rId6"/>
              </a:rPr>
              <a:t>Link to Club Leadership Handbook</a:t>
            </a:r>
            <a:endParaRPr lang="en-US" dirty="0"/>
          </a:p>
          <a:p>
            <a:pPr lvl="0"/>
            <a:r>
              <a:rPr lang="en-US" u="sng" dirty="0">
                <a:hlinkClick r:id="rId7"/>
              </a:rPr>
              <a:t>Link to all Club Officer Roles (links to four pages)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067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Effective Facilitator and Trainer Techniques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956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 Ways Information is Processed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Visual (Pictures)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see, look, imagine, envision, picture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Auditory (Words)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Hear, listen, sound, resonate, harmonize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Kinesthetic (Doing)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Feel, touch, grasp, concrete, get hold of</a:t>
            </a:r>
          </a:p>
        </p:txBody>
      </p:sp>
    </p:spTree>
    <p:extLst>
      <p:ext uri="{BB962C8B-B14F-4D97-AF65-F5344CB8AC3E}">
        <p14:creationId xmlns:p14="http://schemas.microsoft.com/office/powerpoint/2010/main" val="356523015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Facilitator and Trainer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4248"/>
            <a:ext cx="7772400" cy="3810000"/>
          </a:xfrm>
        </p:spPr>
        <p:txBody>
          <a:bodyPr/>
          <a:lstStyle/>
          <a:p>
            <a:r>
              <a:rPr lang="en-US" sz="2600" dirty="0"/>
              <a:t>Engage the audience in self discovery: ask questions</a:t>
            </a:r>
          </a:p>
          <a:p>
            <a:r>
              <a:rPr lang="en-US" sz="2600" dirty="0"/>
              <a:t>Use breakout session with recorders, reporters, and flip charts</a:t>
            </a:r>
          </a:p>
          <a:p>
            <a:r>
              <a:rPr lang="en-US" sz="2600" dirty="0"/>
              <a:t>Plan for multiple presenters to offer variety</a:t>
            </a:r>
          </a:p>
          <a:p>
            <a:r>
              <a:rPr lang="en-US" sz="2600" dirty="0"/>
              <a:t>Use quizzes to debrief lessons learned</a:t>
            </a:r>
          </a:p>
          <a:p>
            <a:r>
              <a:rPr lang="en-US" sz="2600" dirty="0"/>
              <a:t>State up front what the module will do for the trainee</a:t>
            </a:r>
          </a:p>
          <a:p>
            <a:r>
              <a:rPr lang="en-US" sz="2600" dirty="0"/>
              <a:t>Provide a fun review game at the end with prizes</a:t>
            </a:r>
          </a:p>
        </p:txBody>
      </p:sp>
    </p:spTree>
    <p:extLst>
      <p:ext uri="{BB962C8B-B14F-4D97-AF65-F5344CB8AC3E}">
        <p14:creationId xmlns:p14="http://schemas.microsoft.com/office/powerpoint/2010/main" val="32878348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Management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5921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Event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r>
              <a:rPr lang="en-US" sz="3100" dirty="0"/>
              <a:t>Cost/Benefit</a:t>
            </a:r>
          </a:p>
          <a:p>
            <a:r>
              <a:rPr lang="en-US" sz="2800" dirty="0"/>
              <a:t>Okay to charge for venue if there are costs for the location or refreshments</a:t>
            </a:r>
          </a:p>
          <a:p>
            <a:r>
              <a:rPr lang="en-US" sz="2800" dirty="0"/>
              <a:t>Begin and end on time</a:t>
            </a:r>
          </a:p>
          <a:p>
            <a:r>
              <a:rPr lang="en-US" sz="2800" dirty="0"/>
              <a:t>Consider public venues (libraries, city hall)</a:t>
            </a:r>
          </a:p>
          <a:p>
            <a:r>
              <a:rPr lang="en-US" sz="2800" dirty="0"/>
              <a:t>Consider company meeting spaces</a:t>
            </a:r>
          </a:p>
          <a:p>
            <a:r>
              <a:rPr lang="en-US" sz="2800" dirty="0"/>
              <a:t>Equipment needs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4285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protocols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078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Assemble a High Performance Training Team</a:t>
            </a:r>
          </a:p>
          <a:p>
            <a:r>
              <a:rPr lang="en-US" dirty="0"/>
              <a:t>Provide Required Training Content</a:t>
            </a:r>
          </a:p>
          <a:p>
            <a:r>
              <a:rPr lang="en-US" dirty="0"/>
              <a:t>Using Effective Facilitator and Trainer Techniques</a:t>
            </a:r>
          </a:p>
          <a:p>
            <a:r>
              <a:rPr lang="en-US" dirty="0"/>
              <a:t>Use Club Officer Training as an Opportunity to Explore Event Management</a:t>
            </a:r>
          </a:p>
          <a:p>
            <a:r>
              <a:rPr lang="en-US" dirty="0"/>
              <a:t>Communicate District Calendar of Events</a:t>
            </a:r>
          </a:p>
        </p:txBody>
      </p:sp>
    </p:spTree>
    <p:extLst>
      <p:ext uri="{BB962C8B-B14F-4D97-AF65-F5344CB8AC3E}">
        <p14:creationId xmlns:p14="http://schemas.microsoft.com/office/powerpoint/2010/main" val="21756517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Communication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419600"/>
          </a:xfrm>
        </p:spPr>
        <p:txBody>
          <a:bodyPr/>
          <a:lstStyle/>
          <a:p>
            <a:pPr lvl="0"/>
            <a:r>
              <a:rPr lang="en-US" sz="3200" dirty="0"/>
              <a:t>Submit events to the District 6 Calendar (request)</a:t>
            </a:r>
          </a:p>
          <a:p>
            <a:pPr lvl="0"/>
            <a:r>
              <a:rPr lang="en-US" sz="3200" dirty="0"/>
              <a:t>Send Officer Training Lists to Division Directors</a:t>
            </a:r>
          </a:p>
          <a:p>
            <a:pPr lvl="0"/>
            <a:r>
              <a:rPr lang="en-US" sz="3200" dirty="0"/>
              <a:t>Club Success Plan Template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Links to the DCP Goals/Club Success Plan, Moments of Truth, Club Leadership Handbook</a:t>
            </a:r>
          </a:p>
        </p:txBody>
      </p:sp>
    </p:spTree>
    <p:extLst>
      <p:ext uri="{BB962C8B-B14F-4D97-AF65-F5344CB8AC3E}">
        <p14:creationId xmlns:p14="http://schemas.microsoft.com/office/powerpoint/2010/main" val="241263926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QUESTIONS DO  YOU HAVE?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200" y="1569134"/>
            <a:ext cx="42672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034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Assemble a High Performance Training Team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4600" y="1142999"/>
            <a:ext cx="4267199" cy="284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7520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Assemble a High Performance Training Team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2800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dirty="0"/>
              <a:t>Involve clubs in training sessions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dirty="0"/>
              <a:t>Area/Division Directors are qualified to be trainers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Other trainers need to be appointed by the District Director or Club Quality Director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Other trainers need to have attended train the trainer session.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800" dirty="0"/>
              <a:t>Use professional trainers in your area/division </a:t>
            </a:r>
          </a:p>
        </p:txBody>
      </p:sp>
    </p:spTree>
    <p:extLst>
      <p:ext uri="{BB962C8B-B14F-4D97-AF65-F5344CB8AC3E}">
        <p14:creationId xmlns:p14="http://schemas.microsoft.com/office/powerpoint/2010/main" val="236149163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Comfortable Training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10000"/>
          </a:xfrm>
        </p:spPr>
        <p:txBody>
          <a:bodyPr/>
          <a:lstStyle/>
          <a:p>
            <a:r>
              <a:rPr lang="en-US" dirty="0"/>
              <a:t>Provide flip charts/ markers (if available)</a:t>
            </a:r>
          </a:p>
          <a:p>
            <a:r>
              <a:rPr lang="en-US" dirty="0"/>
              <a:t>Avoid interruptions</a:t>
            </a:r>
          </a:p>
          <a:p>
            <a:r>
              <a:rPr lang="en-US" dirty="0"/>
              <a:t>Break up content with breaks and other changes</a:t>
            </a:r>
          </a:p>
          <a:p>
            <a:r>
              <a:rPr lang="en-US" dirty="0"/>
              <a:t>Begin and end on time</a:t>
            </a:r>
          </a:p>
          <a:p>
            <a:r>
              <a:rPr lang="en-US" dirty="0"/>
              <a:t>Provide handouts and links to 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32657319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Provide required training content</a:t>
            </a:r>
          </a:p>
        </p:txBody>
      </p:sp>
    </p:spTree>
    <p:extLst>
      <p:ext uri="{BB962C8B-B14F-4D97-AF65-F5344CB8AC3E}">
        <p14:creationId xmlns:p14="http://schemas.microsoft.com/office/powerpoint/2010/main" val="341853857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Provide Required Training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US" sz="2400" dirty="0"/>
              <a:t>Help club officers understand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Mission, Vision, Values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Distinguished Club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How to create a Club Success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Why presenting Moments of Truth matters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How to use Pledge cards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What individual officer roles entail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How to collect and submit dues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The importance of holding club contests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Key Milestones and Dates</a:t>
            </a:r>
          </a:p>
        </p:txBody>
      </p:sp>
    </p:spTree>
    <p:extLst>
      <p:ext uri="{BB962C8B-B14F-4D97-AF65-F5344CB8AC3E}">
        <p14:creationId xmlns:p14="http://schemas.microsoft.com/office/powerpoint/2010/main" val="130846664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Toastmasters Club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a supportive and positive learning experience in which members are empowered to develop communication and leadership skills, resulting in greater self-confidence and personal growth.</a:t>
            </a:r>
          </a:p>
        </p:txBody>
      </p:sp>
    </p:spTree>
    <p:extLst>
      <p:ext uri="{BB962C8B-B14F-4D97-AF65-F5344CB8AC3E}">
        <p14:creationId xmlns:p14="http://schemas.microsoft.com/office/powerpoint/2010/main" val="231002224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7772400" cy="609600"/>
          </a:xfrm>
        </p:spPr>
        <p:txBody>
          <a:bodyPr/>
          <a:lstStyle/>
          <a:p>
            <a:r>
              <a:rPr lang="en-US" dirty="0"/>
              <a:t>Toastmasters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2286000"/>
          </a:xfrm>
        </p:spPr>
        <p:txBody>
          <a:bodyPr/>
          <a:lstStyle/>
          <a:p>
            <a:r>
              <a:rPr lang="en-US" dirty="0"/>
              <a:t>Integrity </a:t>
            </a:r>
          </a:p>
          <a:p>
            <a:r>
              <a:rPr lang="en-US" dirty="0"/>
              <a:t>Respect </a:t>
            </a:r>
          </a:p>
          <a:p>
            <a:r>
              <a:rPr lang="en-US" dirty="0"/>
              <a:t>Service </a:t>
            </a:r>
          </a:p>
          <a:p>
            <a:r>
              <a:rPr lang="en-US" dirty="0"/>
              <a:t>Excellence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66800" y="419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50">
                <a:solidFill>
                  <a:srgbClr val="760525"/>
                </a:solidFill>
                <a:latin typeface="Arial"/>
                <a:ea typeface="ヒラギノ角ゴ Pro W3" charset="-128"/>
                <a:cs typeface="ヒラギノ角ゴ Pro W3" charset="-128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60525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charset="0"/>
              </a:defRPr>
            </a:lvl6pPr>
            <a:lvl7pPr marL="9144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charset="0"/>
              </a:defRPr>
            </a:lvl7pPr>
            <a:lvl8pPr marL="13716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charset="0"/>
              </a:defRPr>
            </a:lvl8pPr>
            <a:lvl9pPr marL="1828800" algn="ctr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dirty="0"/>
              <a:t>Toastmasters Envisioned Future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48768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60525"/>
              </a:buClr>
              <a:buFont typeface="Webdings" charset="2"/>
              <a:buChar char="4"/>
              <a:defRPr sz="3000">
                <a:solidFill>
                  <a:schemeClr val="tx1"/>
                </a:solidFill>
                <a:latin typeface="Arial"/>
                <a:ea typeface="ヒラギノ角ゴ Pro W3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/>
                <a:ea typeface="ヒラギノ角ゴ Pro W3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/>
                <a:ea typeface="ヒラギノ角ゴ Pro W3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ヒラギノ角ゴ Pro W3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ヒラギノ角ゴ Pro W3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r>
              <a:rPr lang="en-US" kern="0" dirty="0"/>
              <a:t>To be the first-choice provider of dynamic, high-value, experiential communication and leadership skills development.</a:t>
            </a:r>
          </a:p>
        </p:txBody>
      </p:sp>
    </p:spTree>
    <p:extLst>
      <p:ext uri="{BB962C8B-B14F-4D97-AF65-F5344CB8AC3E}">
        <p14:creationId xmlns:p14="http://schemas.microsoft.com/office/powerpoint/2010/main" val="143992492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2A4A0"/>
      </a:accent1>
      <a:accent2>
        <a:srgbClr val="00293F"/>
      </a:accent2>
      <a:accent3>
        <a:srgbClr val="FFE775"/>
      </a:accent3>
      <a:accent4>
        <a:srgbClr val="B91428"/>
      </a:accent4>
      <a:accent5>
        <a:srgbClr val="DAEDEF"/>
      </a:accent5>
      <a:accent6>
        <a:srgbClr val="760525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On-screen Show (4:3)</PresentationFormat>
  <Paragraphs>128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</vt:lpstr>
      <vt:lpstr>Club Officer Training Train the Trainer</vt:lpstr>
      <vt:lpstr>Agenda</vt:lpstr>
      <vt:lpstr>Assemble a High Performance Training Team</vt:lpstr>
      <vt:lpstr>Assemble a High Performance Training Team</vt:lpstr>
      <vt:lpstr>Create a Comfortable Training Environment</vt:lpstr>
      <vt:lpstr>Provide required training content</vt:lpstr>
      <vt:lpstr>Provide Required Training Content</vt:lpstr>
      <vt:lpstr>Toastmasters Club Mission</vt:lpstr>
      <vt:lpstr>Toastmasters Values</vt:lpstr>
      <vt:lpstr>Distinguished Club Requirement</vt:lpstr>
      <vt:lpstr>Ten Distinguished Club Goals</vt:lpstr>
      <vt:lpstr>Toastmasters Club Recognition</vt:lpstr>
      <vt:lpstr>Other Content Resources</vt:lpstr>
      <vt:lpstr>Using Effective Facilitator and Trainer Techniques </vt:lpstr>
      <vt:lpstr>3 Ways Information is Processed</vt:lpstr>
      <vt:lpstr>Facilitator and Trainer Techniques</vt:lpstr>
      <vt:lpstr>Event Management</vt:lpstr>
      <vt:lpstr>Event Management</vt:lpstr>
      <vt:lpstr>Communication protocols</vt:lpstr>
      <vt:lpstr>Communication Protocols</vt:lpstr>
      <vt:lpstr>WHAT QUESTIONS DO  YOU HAVE?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2016-05-21T12:13:45Z</dcterms:created>
  <dcterms:modified xsi:type="dcterms:W3CDTF">2016-05-23T14:04:53Z</dcterms:modified>
</cp:coreProperties>
</file>