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</p:sldMasterIdLst>
  <p:sldIdLst>
    <p:sldId id="256" r:id="rId3"/>
    <p:sldId id="257" r:id="rId4"/>
    <p:sldId id="258" r:id="rId5"/>
    <p:sldId id="261" r:id="rId6"/>
    <p:sldId id="263" r:id="rId7"/>
    <p:sldId id="276" r:id="rId8"/>
    <p:sldId id="262" r:id="rId9"/>
    <p:sldId id="279" r:id="rId10"/>
    <p:sldId id="278" r:id="rId11"/>
    <p:sldId id="281" r:id="rId12"/>
    <p:sldId id="280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83" r:id="rId22"/>
    <p:sldId id="273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A8AF5A-2070-074E-80F1-C76D394C7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3B9885-583A-3A46-B5EA-6860CA964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0936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6638"/>
            <a:ext cx="2057400" cy="490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6638"/>
            <a:ext cx="6019800" cy="490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F0F7EB-B605-954B-B52A-743A11548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8027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B54DCD-A222-7244-9176-84CBFB1D8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2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93A54D-AF87-684A-91C3-E562A1570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0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8414F4-07B8-8440-9E71-73C46285D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DDFBC-3146-BF48-AF6C-2C97289F7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89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96FF8D-4B79-0B47-9BBB-3415BA55C3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50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51A8EF-3E8A-394F-A732-E0C343984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3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4DA46-DD50-BC42-8748-1CD8AB5F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96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891FD7-CB7B-F643-A8BC-FAF8940A5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43FE8-E7A2-0245-A9EE-F4B6C2446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5198"/>
      </p:ext>
    </p:extLst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925E75-96DD-C644-BA6D-ED9574FE0C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791545-ECCC-D341-BD80-C1EB328AC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8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81213-E12F-AE41-A78A-AD2D44868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E26BAC-BA28-D647-8051-5E1AF257B5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4913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5AF883-7516-1445-87A7-A1B1D83F4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95662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1F80BF-1E1E-DB47-9096-5C876B895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4633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9C593D-9EEC-8643-86BC-B49CA67F4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74405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8D0F96-48EA-BD4A-BD3D-A7D0DAC8C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146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8DF170-7263-7740-97C0-06032BFE3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275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FB58AA-2402-6B4A-9E79-1327F7DC87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3231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6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8E5B7A-115A-9F46-BAE9-90BC72F216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0198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F39AE11-0A2C-CC4B-841F-030AC75150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&amp; Division Director</a:t>
            </a:r>
            <a:r>
              <a:rPr lang="en-US" dirty="0"/>
              <a:t/>
            </a:r>
            <a:br>
              <a:rPr lang="en-US" dirty="0"/>
            </a:br>
            <a:r>
              <a:rPr lang="en-US" sz="4800" dirty="0" smtClean="0"/>
              <a:t>Training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Conduct Quality Speech Contests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553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206EP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Role Players (Optional)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831080"/>
          </a:xfrm>
        </p:spPr>
        <p:txBody>
          <a:bodyPr/>
          <a:lstStyle/>
          <a:p>
            <a:pPr marL="400050" indent="-400050"/>
            <a:r>
              <a:rPr lang="en-US" dirty="0" smtClean="0"/>
              <a:t>Registration</a:t>
            </a:r>
          </a:p>
          <a:p>
            <a:pPr marL="400050" indent="-400050"/>
            <a:r>
              <a:rPr lang="en-US" dirty="0" smtClean="0"/>
              <a:t>Food Coordinator</a:t>
            </a:r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15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Forms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400050" indent="-400050"/>
            <a:r>
              <a:rPr lang="en-US" dirty="0" smtClean="0"/>
              <a:t>Forms:</a:t>
            </a:r>
          </a:p>
          <a:p>
            <a:pPr marL="800100" lvl="1" indent="-400050"/>
            <a:r>
              <a:rPr lang="en-US" dirty="0" smtClean="0"/>
              <a:t>Contestants Eligibility &amp; Bio</a:t>
            </a:r>
          </a:p>
          <a:p>
            <a:pPr marL="800100" lvl="1" indent="-400050"/>
            <a:r>
              <a:rPr lang="en-US" dirty="0" smtClean="0"/>
              <a:t>Judges Eligibility</a:t>
            </a:r>
          </a:p>
          <a:p>
            <a:pPr marL="800100" lvl="1" indent="-400050"/>
            <a:r>
              <a:rPr lang="en-US" dirty="0" smtClean="0"/>
              <a:t>Timers</a:t>
            </a:r>
          </a:p>
          <a:p>
            <a:pPr marL="800100" lvl="1" indent="-400050"/>
            <a:r>
              <a:rPr lang="en-US" dirty="0" smtClean="0"/>
              <a:t>Ballot counter</a:t>
            </a:r>
          </a:p>
          <a:p>
            <a:pPr marL="800100" lvl="1" indent="-400050"/>
            <a:r>
              <a:rPr lang="en-US" dirty="0" smtClean="0"/>
              <a:t>Notification of winners</a:t>
            </a:r>
          </a:p>
          <a:p>
            <a:pPr marL="800100" lvl="1" indent="-400050"/>
            <a:r>
              <a:rPr lang="en-US" dirty="0" smtClean="0"/>
              <a:t>Certificates of participation</a:t>
            </a:r>
          </a:p>
          <a:p>
            <a:pPr marL="800100" lvl="1" indent="-400050"/>
            <a:r>
              <a:rPr lang="en-US" dirty="0" smtClean="0"/>
              <a:t>Award certificates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185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467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What should the contest chair order </a:t>
            </a:r>
            <a:br>
              <a:rPr lang="en-US" sz="3400" spc="-100" dirty="0" smtClean="0">
                <a:solidFill>
                  <a:schemeClr val="accent1"/>
                </a:solidFill>
              </a:rPr>
            </a:br>
            <a:r>
              <a:rPr lang="en-US" sz="3400" spc="-100" dirty="0" smtClean="0">
                <a:solidFill>
                  <a:schemeClr val="accent1"/>
                </a:solidFill>
              </a:rPr>
              <a:t>for all contest speakers?</a:t>
            </a:r>
          </a:p>
          <a:p>
            <a:endParaRPr lang="en-US" sz="3400" spc="-100" dirty="0">
              <a:solidFill>
                <a:schemeClr val="accent1"/>
              </a:solidFill>
            </a:endParaRPr>
          </a:p>
          <a:p>
            <a:r>
              <a:rPr lang="en-US" sz="3400" spc="-100" dirty="0" smtClean="0">
                <a:solidFill>
                  <a:schemeClr val="accent1"/>
                </a:solidFill>
              </a:rPr>
              <a:t>What should the contest chair order for contest winners?</a:t>
            </a:r>
          </a:p>
          <a:p>
            <a:endParaRPr lang="en-US" sz="3400" spc="-100" dirty="0">
              <a:solidFill>
                <a:schemeClr val="accent1"/>
              </a:solidFill>
            </a:endParaRPr>
          </a:p>
          <a:p>
            <a:r>
              <a:rPr lang="en-US" sz="3400" spc="-100" dirty="0" smtClean="0">
                <a:solidFill>
                  <a:schemeClr val="accent1"/>
                </a:solidFill>
              </a:rPr>
              <a:t>From where should the contest chair order these items?</a:t>
            </a:r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12954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28194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" y="43434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943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58766"/>
            <a:ext cx="7467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May clubs, areas, divisions, or </a:t>
            </a:r>
            <a:br>
              <a:rPr lang="en-US" sz="3400" spc="-100" dirty="0" smtClean="0">
                <a:solidFill>
                  <a:schemeClr val="accent1"/>
                </a:solidFill>
              </a:rPr>
            </a:br>
            <a:r>
              <a:rPr lang="en-US" sz="3400" spc="-100" dirty="0" smtClean="0">
                <a:solidFill>
                  <a:schemeClr val="accent1"/>
                </a:solidFill>
              </a:rPr>
              <a:t>districts produce awards for contestants and winners?</a:t>
            </a:r>
          </a:p>
          <a:p>
            <a:endParaRPr lang="en-US" sz="3400" spc="-100" dirty="0">
              <a:solidFill>
                <a:schemeClr val="accent1"/>
              </a:solidFill>
            </a:endParaRPr>
          </a:p>
          <a:p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7111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034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1558766"/>
            <a:ext cx="7467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When should the contest chair notify contestants of the time and place of the contest and pre-contest briefing?</a:t>
            </a:r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7111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94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58766"/>
            <a:ext cx="7467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Where should the chief judge tell the contest judges to sit?</a:t>
            </a:r>
          </a:p>
          <a:p>
            <a:endParaRPr lang="en-US" sz="3400" spc="-100" dirty="0">
              <a:solidFill>
                <a:schemeClr val="accent1"/>
              </a:solidFill>
            </a:endParaRPr>
          </a:p>
          <a:p>
            <a:r>
              <a:rPr lang="en-US" sz="3400" spc="-100" dirty="0" smtClean="0">
                <a:solidFill>
                  <a:schemeClr val="accent1"/>
                </a:solidFill>
              </a:rPr>
              <a:t>Why should the contest judges sit there?</a:t>
            </a:r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7111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030" y="168832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3223243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8224" y="319220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155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558766"/>
            <a:ext cx="746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What does the chief judge give to the contest chair during the contest?</a:t>
            </a:r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17111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289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58766"/>
            <a:ext cx="746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pc="-100" dirty="0" smtClean="0">
                <a:solidFill>
                  <a:schemeClr val="accent1"/>
                </a:solidFill>
              </a:rPr>
              <a:t>What two events must a contestant attend before the contest?</a:t>
            </a:r>
            <a:endParaRPr lang="en-US" sz="3400" spc="-100" dirty="0">
              <a:solidFill>
                <a:schemeClr val="accent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7111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Checklist Game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363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Speech Contest Judges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401638" indent="-401638"/>
            <a:r>
              <a:rPr lang="en-US" dirty="0" smtClean="0"/>
              <a:t>Chief judge</a:t>
            </a:r>
          </a:p>
          <a:p>
            <a:pPr marL="801688" lvl="1" indent="-401638"/>
            <a:r>
              <a:rPr lang="en-US" dirty="0" smtClean="0"/>
              <a:t>Selects fair and impartial judges</a:t>
            </a:r>
          </a:p>
          <a:p>
            <a:pPr marL="801688" lvl="1" indent="-401638"/>
            <a:r>
              <a:rPr lang="en-US" dirty="0" smtClean="0"/>
              <a:t>Trains contest officials</a:t>
            </a:r>
          </a:p>
          <a:p>
            <a:pPr marL="801688" lvl="1" indent="-401638"/>
            <a:r>
              <a:rPr lang="en-US" dirty="0" smtClean="0"/>
              <a:t>Prepares contest officials for the role</a:t>
            </a:r>
          </a:p>
          <a:p>
            <a:pPr marL="1201738" lvl="2" indent="-401638"/>
            <a:r>
              <a:rPr lang="en-US" dirty="0" smtClean="0"/>
              <a:t>How to use Judge’s Guide and Ballot (Item 1172)</a:t>
            </a:r>
          </a:p>
          <a:p>
            <a:pPr marL="1201738" lvl="2" indent="-401638"/>
            <a:r>
              <a:rPr lang="en-US" dirty="0" smtClean="0"/>
              <a:t>How to choose a winner without evaluating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981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Speech Contest Rules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i="1" dirty="0" smtClean="0"/>
              <a:t>Speech Contest Rulebook </a:t>
            </a:r>
            <a:r>
              <a:rPr lang="en-US" dirty="0" smtClean="0"/>
              <a:t>(Item 1171)</a:t>
            </a:r>
          </a:p>
          <a:p>
            <a:pPr lvl="1"/>
            <a:r>
              <a:rPr lang="en-US" dirty="0" smtClean="0"/>
              <a:t>The ultimate resource for contest issues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986046"/>
            <a:ext cx="14001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37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Session Agenda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Types and benefits of speech contests</a:t>
            </a:r>
          </a:p>
          <a:p>
            <a:r>
              <a:rPr lang="en-US" dirty="0" smtClean="0"/>
              <a:t>Speech contest preparation</a:t>
            </a:r>
          </a:p>
          <a:p>
            <a:r>
              <a:rPr lang="en-US" dirty="0" smtClean="0"/>
              <a:t>Speech contest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447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D6 Contest rulebook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Widely used in D6</a:t>
            </a:r>
          </a:p>
          <a:p>
            <a:pPr lvl="1"/>
            <a:r>
              <a:rPr lang="en-US" dirty="0" smtClean="0"/>
              <a:t>To be updated.</a:t>
            </a:r>
          </a:p>
          <a:p>
            <a:pPr lvl="1"/>
            <a:r>
              <a:rPr lang="en-US" dirty="0" smtClean="0"/>
              <a:t>Has scripts for </a:t>
            </a:r>
          </a:p>
          <a:p>
            <a:pPr lvl="2"/>
            <a:r>
              <a:rPr lang="en-US" dirty="0" smtClean="0"/>
              <a:t>Toastmaster</a:t>
            </a:r>
          </a:p>
          <a:p>
            <a:pPr lvl="2"/>
            <a:r>
              <a:rPr lang="en-US" smtClean="0"/>
              <a:t>Chief Judge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371600"/>
            <a:ext cx="2819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954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18872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 smtClean="0"/>
              <a:t>State types of speech contests</a:t>
            </a:r>
          </a:p>
          <a:p>
            <a:pPr lvl="1"/>
            <a:r>
              <a:rPr lang="en-US" dirty="0" smtClean="0"/>
              <a:t>Explain benefits of speech contests</a:t>
            </a:r>
          </a:p>
          <a:p>
            <a:pPr lvl="1"/>
            <a:r>
              <a:rPr lang="en-US" dirty="0" smtClean="0"/>
              <a:t>Prepare a speech contest with leadership teams</a:t>
            </a:r>
          </a:p>
          <a:p>
            <a:pPr lvl="1"/>
            <a:r>
              <a:rPr lang="en-US" dirty="0" smtClean="0"/>
              <a:t>Solve speech contest challenges and answer questions using the </a:t>
            </a:r>
            <a:r>
              <a:rPr lang="en-US" i="1" dirty="0" smtClean="0"/>
              <a:t>Speech Contest Rulebook </a:t>
            </a:r>
            <a:r>
              <a:rPr lang="en-US" dirty="0" smtClean="0"/>
              <a:t>(Item 1171)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330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Conclusion: Closing Remarks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3581400"/>
          </a:xfrm>
        </p:spPr>
        <p:txBody>
          <a:bodyPr/>
          <a:lstStyle/>
          <a:p>
            <a:pPr marL="401638" indent="-401638"/>
            <a:r>
              <a:rPr lang="en-US" dirty="0" smtClean="0"/>
              <a:t>The benefits of speech contests extend </a:t>
            </a:r>
            <a:br>
              <a:rPr lang="en-US" dirty="0" smtClean="0"/>
            </a:br>
            <a:r>
              <a:rPr lang="en-US" dirty="0" smtClean="0"/>
              <a:t>to all involved.</a:t>
            </a:r>
          </a:p>
          <a:p>
            <a:pPr marL="401638" indent="-401638"/>
            <a:r>
              <a:rPr lang="en-US" dirty="0" smtClean="0"/>
              <a:t>Area and division governors must have a thorough understanding of speech contests.</a:t>
            </a:r>
          </a:p>
          <a:p>
            <a:pPr marL="401638" indent="-401638"/>
            <a:r>
              <a:rPr lang="en-US" dirty="0"/>
              <a:t>The </a:t>
            </a:r>
            <a:r>
              <a:rPr lang="en-US" i="1" dirty="0"/>
              <a:t>Speech Contest Rulebook </a:t>
            </a:r>
            <a:br>
              <a:rPr lang="en-US" i="1" dirty="0"/>
            </a:br>
            <a:r>
              <a:rPr lang="en-US" dirty="0"/>
              <a:t>(Item 1171) is an important </a:t>
            </a:r>
            <a:r>
              <a:rPr lang="en-US" dirty="0" smtClean="0"/>
              <a:t>guide.</a:t>
            </a:r>
            <a:endParaRPr lang="en-US" dirty="0"/>
          </a:p>
          <a:p>
            <a:pPr marL="401638" indent="-401638"/>
            <a:r>
              <a:rPr lang="en-US" dirty="0" smtClean="0"/>
              <a:t>It </a:t>
            </a:r>
            <a:r>
              <a:rPr lang="en-US" dirty="0"/>
              <a:t>is important to choose fair and impartial judges and train contest officials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292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Session Objectives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8720"/>
            <a:ext cx="8229600" cy="3581400"/>
          </a:xfrm>
        </p:spPr>
        <p:txBody>
          <a:bodyPr/>
          <a:lstStyle/>
          <a:p>
            <a:pPr lvl="1"/>
            <a:r>
              <a:rPr lang="en-US" dirty="0" smtClean="0"/>
              <a:t>State types of speech contests</a:t>
            </a:r>
          </a:p>
          <a:p>
            <a:pPr lvl="1"/>
            <a:r>
              <a:rPr lang="en-US" dirty="0" smtClean="0"/>
              <a:t>Explain benefits of speech contests</a:t>
            </a:r>
          </a:p>
          <a:p>
            <a:pPr lvl="1"/>
            <a:r>
              <a:rPr lang="en-US" dirty="0" smtClean="0"/>
              <a:t>Prepare </a:t>
            </a:r>
            <a:r>
              <a:rPr lang="en-US" dirty="0"/>
              <a:t>a speech contest with </a:t>
            </a:r>
            <a:r>
              <a:rPr lang="en-US" dirty="0" smtClean="0"/>
              <a:t>leadership </a:t>
            </a:r>
            <a:r>
              <a:rPr lang="en-US" dirty="0"/>
              <a:t>teams</a:t>
            </a:r>
          </a:p>
          <a:p>
            <a:pPr lvl="1"/>
            <a:r>
              <a:rPr lang="en-US" dirty="0"/>
              <a:t>Solve speech contest challenges and answer questions using the </a:t>
            </a:r>
            <a:r>
              <a:rPr lang="en-US" i="1" dirty="0"/>
              <a:t>Speech Contest Rulebook </a:t>
            </a:r>
            <a:r>
              <a:rPr lang="en-US" dirty="0"/>
              <a:t>(Item 1171)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779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Type of Speech Contests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3581400"/>
          </a:xfrm>
        </p:spPr>
        <p:txBody>
          <a:bodyPr/>
          <a:lstStyle/>
          <a:p>
            <a:r>
              <a:rPr lang="en-US" dirty="0"/>
              <a:t>International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Humorous</a:t>
            </a:r>
          </a:p>
          <a:p>
            <a:r>
              <a:rPr lang="en-US" dirty="0" smtClean="0"/>
              <a:t>Table Topics™</a:t>
            </a:r>
          </a:p>
          <a:p>
            <a:r>
              <a:rPr lang="en-US" dirty="0" smtClean="0"/>
              <a:t>Tall Tales</a:t>
            </a:r>
          </a:p>
        </p:txBody>
      </p:sp>
    </p:spTree>
    <p:extLst>
      <p:ext uri="{BB962C8B-B14F-4D97-AF65-F5344CB8AC3E}">
        <p14:creationId xmlns:p14="http://schemas.microsoft.com/office/powerpoint/2010/main" val="20727466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District Requirements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400050" indent="-400050"/>
            <a:r>
              <a:rPr lang="en-US" dirty="0" smtClean="0"/>
              <a:t>Must: International Speech</a:t>
            </a:r>
          </a:p>
          <a:p>
            <a:pPr marL="400050" indent="-400050"/>
            <a:r>
              <a:rPr lang="en-US" dirty="0" smtClean="0"/>
              <a:t>up to three additional contests per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793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2018-19 D6 </a:t>
            </a:r>
            <a:r>
              <a:rPr lang="en-US" dirty="0">
                <a:solidFill>
                  <a:schemeClr val="accent3"/>
                </a:solidFill>
              </a:rPr>
              <a:t>Speech Contests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3581400"/>
          </a:xfrm>
        </p:spPr>
        <p:txBody>
          <a:bodyPr/>
          <a:lstStyle/>
          <a:p>
            <a:r>
              <a:rPr lang="en-US" dirty="0"/>
              <a:t>International</a:t>
            </a:r>
          </a:p>
          <a:p>
            <a:r>
              <a:rPr lang="en-US" dirty="0" smtClean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1907953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2900" dirty="0" smtClean="0">
                <a:solidFill>
                  <a:schemeClr val="accent3"/>
                </a:solidFill>
              </a:rPr>
              <a:t>Speech Contest Resources </a:t>
            </a:r>
            <a:r>
              <a:rPr lang="en-US" sz="2900" dirty="0">
                <a:solidFill>
                  <a:schemeClr val="accent3"/>
                </a:solidFill>
              </a:rPr>
              <a:t>f</a:t>
            </a:r>
            <a:r>
              <a:rPr lang="en-US" sz="2900" dirty="0" smtClean="0">
                <a:solidFill>
                  <a:schemeClr val="accent3"/>
                </a:solidFill>
              </a:rPr>
              <a:t>or Clubs</a:t>
            </a:r>
            <a:endParaRPr lang="en-US" sz="29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400050" indent="-400050"/>
            <a:r>
              <a:rPr lang="en-US" dirty="0" smtClean="0"/>
              <a:t>Area Directors</a:t>
            </a:r>
          </a:p>
          <a:p>
            <a:pPr marL="400050" indent="-400050"/>
            <a:r>
              <a:rPr lang="en-US" dirty="0" smtClean="0"/>
              <a:t>Division Directors</a:t>
            </a:r>
          </a:p>
          <a:p>
            <a:pPr marL="400050" indent="-400050"/>
            <a:r>
              <a:rPr lang="en-US" dirty="0" smtClean="0"/>
              <a:t>Past District Leaders</a:t>
            </a:r>
          </a:p>
        </p:txBody>
      </p:sp>
    </p:spTree>
    <p:extLst>
      <p:ext uri="{BB962C8B-B14F-4D97-AF65-F5344CB8AC3E}">
        <p14:creationId xmlns:p14="http://schemas.microsoft.com/office/powerpoint/2010/main" val="11881353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Role of the contest chair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400050" indent="-400050"/>
            <a:r>
              <a:rPr lang="en-US" dirty="0" smtClean="0"/>
              <a:t>Secures a place</a:t>
            </a:r>
          </a:p>
          <a:p>
            <a:pPr marL="400050" indent="-400050"/>
            <a:r>
              <a:rPr lang="en-US" dirty="0" smtClean="0"/>
              <a:t>Sets Date &amp; Time</a:t>
            </a:r>
          </a:p>
          <a:p>
            <a:pPr marL="400050" indent="-400050"/>
            <a:r>
              <a:rPr lang="en-US" dirty="0" smtClean="0"/>
              <a:t>Food, purchased / pot luck</a:t>
            </a:r>
          </a:p>
          <a:p>
            <a:pPr marL="400050" indent="-400050"/>
            <a:r>
              <a:rPr lang="en-US" dirty="0" smtClean="0"/>
              <a:t>Fee to cover costs</a:t>
            </a:r>
          </a:p>
          <a:p>
            <a:pPr marL="400050" indent="-400050"/>
            <a:r>
              <a:rPr lang="en-US" dirty="0" smtClean="0"/>
              <a:t>Finds the role players</a:t>
            </a:r>
          </a:p>
          <a:p>
            <a:pPr marL="400050" indent="-400050"/>
            <a:r>
              <a:rPr lang="en-US" dirty="0" smtClean="0"/>
              <a:t>Print the Forms</a:t>
            </a:r>
          </a:p>
          <a:p>
            <a:pPr marL="400050" indent="-400050"/>
            <a:r>
              <a:rPr lang="en-US" dirty="0" smtClean="0"/>
              <a:t>Timer &amp; 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476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Role Players (as per TI)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831080"/>
          </a:xfrm>
        </p:spPr>
        <p:txBody>
          <a:bodyPr/>
          <a:lstStyle/>
          <a:p>
            <a:pPr marL="400050" indent="-400050"/>
            <a:r>
              <a:rPr lang="en-US" dirty="0" smtClean="0"/>
              <a:t>Contestants</a:t>
            </a:r>
          </a:p>
          <a:p>
            <a:pPr marL="400050" indent="-400050"/>
            <a:r>
              <a:rPr lang="en-US" dirty="0" smtClean="0"/>
              <a:t>Toastmaster</a:t>
            </a:r>
          </a:p>
          <a:p>
            <a:pPr marL="400050" indent="-400050"/>
            <a:r>
              <a:rPr lang="en-US" dirty="0" smtClean="0"/>
              <a:t>Chief Judge</a:t>
            </a:r>
          </a:p>
          <a:p>
            <a:pPr marL="400050" indent="-400050"/>
            <a:r>
              <a:rPr lang="en-US" dirty="0" smtClean="0"/>
              <a:t>Tie Breaker Judge</a:t>
            </a:r>
          </a:p>
          <a:p>
            <a:pPr marL="400050" indent="-400050"/>
            <a:r>
              <a:rPr lang="en-US" dirty="0" smtClean="0"/>
              <a:t>5 or more judges</a:t>
            </a:r>
          </a:p>
          <a:p>
            <a:pPr marL="400050" indent="-400050"/>
            <a:r>
              <a:rPr lang="en-US" dirty="0" smtClean="0"/>
              <a:t>3 ballot counters</a:t>
            </a:r>
          </a:p>
          <a:p>
            <a:pPr marL="400050" indent="-400050"/>
            <a:r>
              <a:rPr lang="en-US" dirty="0" smtClean="0"/>
              <a:t>2 timers</a:t>
            </a:r>
          </a:p>
          <a:p>
            <a:pPr marL="400050" indent="-400050"/>
            <a:r>
              <a:rPr lang="en-US" dirty="0" smtClean="0"/>
              <a:t>SAA</a:t>
            </a:r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0940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- blank_template">
  <a:themeElements>
    <a:clrScheme name="Custom 39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790A24"/>
      </a:hlink>
      <a:folHlink>
        <a:srgbClr val="790A24"/>
      </a:folHlink>
    </a:clrScheme>
    <a:fontScheme name="Basic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s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F2DF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5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acer">
  <a:themeElements>
    <a:clrScheme name="Spacer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Spacer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pac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 blank_template.pot</Template>
  <TotalTime>326</TotalTime>
  <Words>387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Webdings</vt:lpstr>
      <vt:lpstr>Wingdings</vt:lpstr>
      <vt:lpstr>ヒラギノ角ゴ Pro W3</vt:lpstr>
      <vt:lpstr>2011- blank_template</vt:lpstr>
      <vt:lpstr>Spacer</vt:lpstr>
      <vt:lpstr>Area &amp; Division Director Training</vt:lpstr>
      <vt:lpstr>Session Agenda</vt:lpstr>
      <vt:lpstr>Session Objectives</vt:lpstr>
      <vt:lpstr>Type of Speech Contests</vt:lpstr>
      <vt:lpstr>District Requirements</vt:lpstr>
      <vt:lpstr>2018-19 D6 Speech Contests</vt:lpstr>
      <vt:lpstr>Speech Contest Resources for Clubs</vt:lpstr>
      <vt:lpstr>Role of the contest chair</vt:lpstr>
      <vt:lpstr>Role Players (as per TI)</vt:lpstr>
      <vt:lpstr>Role Players (Optional)</vt:lpstr>
      <vt:lpstr>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Speech Contest Judges</vt:lpstr>
      <vt:lpstr>Speech Contest Rules</vt:lpstr>
      <vt:lpstr>D6 Contest rulebook</vt:lpstr>
      <vt:lpstr>Review</vt:lpstr>
      <vt:lpstr>Conclusion: Closing Remarks</vt:lpstr>
    </vt:vector>
  </TitlesOfParts>
  <Company>Toastmasters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 Helms</dc:creator>
  <cp:lastModifiedBy>Rai, Ravi</cp:lastModifiedBy>
  <cp:revision>46</cp:revision>
  <cp:lastPrinted>2012-06-07T23:14:18Z</cp:lastPrinted>
  <dcterms:created xsi:type="dcterms:W3CDTF">2011-08-11T18:02:08Z</dcterms:created>
  <dcterms:modified xsi:type="dcterms:W3CDTF">2019-02-11T19:26:09Z</dcterms:modified>
</cp:coreProperties>
</file>