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85" r:id="rId2"/>
    <p:sldMasterId id="2147483797" r:id="rId3"/>
    <p:sldMasterId id="2147483806" r:id="rId4"/>
    <p:sldMasterId id="2147483815" r:id="rId5"/>
    <p:sldMasterId id="2147483822" r:id="rId6"/>
  </p:sldMasterIdLst>
  <p:notesMasterIdLst>
    <p:notesMasterId r:id="rId148"/>
  </p:notesMasterIdLst>
  <p:sldIdLst>
    <p:sldId id="388" r:id="rId7"/>
    <p:sldId id="408" r:id="rId8"/>
    <p:sldId id="401" r:id="rId9"/>
    <p:sldId id="407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267" r:id="rId18"/>
    <p:sldId id="273" r:id="rId19"/>
    <p:sldId id="268" r:id="rId20"/>
    <p:sldId id="288" r:id="rId21"/>
    <p:sldId id="269" r:id="rId22"/>
    <p:sldId id="271" r:id="rId23"/>
    <p:sldId id="270" r:id="rId24"/>
    <p:sldId id="274" r:id="rId25"/>
    <p:sldId id="289" r:id="rId26"/>
    <p:sldId id="272" r:id="rId27"/>
    <p:sldId id="287" r:id="rId28"/>
    <p:sldId id="290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3" r:id="rId37"/>
    <p:sldId id="284" r:id="rId38"/>
    <p:sldId id="286" r:id="rId39"/>
    <p:sldId id="463" r:id="rId40"/>
    <p:sldId id="256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485" r:id="rId49"/>
    <p:sldId id="486" r:id="rId50"/>
    <p:sldId id="285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6" r:id="rId61"/>
    <p:sldId id="497" r:id="rId62"/>
    <p:sldId id="498" r:id="rId63"/>
    <p:sldId id="282" r:id="rId64"/>
    <p:sldId id="499" r:id="rId65"/>
    <p:sldId id="500" r:id="rId66"/>
    <p:sldId id="501" r:id="rId67"/>
    <p:sldId id="465" r:id="rId68"/>
    <p:sldId id="350" r:id="rId69"/>
    <p:sldId id="348" r:id="rId70"/>
    <p:sldId id="541" r:id="rId71"/>
    <p:sldId id="542" r:id="rId72"/>
    <p:sldId id="412" r:id="rId73"/>
    <p:sldId id="502" r:id="rId74"/>
    <p:sldId id="503" r:id="rId75"/>
    <p:sldId id="258" r:id="rId76"/>
    <p:sldId id="548" r:id="rId77"/>
    <p:sldId id="313" r:id="rId78"/>
    <p:sldId id="549" r:id="rId79"/>
    <p:sldId id="363" r:id="rId80"/>
    <p:sldId id="314" r:id="rId81"/>
    <p:sldId id="316" r:id="rId82"/>
    <p:sldId id="317" r:id="rId83"/>
    <p:sldId id="318" r:id="rId84"/>
    <p:sldId id="319" r:id="rId85"/>
    <p:sldId id="320" r:id="rId86"/>
    <p:sldId id="321" r:id="rId87"/>
    <p:sldId id="322" r:id="rId88"/>
    <p:sldId id="323" r:id="rId89"/>
    <p:sldId id="324" r:id="rId90"/>
    <p:sldId id="325" r:id="rId91"/>
    <p:sldId id="326" r:id="rId92"/>
    <p:sldId id="327" r:id="rId93"/>
    <p:sldId id="328" r:id="rId94"/>
    <p:sldId id="329" r:id="rId95"/>
    <p:sldId id="330" r:id="rId96"/>
    <p:sldId id="331" r:id="rId97"/>
    <p:sldId id="332" r:id="rId98"/>
    <p:sldId id="333" r:id="rId99"/>
    <p:sldId id="334" r:id="rId100"/>
    <p:sldId id="335" r:id="rId101"/>
    <p:sldId id="369" r:id="rId102"/>
    <p:sldId id="370" r:id="rId103"/>
    <p:sldId id="371" r:id="rId104"/>
    <p:sldId id="372" r:id="rId105"/>
    <p:sldId id="373" r:id="rId106"/>
    <p:sldId id="364" r:id="rId107"/>
    <p:sldId id="423" r:id="rId108"/>
    <p:sldId id="550" r:id="rId109"/>
    <p:sldId id="358" r:id="rId110"/>
    <p:sldId id="359" r:id="rId111"/>
    <p:sldId id="360" r:id="rId112"/>
    <p:sldId id="361" r:id="rId113"/>
    <p:sldId id="362" r:id="rId114"/>
    <p:sldId id="551" r:id="rId115"/>
    <p:sldId id="293" r:id="rId116"/>
    <p:sldId id="305" r:id="rId117"/>
    <p:sldId id="365" r:id="rId118"/>
    <p:sldId id="263" r:id="rId119"/>
    <p:sldId id="354" r:id="rId120"/>
    <p:sldId id="552" r:id="rId121"/>
    <p:sldId id="310" r:id="rId122"/>
    <p:sldId id="553" r:id="rId123"/>
    <p:sldId id="292" r:id="rId124"/>
    <p:sldId id="366" r:id="rId125"/>
    <p:sldId id="264" r:id="rId126"/>
    <p:sldId id="345" r:id="rId127"/>
    <p:sldId id="346" r:id="rId128"/>
    <p:sldId id="368" r:id="rId129"/>
    <p:sldId id="347" r:id="rId130"/>
    <p:sldId id="307" r:id="rId131"/>
    <p:sldId id="554" r:id="rId132"/>
    <p:sldId id="555" r:id="rId133"/>
    <p:sldId id="308" r:id="rId134"/>
    <p:sldId id="556" r:id="rId135"/>
    <p:sldId id="262" r:id="rId136"/>
    <p:sldId id="467" r:id="rId137"/>
    <p:sldId id="468" r:id="rId138"/>
    <p:sldId id="411" r:id="rId139"/>
    <p:sldId id="543" r:id="rId140"/>
    <p:sldId id="544" r:id="rId141"/>
    <p:sldId id="545" r:id="rId142"/>
    <p:sldId id="547" r:id="rId143"/>
    <p:sldId id="420" r:id="rId144"/>
    <p:sldId id="421" r:id="rId145"/>
    <p:sldId id="419" r:id="rId146"/>
    <p:sldId id="446" r:id="rId14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A"/>
    <a:srgbClr val="004165"/>
    <a:srgbClr val="A9B2B1"/>
    <a:srgbClr val="800000"/>
    <a:srgbClr val="C6D5D7"/>
    <a:srgbClr val="DCEAEA"/>
    <a:srgbClr val="EBFDFF"/>
    <a:srgbClr val="ECFCFE"/>
    <a:srgbClr val="D9EFF8"/>
    <a:srgbClr val="EC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5976" autoAdjust="0"/>
  </p:normalViewPr>
  <p:slideViewPr>
    <p:cSldViewPr showGuides="1">
      <p:cViewPr varScale="1">
        <p:scale>
          <a:sx n="111" d="100"/>
          <a:sy n="111" d="100"/>
        </p:scale>
        <p:origin x="1960" y="208"/>
      </p:cViewPr>
      <p:guideLst>
        <p:guide orient="horz" pos="1008"/>
        <p:guide pos="19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70" d="100"/>
        <a:sy n="70" d="100"/>
      </p:scale>
      <p:origin x="0" y="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viewProps" Target="view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theme" Target="theme/theme1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6tm.org/officertraining/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DF565-5AF7-324C-BEA1-D30E015B4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5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Add a picture of the hand out. </a:t>
            </a:r>
            <a:r>
              <a:rPr lang="en-US" dirty="0">
                <a:hlinkClick r:id="rId3"/>
              </a:rPr>
              <a:t>http://www.d6tm.org/officertraining/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89EA3FE-5622-9F4E-9D95-1D06CF2E2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CB53BB9-9ABB-B945-A496-C08DF83CA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1EB3122-1BA1-AE4F-BEF7-7307E3187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DEDE2-0517-AE44-844D-333A02CDF3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46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CBF40ACF-9304-5541-BF33-F13E691FA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6C69C41A-6348-5D4E-9712-76CD9EAFD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7824117-0192-D144-B918-67A5D202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33425" indent="-2809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2871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5811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3358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DCE93-6EFE-5D40-9D4F-086567ADDA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01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7E3AF0CD-7F15-904C-83F4-91CC18B3C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8B382BFD-8F00-DF4A-A337-DB0E6EA1B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EE37FC91-B3B2-E347-AEA5-04014A840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33425" indent="-2809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2871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5811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3358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3AE0E-8B0F-7641-8EED-9F6665A909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1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1826"/>
            <a:ext cx="3048000" cy="6949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6F574-033A-0347-AA0C-69CF403F3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3503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88F0D2-C7A5-254D-899C-B0A639BC0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383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C8F676-4247-1348-8481-9B548933F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6235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F5049-59D3-9347-8D46-7DEE455CC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7706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A95A5-CCF2-B546-BA53-52DCD0737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6203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18E754-0787-924E-AB30-26660EA7F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8099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33579-1C54-C34A-9836-7DBED9F39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2158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C18FE9-E9E4-1641-87EB-D5D57A9D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4547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8E8089-25AF-4D43-8901-F92FCAEB1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4442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9DF17B-32F1-EB4B-AFC3-ACC0134B6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054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404"/>
            <a:ext cx="3048000" cy="69494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51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64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77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2394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260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3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882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22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2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800" indent="-228600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63" indent="-16986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75" indent="-29051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79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12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9029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21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31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05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92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74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0876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5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42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096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FC451-A95F-1A40-9395-D448E08A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F1CBD7FE-797D-B44D-9292-48A34D8C975F}" type="datetimeFigureOut">
              <a:rPr lang="en-US"/>
              <a:pPr>
                <a:defRPr/>
              </a:pPr>
              <a:t>10/11/19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84E-6495-AF48-8C5A-DB2F46F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2055-47D7-AA4B-9613-F84E4C12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4B771F59-240E-9948-9EBB-D714160FF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0963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CE58F-FEB3-9F48-A7BD-DEF9D1C0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19E0ACC7-A406-9645-A114-CA7BC340D127}" type="datetimeFigureOut">
              <a:rPr lang="en-US"/>
              <a:pPr>
                <a:defRPr/>
              </a:pPr>
              <a:t>10/11/19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B66FB-F967-6F4C-AB89-326E61CE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67654-B6CC-5348-9969-29FD27B1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ED78BD45-706C-1749-ADDC-A9FD21A0E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3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8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2857BF-DFE4-934A-ACE5-2589D7A26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6218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666" r:id="rId3"/>
    <p:sldLayoutId id="2147483740" r:id="rId4"/>
    <p:sldLayoutId id="2147483744" r:id="rId5"/>
    <p:sldLayoutId id="2147483745" r:id="rId6"/>
    <p:sldLayoutId id="2147483736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091B0C-B15D-BD43-8F1A-F91ED4889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E1A840-D76D-C54F-A044-6B4BDFD89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317849-44A9-E64D-BCC5-5F34BF342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65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itchFamily="2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6040202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AB587C-07E5-ED46-A8E2-0DFA49F0F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EDB829-7EF2-AF4A-9427-15C76C4B3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569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itchFamily="2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6040202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FF3D7F-9D73-0445-B38E-733FAAD74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100A89-49B0-6B4B-B601-7CB5381CB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12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itchFamily="2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6040202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A2653F3-4211-8B49-B89E-DA0084CF1B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81B8834-B19E-F84C-AD3E-020ACCCC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5B4B7-EB7A-FC46-B8A8-62EA25621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C7AD04C-733E-DD43-A870-BBA2811DD949}" type="datetimeFigureOut">
              <a:rPr lang="en-US"/>
              <a:pPr>
                <a:defRPr/>
              </a:pPr>
              <a:t>10/11/19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60CD4-FAF1-EF46-93EE-E22DDFD0A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0E4B-27B2-EA4A-9FD2-02875389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FE7988C-51AF-E841-9B9D-A1320BC4C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astmasters.org/1111_dcp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toastmasters.org/1111_dcp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dashboards.toastmasters.org/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Officer Training (DOT)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District 6</a:t>
            </a:r>
          </a:p>
          <a:p>
            <a:r>
              <a:rPr lang="en-US" sz="1600" dirty="0"/>
              <a:t>Saturday, 12</a:t>
            </a:r>
            <a:r>
              <a:rPr lang="en-US" sz="1600" baseline="30000" dirty="0"/>
              <a:t>th </a:t>
            </a:r>
            <a:r>
              <a:rPr lang="en-US" sz="1600" dirty="0"/>
              <a:t>October, 2019</a:t>
            </a:r>
          </a:p>
          <a:p>
            <a:r>
              <a:rPr lang="en-US" sz="1600" dirty="0"/>
              <a:t>HealthPartners | 8170 33</a:t>
            </a:r>
            <a:r>
              <a:rPr lang="en-US" sz="1600" baseline="30000" dirty="0"/>
              <a:t>rd</a:t>
            </a:r>
            <a:r>
              <a:rPr lang="en-US" sz="1600" dirty="0"/>
              <a:t> Avenue South, Bloomington, MN 55425</a:t>
            </a:r>
          </a:p>
        </p:txBody>
      </p:sp>
    </p:spTree>
    <p:extLst>
      <p:ext uri="{BB962C8B-B14F-4D97-AF65-F5344CB8AC3E}">
        <p14:creationId xmlns:p14="http://schemas.microsoft.com/office/powerpoint/2010/main" val="1468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New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610600" cy="3581400"/>
          </a:xfrm>
        </p:spPr>
        <p:txBody>
          <a:bodyPr/>
          <a:lstStyle/>
          <a:p>
            <a:r>
              <a:rPr lang="en-US" sz="2800" dirty="0"/>
              <a:t>New clubs offer Toastmasters benefits to </a:t>
            </a:r>
            <a:br>
              <a:rPr lang="en-US" sz="2800" dirty="0"/>
            </a:br>
            <a:r>
              <a:rPr lang="en-US" sz="2800" dirty="0"/>
              <a:t>more people.</a:t>
            </a:r>
          </a:p>
          <a:p>
            <a:r>
              <a:rPr lang="en-US" sz="2800" dirty="0"/>
              <a:t>Establishing new clubs provides improved communication and leadership experiences.</a:t>
            </a:r>
          </a:p>
          <a:p>
            <a:r>
              <a:rPr lang="en-US" sz="2800" dirty="0"/>
              <a:t>Area and division directors have support to </a:t>
            </a:r>
            <a:br>
              <a:rPr lang="en-US" sz="2800" dirty="0"/>
            </a:br>
            <a:r>
              <a:rPr lang="en-US" sz="2800" dirty="0"/>
              <a:t>build clubs.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5223429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48DE872-B003-394E-9108-8AAA400D8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685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Program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D3314E7F-2ECE-414F-9EEB-C24F829347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solidFill>
                <a:srgbClr val="781C29"/>
              </a:solidFill>
              <a:ea typeface="Calibri" panose="020F0502020204030204" pitchFamily="34" charset="0"/>
              <a:cs typeface="MyriadPro-Semibold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solidFill>
                <a:srgbClr val="781C29"/>
              </a:solidFill>
              <a:ea typeface="Calibri" panose="020F0502020204030204" pitchFamily="34" charset="0"/>
              <a:cs typeface="MyriadPro-Semibold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r>
              <a:rPr lang="en-US" sz="1800" dirty="0">
                <a:solidFill>
                  <a:srgbClr val="781C29"/>
                </a:solidFill>
                <a:ea typeface="Calibri" panose="020F0502020204030204" pitchFamily="34" charset="0"/>
                <a:cs typeface="MyriadPro-Semibold"/>
              </a:rPr>
              <a:t>TRAINING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MyriadPro-Light"/>
              </a:rPr>
              <a:t>A minimum of four club officers trained during each of the two training periods*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r>
              <a:rPr lang="en-US" sz="1800" dirty="0">
                <a:solidFill>
                  <a:srgbClr val="781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+mj-lt"/>
              <a:buAutoNum type="arabicPeriod" startAt="10"/>
              <a:defRPr/>
            </a:pPr>
            <a:r>
              <a:rPr lang="en-US" sz="1800" dirty="0"/>
              <a:t>On-time payment of membership dues accompanied by the names of eight members (at least three of whom must be renewing members) for one period </a:t>
            </a:r>
            <a:br>
              <a:rPr lang="en-US" sz="1800" dirty="0"/>
            </a:br>
            <a:r>
              <a:rPr lang="en-US" sz="1800" dirty="0"/>
              <a:t>and </a:t>
            </a:r>
            <a:br>
              <a:rPr lang="en-US" sz="1800" dirty="0"/>
            </a:br>
            <a:r>
              <a:rPr lang="en-US" sz="1800" dirty="0"/>
              <a:t>on-time submission of one club officer list*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5607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8215585-8F4E-8544-A584-97FDEAD94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6819-97C2-664D-88C0-A660133B2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4442210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EducationalDevelopment\Revitalized Education Program\8. Content\13. The Navigator\Online Version\Image Assets\Toastmasters-Pathways.png">
            <a:extLst>
              <a:ext uri="{FF2B5EF4-FFF2-40B4-BE49-F238E27FC236}">
                <a16:creationId xmlns:a16="http://schemas.microsoft.com/office/drawing/2014/main" id="{0F12902C-359F-D340-94CA-EC6D14DB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107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98A1D-F043-2E42-ADF8-D05D3822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400"/>
            <a:ext cx="5310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2628D2-FFC7-5E4F-8EB7-81B1FDD62AE4}"/>
              </a:ext>
            </a:extLst>
          </p:cNvPr>
          <p:cNvSpPr/>
          <p:nvPr/>
        </p:nvSpPr>
        <p:spPr>
          <a:xfrm>
            <a:off x="-152400" y="1050925"/>
            <a:ext cx="9525000" cy="1682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D63BC7-C099-1647-A28B-138C0EF46C30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63052"/>
                </a:solidFill>
                <a:effectLst/>
                <a:uLnTx/>
                <a:uFillTx/>
                <a:latin typeface="Arial"/>
                <a:ea typeface="ヒラギノ角ゴ Pro W3" charset="0"/>
                <a:cs typeface="+mj-cs"/>
              </a:rPr>
              <a:t>Getting Started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7390AEFD-D4B6-1B45-A053-F3D1E327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9607" r="5196" b="9932"/>
          <a:stretch>
            <a:fillRect/>
          </a:stretch>
        </p:blipFill>
        <p:spPr bwMode="auto">
          <a:xfrm>
            <a:off x="800100" y="13716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45276"/>
      </p:ext>
    </p:extLst>
  </p:cSld>
  <p:clrMapOvr>
    <a:masterClrMapping/>
  </p:clrMapOvr>
  <p:transition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29DFE8E-BD4D-2B44-9EA5-FFDDA3C4C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27C166E-68AE-1B4B-BC6A-B21318641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Check frequently for requests from members</a:t>
            </a: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Validate each project as it is completed</a:t>
            </a:r>
          </a:p>
        </p:txBody>
      </p:sp>
    </p:spTree>
    <p:extLst>
      <p:ext uri="{BB962C8B-B14F-4D97-AF65-F5344CB8AC3E}">
        <p14:creationId xmlns:p14="http://schemas.microsoft.com/office/powerpoint/2010/main" val="19819044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66D7C9D-194A-6C44-B1EE-06EB13D52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450B93D-C0DF-364C-B82E-C773C501D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Validate the level</a:t>
            </a: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Printing Certificates when level is completed</a:t>
            </a: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6830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F64DB16-A141-0246-ACB6-D99D9A906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137BBF87-94E4-304D-B5DF-A722E17E7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endParaRPr lang="en-US" altLang="en-US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For DCP credit enter level into club central</a:t>
            </a:r>
          </a:p>
          <a:p>
            <a:endParaRPr lang="en-US" altLang="en-US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228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EB6225DA-3748-5343-BC3A-919FF4764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0F4-EAD9-A246-ABF4-E91CC408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0" indent="0" algn="ctr">
              <a:buFont typeface="Webdings" panose="05030102010509060703" pitchFamily="18" charset="2"/>
              <a:buNone/>
              <a:defRPr/>
            </a:pPr>
            <a:r>
              <a:rPr lang="en-US" sz="3200" dirty="0"/>
              <a:t>Resources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dirty="0"/>
              <a:t>Resources are fellow club officers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dirty="0"/>
              <a:t>District Officers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dirty="0"/>
              <a:t>Toastmasters International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875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81FDE26-4645-1A48-86CC-A02830B3C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GROUP ACTIVITY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8E053E6-E434-CD44-B766-85B3991A6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eaLnBrk="1" hangingPunct="1">
              <a:buFont typeface="Webdings" pitchFamily="2" charset="2"/>
              <a:buNone/>
            </a:pPr>
            <a:endParaRPr lang="en-US" altLang="en-US" sz="360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3 groups…</a:t>
            </a:r>
            <a:endParaRPr lang="en-US" altLang="en-US" sz="10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1. Presidents and VP/ED</a:t>
            </a: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		2. VP/M and VP/PR</a:t>
            </a: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			 3. Secretary, 					      Treasurer, and SAA</a:t>
            </a:r>
          </a:p>
        </p:txBody>
      </p:sp>
    </p:spTree>
    <p:extLst>
      <p:ext uri="{BB962C8B-B14F-4D97-AF65-F5344CB8AC3E}">
        <p14:creationId xmlns:p14="http://schemas.microsoft.com/office/powerpoint/2010/main" val="52398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Builders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pPr marL="398463" indent="-398463"/>
            <a:r>
              <a:rPr lang="en-US" dirty="0"/>
              <a:t>All Toastmasters expand the network of clubs, areas, and divisions.</a:t>
            </a:r>
          </a:p>
          <a:p>
            <a:pPr marL="398463" indent="-398463"/>
            <a:r>
              <a:rPr lang="en-US" dirty="0"/>
              <a:t>Area and division directors serve as liaisons between districts and clubs. </a:t>
            </a:r>
          </a:p>
          <a:p>
            <a:pPr marL="398463" indent="-398463"/>
            <a:r>
              <a:rPr lang="en-US" dirty="0"/>
              <a:t>Area and division directors work with sponsors and mentors.</a:t>
            </a:r>
          </a:p>
          <a:p>
            <a:pPr marL="398463" indent="-398463"/>
            <a:r>
              <a:rPr lang="en-US" dirty="0"/>
              <a:t>Area and division directors fulfill duties that support club-building.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9895273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18B3C6C-A0A9-EC42-B99D-718D57C26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10 Minute Break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5515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A27C23-3FB1-DA4B-BD68-629EC90CB7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FAA26D3D-D897-4be2-8F04-BA451C77F1D7}"/>
          </a:extLst>
        </p:spPr>
        <p:txBody>
          <a:bodyPr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n-US" sz="4000" u="sng" dirty="0">
                <a:latin typeface="Georgia" panose="02040502050405020303" pitchFamily="18" charset="0"/>
                <a:cs typeface="+mj-cs"/>
              </a:rPr>
              <a:t>Toastmaster Club Mission:</a:t>
            </a:r>
          </a:p>
        </p:txBody>
      </p:sp>
      <p:sp>
        <p:nvSpPr>
          <p:cNvPr id="48130" name="Content Placeholder 6">
            <a:extLst>
              <a:ext uri="{FF2B5EF4-FFF2-40B4-BE49-F238E27FC236}">
                <a16:creationId xmlns:a16="http://schemas.microsoft.com/office/drawing/2014/main" id="{C71105EA-FBF7-8E46-9FDD-7D741A685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Font typeface="Webdings" pitchFamily="2" charset="2"/>
              <a:buNone/>
            </a:pP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 provide a supportive and positive learning experience in which members are </a:t>
            </a:r>
            <a:r>
              <a:rPr lang="en-US" altLang="en-US" sz="3600" b="1" u="sng">
                <a:solidFill>
                  <a:srgbClr val="C00000"/>
                </a:solidFill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empowered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to develop communication and leadership skills, resulting in greater self-confidence and personal growth.</a:t>
            </a:r>
            <a:endParaRPr lang="en-US" altLang="en-US" sz="360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5473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BF9372D0-6F6D-D24E-A6D7-7DE10FA0B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4D70-F4BC-CD49-BC69-9BFC9A9EB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41916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8">
            <a:extLst>
              <a:ext uri="{FF2B5EF4-FFF2-40B4-BE49-F238E27FC236}">
                <a16:creationId xmlns:a16="http://schemas.microsoft.com/office/drawing/2014/main" id="{8F3DC6B0-779E-A742-A8F4-8BD264694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Quality Meetings</a:t>
            </a:r>
          </a:p>
        </p:txBody>
      </p:sp>
      <p:sp>
        <p:nvSpPr>
          <p:cNvPr id="50179" name="Content Placeholder 9">
            <a:extLst>
              <a:ext uri="{FF2B5EF4-FFF2-40B4-BE49-F238E27FC236}">
                <a16:creationId xmlns:a16="http://schemas.microsoft.com/office/drawing/2014/main" id="{A84CA09E-25F2-BC49-AC46-29243311F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Meetings are scheduled in advance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confirm meeting roles (Communication Tree) 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Members attend and prepared for their roles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Speeches: Pathways project or manuals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Table Topics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 are given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6359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8">
            <a:extLst>
              <a:ext uri="{FF2B5EF4-FFF2-40B4-BE49-F238E27FC236}">
                <a16:creationId xmlns:a16="http://schemas.microsoft.com/office/drawing/2014/main" id="{9D018707-E9DB-E945-95C0-81229E9D3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Open House</a:t>
            </a:r>
          </a:p>
        </p:txBody>
      </p:sp>
      <p:sp>
        <p:nvSpPr>
          <p:cNvPr id="51203" name="Content Placeholder 9">
            <a:extLst>
              <a:ext uri="{FF2B5EF4-FFF2-40B4-BE49-F238E27FC236}">
                <a16:creationId xmlns:a16="http://schemas.microsoft.com/office/drawing/2014/main" id="{D1E5BF5D-97B0-7E49-A761-DAE960923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Welcome friend to your meeting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Welcome co workers to your meeting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Advertisement of the meeting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Speeches from Pathways projects/manuals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Talk about speeches as presentations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Listen to the guest:  What's is in for them?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5871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C8CFA2BC-7141-E048-AEEF-475B18D1D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60AB5CFF-3643-CE4E-BF6C-5C07DD151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endParaRPr lang="en-US" altLang="en-US" sz="48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48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Why are quality meetings important when you have an open house?</a:t>
            </a:r>
          </a:p>
        </p:txBody>
      </p:sp>
    </p:spTree>
    <p:extLst>
      <p:ext uri="{BB962C8B-B14F-4D97-AF65-F5344CB8AC3E}">
        <p14:creationId xmlns:p14="http://schemas.microsoft.com/office/powerpoint/2010/main" val="33662458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AE7EBB60-7310-3043-8F49-3465ED785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4095-7D95-CB4F-A075-7779557B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eaLnBrk="1" hangingPunct="1">
              <a:buFont typeface="Webdings" charset="0"/>
              <a:buNone/>
              <a:defRPr/>
            </a:pPr>
            <a:endParaRPr lang="en-US" sz="4800" b="1" dirty="0">
              <a:cs typeface="+mn-cs"/>
            </a:endParaRPr>
          </a:p>
          <a:p>
            <a:pPr marL="0" indent="0" algn="ctr" eaLnBrk="1" hangingPunct="1">
              <a:buFont typeface="Webdings" panose="05030102010509060703" pitchFamily="18" charset="2"/>
              <a:buNone/>
              <a:defRPr/>
            </a:pPr>
            <a:r>
              <a:rPr lang="en-US" sz="4800" b="1" dirty="0">
                <a:cs typeface="+mn-cs"/>
              </a:rPr>
              <a:t>Do you use the </a:t>
            </a:r>
            <a:br>
              <a:rPr lang="en-US" sz="4800" b="1" dirty="0">
                <a:cs typeface="+mn-cs"/>
              </a:rPr>
            </a:br>
            <a:r>
              <a:rPr lang="en-US" sz="4800" b="1" dirty="0">
                <a:cs typeface="+mn-cs"/>
              </a:rPr>
              <a:t>“What is in it for me?” method to listen to your guests?</a:t>
            </a:r>
          </a:p>
        </p:txBody>
      </p:sp>
    </p:spTree>
    <p:extLst>
      <p:ext uri="{BB962C8B-B14F-4D97-AF65-F5344CB8AC3E}">
        <p14:creationId xmlns:p14="http://schemas.microsoft.com/office/powerpoint/2010/main" val="24650735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B9B846F-78F0-D443-B27D-D1D6DA29D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7CB05AA-722B-4946-9FC9-85BE46B97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endParaRPr lang="en-US" altLang="en-US" sz="48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48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How many guests do you manage to convert to members?</a:t>
            </a:r>
          </a:p>
        </p:txBody>
      </p:sp>
    </p:spTree>
    <p:extLst>
      <p:ext uri="{BB962C8B-B14F-4D97-AF65-F5344CB8AC3E}">
        <p14:creationId xmlns:p14="http://schemas.microsoft.com/office/powerpoint/2010/main" val="9168290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283CBE6A-6EA8-744A-9CD1-AB99BD18A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4B3473A3-8AB7-3348-9A9E-9EDA183FD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48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If your conversion rate of guest to member is low. What may be the problem?</a:t>
            </a:r>
          </a:p>
        </p:txBody>
      </p:sp>
    </p:spTree>
    <p:extLst>
      <p:ext uri="{BB962C8B-B14F-4D97-AF65-F5344CB8AC3E}">
        <p14:creationId xmlns:p14="http://schemas.microsoft.com/office/powerpoint/2010/main" val="22418196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2E309EC-39ED-FC49-A545-F6D3AA9A0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C036-0829-AA4C-9726-EC4419923A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83583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077200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Serve as contact for demonstration meetings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and pre-charter information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Generate interest and recruit members in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new clubs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Show new clubs how to hold meetings and elect officers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Submit charter paperwork, fees, and dues to World Headquarters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Plan charter presentation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7a</a:t>
            </a:r>
          </a:p>
        </p:txBody>
      </p:sp>
    </p:spTree>
    <p:extLst>
      <p:ext uri="{BB962C8B-B14F-4D97-AF65-F5344CB8AC3E}">
        <p14:creationId xmlns:p14="http://schemas.microsoft.com/office/powerpoint/2010/main" val="206358882"/>
      </p:ext>
    </p:extLst>
  </p:cSld>
  <p:clrMapOvr>
    <a:masterClrMapping/>
  </p:clrMapOvr>
  <p:transition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C55FCEA-D27D-B94D-8ACF-E3FE35671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49A7D57F-07C5-D142-874F-1DD3EB18A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Treat an evaluation as a short speech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Express things </a:t>
            </a:r>
            <a:r>
              <a:rPr lang="en-US" altLang="en-US" b="1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YOU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noticed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Pay attention to the objectives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2554208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C1DF548A-EAED-2E42-B3A7-5A3E18157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1F3CC8DF-8ADE-9A42-9795-228EEC24B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Note use of rhetorical devices (alliteration, triads, etc.), grammar, and unique language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Be sure to provide 1 or 2 items for improvement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Be sure to begin and end with things you </a:t>
            </a:r>
            <a:r>
              <a:rPr lang="en-US" altLang="en-US" b="1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liked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about the speech </a:t>
            </a:r>
          </a:p>
        </p:txBody>
      </p:sp>
    </p:spTree>
    <p:extLst>
      <p:ext uri="{BB962C8B-B14F-4D97-AF65-F5344CB8AC3E}">
        <p14:creationId xmlns:p14="http://schemas.microsoft.com/office/powerpoint/2010/main" val="5816317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E858AEBE-F355-8E40-8D4E-DD0BF145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70866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553C9F1F-43D6-FB42-B2A4-0CAF6820D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Evaluate as you would want to be evaluated 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Remember Evaluations are for member’s growth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View Tutorial in Pathways if you have a question on how to evaluate </a:t>
            </a:r>
          </a:p>
        </p:txBody>
      </p:sp>
    </p:spTree>
    <p:extLst>
      <p:ext uri="{BB962C8B-B14F-4D97-AF65-F5344CB8AC3E}">
        <p14:creationId xmlns:p14="http://schemas.microsoft.com/office/powerpoint/2010/main" val="38818216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B678ECF3-2846-1947-B3E0-8547E6C97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70FA-D28C-4641-A304-CB6B50A3F8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7343064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4463B13-3FA1-3342-AA4C-65D4256D7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small groups, each group answer </a:t>
            </a:r>
            <a:r>
              <a:rPr lang="en-US" altLang="en-US" sz="2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</a:t>
            </a: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of the following questions: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78FC0F41-9F6F-CD42-B14B-F6755BEE1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How are you using Pathways to grow your club?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Discuss ways to invite a guest to your club.</a:t>
            </a:r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5321373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F5ABC1AE-410E-DC42-9D0A-C891445C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small groups, each group answer </a:t>
            </a:r>
            <a:r>
              <a:rPr lang="en-US" altLang="en-US" sz="2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</a:t>
            </a: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of the following questions: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6FD5A610-F006-634C-8B4B-9ECEB2321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 guest is attending a meeting for the first time and thinking about joining.  What do you do?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You’re talking to a guest who doesn’t know a lot about Toastmasters.  What is most important for them to know?</a:t>
            </a:r>
          </a:p>
        </p:txBody>
      </p:sp>
    </p:spTree>
    <p:extLst>
      <p:ext uri="{BB962C8B-B14F-4D97-AF65-F5344CB8AC3E}">
        <p14:creationId xmlns:p14="http://schemas.microsoft.com/office/powerpoint/2010/main" val="8075151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F665989-5BE5-1A4E-8A9E-876FC860E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small groups, each group answer </a:t>
            </a:r>
            <a:r>
              <a:rPr lang="en-US" altLang="en-US" sz="2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</a:t>
            </a: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of the following questions: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841EC2E4-8100-C34B-8B36-D460C17C8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There’s a member of your club who just finished their Competent Communicator manual and they </a:t>
            </a:r>
            <a:r>
              <a:rPr lang="en-US" altLang="en-US" b="1" dirty="0">
                <a:ea typeface="ヒラギノ角ゴ Pro W3"/>
              </a:rPr>
              <a:t>may not </a:t>
            </a:r>
            <a:r>
              <a:rPr lang="en-US" altLang="en-US" dirty="0">
                <a:ea typeface="ヒラギノ角ゴ Pro W3"/>
              </a:rPr>
              <a:t>renew their membership.  How do you convince them to stay a member?</a:t>
            </a:r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475503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A0A6A9E-0E16-3E4E-891D-6245D8298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1066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8D703BE5-F91C-9943-A17C-91E5B1AF7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800600"/>
          </a:xfrm>
        </p:spPr>
        <p:txBody>
          <a:bodyPr/>
          <a:lstStyle/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Does your club use the “</a:t>
            </a:r>
            <a:r>
              <a:rPr lang="en-US" altLang="en-US" b="1" i="1" dirty="0">
                <a:ea typeface="ヒラギノ角ゴ Pro W3"/>
              </a:rPr>
              <a:t>What’s in it for me?</a:t>
            </a:r>
            <a:r>
              <a:rPr lang="en-US" altLang="en-US" dirty="0">
                <a:ea typeface="ヒラギノ角ゴ Pro W3"/>
              </a:rPr>
              <a:t>” (WIIFM) approach?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One-on-one feedback from visitor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A Club representative </a:t>
            </a:r>
            <a:r>
              <a:rPr lang="en-US" altLang="en-US" b="1" i="1" u="sng" dirty="0">
                <a:ea typeface="ヒラギノ角ゴ Pro W3"/>
              </a:rPr>
              <a:t>LISTENS</a:t>
            </a:r>
            <a:r>
              <a:rPr lang="en-US" altLang="en-US" dirty="0">
                <a:ea typeface="ヒラギノ角ゴ Pro W3"/>
              </a:rPr>
              <a:t> to the visitor –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dirty="0">
                <a:ea typeface="ヒラギノ角ゴ Pro W3"/>
              </a:rPr>
              <a:t>	</a:t>
            </a:r>
            <a:r>
              <a:rPr lang="en-US" altLang="en-US" sz="2400" dirty="0">
                <a:ea typeface="ヒラギノ角ゴ Pro W3"/>
              </a:rPr>
              <a:t>“Thank you for attending today – what made 	you decide to attend today’s meeting?”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ea typeface="ヒラギノ角ゴ Pro W3"/>
              </a:rPr>
              <a:t>Let the visitor </a:t>
            </a:r>
            <a:r>
              <a:rPr lang="en-US" altLang="en-US" sz="2400" b="1" dirty="0">
                <a:ea typeface="ヒラギノ角ゴ Pro W3"/>
              </a:rPr>
              <a:t>tell</a:t>
            </a:r>
            <a:r>
              <a:rPr lang="en-US" altLang="en-US" sz="2400" dirty="0">
                <a:ea typeface="ヒラギノ角ゴ Pro W3"/>
              </a:rPr>
              <a:t> you what they’re looking for, take note of their “</a:t>
            </a:r>
            <a:r>
              <a:rPr lang="en-US" altLang="en-US" sz="2400" b="1" dirty="0">
                <a:ea typeface="ヒラギノ角ゴ Pro W3"/>
              </a:rPr>
              <a:t>needs</a:t>
            </a:r>
            <a:r>
              <a:rPr lang="en-US" altLang="en-US" sz="2400" dirty="0">
                <a:ea typeface="ヒラギノ角ゴ Pro W3"/>
              </a:rPr>
              <a:t>,” match what Toastmasters </a:t>
            </a:r>
            <a:r>
              <a:rPr lang="en-US" altLang="en-US" sz="2400" i="1" u="sng" dirty="0">
                <a:ea typeface="ヒラギノ角ゴ Pro W3"/>
              </a:rPr>
              <a:t>offers</a:t>
            </a:r>
            <a:r>
              <a:rPr lang="en-US" altLang="en-US" sz="2400" dirty="0">
                <a:ea typeface="ヒラギノ角ゴ Pro W3"/>
              </a:rPr>
              <a:t> to their </a:t>
            </a:r>
            <a:r>
              <a:rPr lang="en-US" altLang="en-US" sz="2400" i="1" u="sng" dirty="0">
                <a:ea typeface="ヒラギノ角ゴ Pro W3"/>
              </a:rPr>
              <a:t>needs</a:t>
            </a:r>
            <a:r>
              <a:rPr lang="en-US" altLang="en-US" sz="2400" dirty="0">
                <a:ea typeface="ヒラギノ角ゴ Pro W3"/>
              </a:rPr>
              <a:t>, and </a:t>
            </a:r>
            <a:r>
              <a:rPr lang="en-US" altLang="en-US" sz="2400" b="1" i="1" u="sng" dirty="0">
                <a:ea typeface="ヒラギノ角ゴ Pro W3"/>
              </a:rPr>
              <a:t>then</a:t>
            </a:r>
            <a:r>
              <a:rPr lang="en-US" altLang="en-US" sz="2400" dirty="0">
                <a:ea typeface="ヒラギノ角ゴ Pro W3"/>
              </a:rPr>
              <a:t> share what we offer and how we can help by putting it in </a:t>
            </a:r>
            <a:r>
              <a:rPr lang="en-US" altLang="en-US" sz="2400" b="1" u="sng" dirty="0">
                <a:ea typeface="ヒラギノ角ゴ Pro W3"/>
              </a:rPr>
              <a:t>their words.</a:t>
            </a:r>
          </a:p>
        </p:txBody>
      </p:sp>
    </p:spTree>
    <p:extLst>
      <p:ext uri="{BB962C8B-B14F-4D97-AF65-F5344CB8AC3E}">
        <p14:creationId xmlns:p14="http://schemas.microsoft.com/office/powerpoint/2010/main" val="100069766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89DE92D-25C4-EE46-BDBA-E2463D391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1295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Bonus Discussion!!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3200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If there’s time…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3D3F33BE-795D-684C-AF13-49CDB9138F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72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Why should we visit your club?</a:t>
            </a:r>
          </a:p>
          <a:p>
            <a:pPr marL="0" indent="0" eaLnBrk="1" hangingPunct="1">
              <a:buFont typeface="Webdings" pitchFamily="2" charset="2"/>
              <a:buNone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2 to 3 people (or more…) will be asked to stand and, in 30 seconds or less, share why a guest should visit their club!  Table Topic on steroids!</a:t>
            </a:r>
          </a:p>
        </p:txBody>
      </p:sp>
    </p:spTree>
    <p:extLst>
      <p:ext uri="{BB962C8B-B14F-4D97-AF65-F5344CB8AC3E}">
        <p14:creationId xmlns:p14="http://schemas.microsoft.com/office/powerpoint/2010/main" val="201985224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8">
            <a:extLst>
              <a:ext uri="{FF2B5EF4-FFF2-40B4-BE49-F238E27FC236}">
                <a16:creationId xmlns:a16="http://schemas.microsoft.com/office/drawing/2014/main" id="{BE5C3859-3D68-9D41-BCC3-CBB2900BA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9144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Wrap up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CAED96-4F30-A34E-A152-27EFDC6D25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Who can explain impacts their officer role has on success/failure of their club?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What is a part of a quality meeting?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What’s one strategy for helping current members create quality meetings?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How they are using Pathways to strengthen their club?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B4FE9E58-9ECC-F84D-9DD6-EB67B8C0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23622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Serve as contact for demonstration meetings and pre-charter information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Generate interest and recruit members in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new clubs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Show new clubs how to hold meetings and elect officers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Submit charter paperwork, fees, and dues to World Headquarters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Plan charter presentation meetings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7b</a:t>
            </a:r>
          </a:p>
        </p:txBody>
      </p:sp>
    </p:spTree>
    <p:extLst>
      <p:ext uri="{BB962C8B-B14F-4D97-AF65-F5344CB8AC3E}">
        <p14:creationId xmlns:p14="http://schemas.microsoft.com/office/powerpoint/2010/main" val="3755295091"/>
      </p:ext>
    </p:extLst>
  </p:cSld>
  <p:clrMapOvr>
    <a:masterClrMapping/>
  </p:clrMapOvr>
  <p:transition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5">
            <a:extLst>
              <a:ext uri="{FF2B5EF4-FFF2-40B4-BE49-F238E27FC236}">
                <a16:creationId xmlns:a16="http://schemas.microsoft.com/office/drawing/2014/main" id="{5B9656E3-64A9-5647-9FBD-9026FD025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Thank You!!!</a:t>
            </a:r>
          </a:p>
        </p:txBody>
      </p:sp>
      <p:sp>
        <p:nvSpPr>
          <p:cNvPr id="68610" name="Content Placeholder 6">
            <a:extLst>
              <a:ext uri="{FF2B5EF4-FFF2-40B4-BE49-F238E27FC236}">
                <a16:creationId xmlns:a16="http://schemas.microsoft.com/office/drawing/2014/main" id="{CFADAE71-A17A-214B-8E19-5FC6D8384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of the ways your commitment to your club being a club of 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quality</a:t>
            </a: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is displayed by attending</a:t>
            </a:r>
          </a:p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Club Officer Training</a:t>
            </a: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 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sincerely appreciate </a:t>
            </a: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you taking time out of your busy schedule to attend!</a:t>
            </a:r>
          </a:p>
        </p:txBody>
      </p:sp>
    </p:spTree>
    <p:extLst>
      <p:ext uri="{BB962C8B-B14F-4D97-AF65-F5344CB8AC3E}">
        <p14:creationId xmlns:p14="http://schemas.microsoft.com/office/powerpoint/2010/main" val="154130156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3A9F-34BA-7545-96F9-E8B58D1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LUNCH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B18FD-6872-7945-A73A-B3EB2D9717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3A9F-34BA-7545-96F9-E8B58D1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Executive Committee (DEC)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B18FD-6872-7945-A73A-B3EB2D9717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Ravi Rai, DTM, DD</a:t>
            </a:r>
          </a:p>
        </p:txBody>
      </p:sp>
    </p:spTree>
    <p:extLst>
      <p:ext uri="{BB962C8B-B14F-4D97-AF65-F5344CB8AC3E}">
        <p14:creationId xmlns:p14="http://schemas.microsoft.com/office/powerpoint/2010/main" val="2582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64DD-1497-7C4A-8FF9-3992F2D7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C81C-73BF-4B49-9169-E98E443AB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PQD Report</a:t>
            </a:r>
          </a:p>
          <a:p>
            <a:r>
              <a:rPr lang="en-US" dirty="0"/>
              <a:t>CGD Report</a:t>
            </a:r>
          </a:p>
          <a:p>
            <a:r>
              <a:rPr lang="en-US" dirty="0"/>
              <a:t>District Budget</a:t>
            </a:r>
          </a:p>
          <a:p>
            <a:r>
              <a:rPr lang="en-US" dirty="0"/>
              <a:t>2020 – 2021 Leadership</a:t>
            </a:r>
          </a:p>
          <a:p>
            <a:r>
              <a:rPr lang="en-US" dirty="0"/>
              <a:t>Triple Crown Awards</a:t>
            </a:r>
          </a:p>
          <a:p>
            <a:r>
              <a:rPr lang="en-US" dirty="0"/>
              <a:t>Area Success Plans</a:t>
            </a:r>
          </a:p>
          <a:p>
            <a:r>
              <a:rPr lang="en-US" dirty="0"/>
              <a:t>October Dues Renewal</a:t>
            </a:r>
          </a:p>
        </p:txBody>
      </p:sp>
    </p:spTree>
    <p:extLst>
      <p:ext uri="{BB962C8B-B14F-4D97-AF65-F5344CB8AC3E}">
        <p14:creationId xmlns:p14="http://schemas.microsoft.com/office/powerpoint/2010/main" val="2043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64DD-1497-7C4A-8FF9-3992F2D7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Crown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C81C-73BF-4B49-9169-E98E443AB0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3733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01287931 - Name unavailable</a:t>
            </a:r>
          </a:p>
          <a:p>
            <a:endParaRPr lang="en-US" sz="1800" dirty="0"/>
          </a:p>
          <a:p>
            <a:r>
              <a:rPr lang="en-US" sz="1800" dirty="0"/>
              <a:t>05977143 - Name unavailable</a:t>
            </a:r>
          </a:p>
          <a:p>
            <a:endParaRPr lang="en-US" sz="1800" dirty="0"/>
          </a:p>
          <a:p>
            <a:r>
              <a:rPr lang="en-US" sz="1800" dirty="0" err="1"/>
              <a:t>Barlas</a:t>
            </a:r>
            <a:r>
              <a:rPr lang="en-US" sz="1800" dirty="0"/>
              <a:t>, Kari</a:t>
            </a:r>
          </a:p>
          <a:p>
            <a:endParaRPr lang="en-US" sz="1800" dirty="0"/>
          </a:p>
          <a:p>
            <a:r>
              <a:rPr lang="en-US" sz="1800" dirty="0"/>
              <a:t>Bateman, Sarah J.</a:t>
            </a:r>
          </a:p>
          <a:p>
            <a:endParaRPr lang="en-US" sz="1800" dirty="0"/>
          </a:p>
          <a:p>
            <a:r>
              <a:rPr lang="en-US" sz="1800" dirty="0" err="1"/>
              <a:t>Bathke</a:t>
            </a:r>
            <a:r>
              <a:rPr lang="en-US" sz="1800" dirty="0"/>
              <a:t>, Laura S.</a:t>
            </a:r>
          </a:p>
          <a:p>
            <a:endParaRPr lang="en-US" sz="1800" dirty="0"/>
          </a:p>
          <a:p>
            <a:r>
              <a:rPr lang="en-US" sz="1800" dirty="0"/>
              <a:t>Dupris, Mike A</a:t>
            </a:r>
          </a:p>
          <a:p>
            <a:pPr marL="0" indent="0">
              <a:buNone/>
            </a:pPr>
            <a:r>
              <a:rPr lang="en-US" sz="1800" dirty="0"/>
              <a:t>		</a:t>
            </a:r>
          </a:p>
          <a:p>
            <a:r>
              <a:rPr lang="en-US" sz="1800" dirty="0"/>
              <a:t>Hinton, Brian J.</a:t>
            </a:r>
          </a:p>
          <a:p>
            <a:endParaRPr lang="en-US" sz="1800" dirty="0"/>
          </a:p>
          <a:p>
            <a:r>
              <a:rPr lang="en-US" sz="1800" dirty="0"/>
              <a:t>Hove, Ryan M.</a:t>
            </a: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B9E7B-9ADE-AD44-AAB6-5CF3D9343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1362919"/>
            <a:ext cx="3733800" cy="518160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 err="1"/>
              <a:t>Kummer</a:t>
            </a:r>
            <a:r>
              <a:rPr lang="en-US" sz="1800" dirty="0"/>
              <a:t>, Marvel Eileen		</a:t>
            </a:r>
          </a:p>
          <a:p>
            <a:r>
              <a:rPr lang="en-US" sz="1800" dirty="0" err="1"/>
              <a:t>Luu</a:t>
            </a:r>
            <a:r>
              <a:rPr lang="en-US" sz="1800" dirty="0"/>
              <a:t>, Deborah B.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r>
              <a:rPr lang="en-US" sz="1800" dirty="0"/>
              <a:t>Olsen, Betty Jo		</a:t>
            </a:r>
          </a:p>
          <a:p>
            <a:endParaRPr lang="en-US" sz="1800" dirty="0"/>
          </a:p>
          <a:p>
            <a:r>
              <a:rPr lang="en-US" sz="1800" dirty="0"/>
              <a:t>Rai, Ravi K.		</a:t>
            </a:r>
          </a:p>
          <a:p>
            <a:endParaRPr lang="en-US" sz="1800" dirty="0"/>
          </a:p>
          <a:p>
            <a:r>
              <a:rPr lang="en-US" sz="1800" dirty="0" err="1"/>
              <a:t>Rischmiller</a:t>
            </a:r>
            <a:r>
              <a:rPr lang="en-US" sz="1800" dirty="0"/>
              <a:t>, Jane R.		</a:t>
            </a:r>
          </a:p>
          <a:p>
            <a:r>
              <a:rPr lang="en-US" sz="1800" dirty="0" err="1"/>
              <a:t>Ruppert</a:t>
            </a:r>
            <a:r>
              <a:rPr lang="en-US" sz="1800" dirty="0"/>
              <a:t> Madsen, Michelle Ann		</a:t>
            </a:r>
          </a:p>
          <a:p>
            <a:r>
              <a:rPr lang="en-US" sz="1800" dirty="0"/>
              <a:t>Steen, Erika		</a:t>
            </a:r>
          </a:p>
          <a:p>
            <a:endParaRPr lang="en-US" sz="1600" dirty="0"/>
          </a:p>
          <a:p>
            <a:r>
              <a:rPr lang="en-US" sz="1800" dirty="0"/>
              <a:t>Vu, John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64DD-1497-7C4A-8FF9-3992F2D7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Dues Renewal – </a:t>
            </a:r>
            <a:r>
              <a:rPr lang="en-US" dirty="0">
                <a:solidFill>
                  <a:srgbClr val="FF0000"/>
                </a:solidFill>
              </a:rPr>
              <a:t>**Renewals not here**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C81C-73BF-4B49-9169-E98E443AB0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err="1"/>
              <a:t>Flyin</a:t>
            </a:r>
            <a:r>
              <a:rPr lang="en-US" dirty="0"/>
              <a:t>' Toasters</a:t>
            </a:r>
          </a:p>
          <a:p>
            <a:endParaRPr lang="en-US" dirty="0"/>
          </a:p>
          <a:p>
            <a:r>
              <a:rPr lang="en-US" dirty="0"/>
              <a:t>Bluff Country Toastmasters Club</a:t>
            </a:r>
          </a:p>
          <a:p>
            <a:endParaRPr lang="en-US" dirty="0"/>
          </a:p>
          <a:p>
            <a:r>
              <a:rPr lang="en-US" dirty="0"/>
              <a:t>Sales And Marketing Executives Club</a:t>
            </a:r>
          </a:p>
          <a:p>
            <a:endParaRPr lang="en-US" dirty="0"/>
          </a:p>
          <a:p>
            <a:r>
              <a:rPr lang="en-US" dirty="0"/>
              <a:t>Tongues Untied</a:t>
            </a:r>
          </a:p>
          <a:p>
            <a:endParaRPr lang="en-US" dirty="0"/>
          </a:p>
          <a:p>
            <a:r>
              <a:rPr lang="en-US" dirty="0"/>
              <a:t>Barr Toastmasters</a:t>
            </a:r>
          </a:p>
          <a:p>
            <a:endParaRPr lang="en-US" dirty="0"/>
          </a:p>
          <a:p>
            <a:r>
              <a:rPr lang="en-US" dirty="0"/>
              <a:t>Speaking In Bytes Toastmasters Club</a:t>
            </a:r>
          </a:p>
          <a:p>
            <a:endParaRPr lang="en-US" dirty="0"/>
          </a:p>
          <a:p>
            <a:r>
              <a:rPr lang="en-US" dirty="0"/>
              <a:t>Speech Recovery Club</a:t>
            </a:r>
          </a:p>
          <a:p>
            <a:endParaRPr lang="en-US" dirty="0"/>
          </a:p>
          <a:p>
            <a:r>
              <a:rPr lang="en-US" dirty="0"/>
              <a:t>Talking BS Bluestem Toastmasters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B2F085-CCA5-8746-8324-5B94D95663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1450694"/>
            <a:ext cx="3733800" cy="518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700" dirty="0"/>
              <a:t>SPH Toastmasters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New Ulm Club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West Bank Expressers Club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Lurie Toastmasters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Avocado Toast Masters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Dakota County Toastmasters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BI Worldwide Toastmasters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Willis Towers Watson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64DD-1497-7C4A-8FF9-3992F2D7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</p:spPr>
        <p:txBody>
          <a:bodyPr/>
          <a:lstStyle/>
          <a:p>
            <a:r>
              <a:rPr lang="en-US" dirty="0"/>
              <a:t>October Dues Renewal – </a:t>
            </a:r>
            <a:r>
              <a:rPr lang="en-US" sz="1800" dirty="0">
                <a:solidFill>
                  <a:srgbClr val="FF0000"/>
                </a:solidFill>
              </a:rPr>
              <a:t>Ineligible – Minimum requirement not yet met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C81C-73BF-4B49-9169-E98E443AB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Pearson Presenters</a:t>
            </a:r>
          </a:p>
          <a:p>
            <a:endParaRPr lang="en-US" sz="1800" dirty="0"/>
          </a:p>
          <a:p>
            <a:r>
              <a:rPr lang="en-US" dirty="0"/>
              <a:t>Positively Outspoken Club</a:t>
            </a:r>
          </a:p>
          <a:p>
            <a:endParaRPr lang="en-US" sz="1800" dirty="0"/>
          </a:p>
          <a:p>
            <a:r>
              <a:rPr lang="en-US" dirty="0"/>
              <a:t>Sherpa's Speak</a:t>
            </a:r>
          </a:p>
          <a:p>
            <a:endParaRPr lang="en-US" sz="1800" dirty="0"/>
          </a:p>
          <a:p>
            <a:r>
              <a:rPr lang="en-US" dirty="0"/>
              <a:t>The </a:t>
            </a:r>
            <a:r>
              <a:rPr lang="en-US" dirty="0" err="1"/>
              <a:t>Lacek</a:t>
            </a:r>
            <a:r>
              <a:rPr lang="en-US" dirty="0"/>
              <a:t> Group Speakeasy</a:t>
            </a:r>
          </a:p>
        </p:txBody>
      </p:sp>
    </p:spTree>
    <p:extLst>
      <p:ext uri="{BB962C8B-B14F-4D97-AF65-F5344CB8AC3E}">
        <p14:creationId xmlns:p14="http://schemas.microsoft.com/office/powerpoint/2010/main" val="1719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64DD-1497-7C4A-8FF9-3992F2D7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Dues Renewal – </a:t>
            </a:r>
            <a:r>
              <a:rPr lang="en-US" sz="1800" dirty="0">
                <a:solidFill>
                  <a:srgbClr val="FF0000"/>
                </a:solidFill>
              </a:rPr>
              <a:t>Low – Minimum requirement not yet met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C81C-73BF-4B49-9169-E98E443AB0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Redwood Area Toastmasters</a:t>
            </a:r>
          </a:p>
          <a:p>
            <a:endParaRPr lang="en-US" dirty="0"/>
          </a:p>
          <a:p>
            <a:r>
              <a:rPr lang="en-US" dirty="0"/>
              <a:t>Winona Toastmasters</a:t>
            </a:r>
          </a:p>
          <a:p>
            <a:endParaRPr lang="en-US" dirty="0"/>
          </a:p>
          <a:p>
            <a:r>
              <a:rPr lang="en-US" dirty="0"/>
              <a:t>Toastmasters of Pharmacy Services</a:t>
            </a:r>
          </a:p>
          <a:p>
            <a:endParaRPr lang="en-US" dirty="0"/>
          </a:p>
          <a:p>
            <a:r>
              <a:rPr lang="en-US" dirty="0"/>
              <a:t>Stagecoach Speakers-HMMC</a:t>
            </a:r>
          </a:p>
          <a:p>
            <a:endParaRPr lang="en-US" dirty="0"/>
          </a:p>
          <a:p>
            <a:r>
              <a:rPr lang="en-US" dirty="0"/>
              <a:t>Toro </a:t>
            </a:r>
            <a:r>
              <a:rPr lang="en-US" dirty="0" err="1"/>
              <a:t>ProsE</a:t>
            </a:r>
            <a:r>
              <a:rPr lang="en-US" dirty="0"/>
              <a:t> Toastmasters Club</a:t>
            </a:r>
          </a:p>
          <a:p>
            <a:endParaRPr lang="en-US" dirty="0"/>
          </a:p>
          <a:p>
            <a:r>
              <a:rPr lang="en-US" dirty="0"/>
              <a:t>Carver County Communicators</a:t>
            </a:r>
          </a:p>
          <a:p>
            <a:endParaRPr lang="en-US" dirty="0"/>
          </a:p>
          <a:p>
            <a:r>
              <a:rPr lang="en-US" dirty="0"/>
              <a:t>Class Act Speakers</a:t>
            </a:r>
          </a:p>
          <a:p>
            <a:endParaRPr lang="en-US" dirty="0"/>
          </a:p>
          <a:p>
            <a:r>
              <a:rPr lang="en-US" dirty="0"/>
              <a:t>Austin-</a:t>
            </a:r>
            <a:r>
              <a:rPr lang="en-US" dirty="0" err="1"/>
              <a:t>nites</a:t>
            </a:r>
            <a:r>
              <a:rPr lang="en-US" dirty="0"/>
              <a:t> Toastmasters</a:t>
            </a:r>
          </a:p>
          <a:p>
            <a:endParaRPr lang="en-US" dirty="0"/>
          </a:p>
          <a:p>
            <a:r>
              <a:rPr lang="en-US" dirty="0"/>
              <a:t>Fairmont Toastmasters Club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B2F085-CCA5-8746-8324-5B94D95663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1371600"/>
            <a:ext cx="3733800" cy="518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1700" dirty="0"/>
              <a:t>Stillwater Toastmasters Club</a:t>
            </a:r>
          </a:p>
          <a:p>
            <a:endParaRPr lang="en-US" sz="1700" dirty="0"/>
          </a:p>
          <a:p>
            <a:r>
              <a:rPr lang="en-US" sz="1700" dirty="0"/>
              <a:t>Woodwinds Club</a:t>
            </a:r>
          </a:p>
          <a:p>
            <a:endParaRPr lang="en-US" sz="1700" dirty="0"/>
          </a:p>
          <a:p>
            <a:r>
              <a:rPr lang="en-US" sz="1700" dirty="0"/>
              <a:t>New Prague Area Toastmasters Club</a:t>
            </a:r>
          </a:p>
          <a:p>
            <a:endParaRPr lang="en-US" sz="1700" dirty="0"/>
          </a:p>
          <a:p>
            <a:r>
              <a:rPr lang="en-US" sz="1700" dirty="0"/>
              <a:t>Schwan Effortless Delivery Club</a:t>
            </a:r>
          </a:p>
          <a:p>
            <a:endParaRPr lang="en-US" sz="1700" dirty="0"/>
          </a:p>
          <a:p>
            <a:r>
              <a:rPr lang="en-US" sz="1700" dirty="0"/>
              <a:t>Community Spirit</a:t>
            </a:r>
          </a:p>
          <a:p>
            <a:endParaRPr lang="en-US" sz="1700" dirty="0"/>
          </a:p>
          <a:p>
            <a:r>
              <a:rPr lang="en-US" sz="1700" dirty="0"/>
              <a:t>TNT- Toastmasters - N - Technology</a:t>
            </a:r>
          </a:p>
          <a:p>
            <a:endParaRPr lang="en-US" sz="1700" dirty="0"/>
          </a:p>
          <a:p>
            <a:r>
              <a:rPr lang="en-US" sz="1700" dirty="0" err="1"/>
              <a:t>OracleDirect</a:t>
            </a:r>
            <a:r>
              <a:rPr lang="en-US" sz="1700" dirty="0"/>
              <a:t> Toastmasters</a:t>
            </a:r>
          </a:p>
          <a:p>
            <a:endParaRPr lang="en-US" sz="1700" dirty="0"/>
          </a:p>
          <a:p>
            <a:r>
              <a:rPr lang="en-US" sz="1700" dirty="0"/>
              <a:t>SUPER Communicators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F020-D344-1A4A-A33C-B359910B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C902-1830-3441-ADFD-09D5B1A210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23461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F020-D344-1A4A-A33C-B359910B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C902-1830-3441-ADFD-09D5B1A210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/>
              <a:t>Ed Burke, SR3, Logistic Manager</a:t>
            </a:r>
          </a:p>
        </p:txBody>
      </p:sp>
    </p:spTree>
    <p:extLst>
      <p:ext uri="{BB962C8B-B14F-4D97-AF65-F5344CB8AC3E}">
        <p14:creationId xmlns:p14="http://schemas.microsoft.com/office/powerpoint/2010/main" val="40704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402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Recruit, train, and supervise club-building team members, club sponsors, and club mentors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Receive leads from district director and World Headquarters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Assist with prospect visits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Help plan demonstration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Attend demonstration meetings and pre-charter information meetings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8a</a:t>
            </a:r>
          </a:p>
        </p:txBody>
      </p:sp>
    </p:spTree>
    <p:extLst>
      <p:ext uri="{BB962C8B-B14F-4D97-AF65-F5344CB8AC3E}">
        <p14:creationId xmlns:p14="http://schemas.microsoft.com/office/powerpoint/2010/main" val="699804827"/>
      </p:ext>
    </p:extLst>
  </p:cSld>
  <p:clrMapOvr>
    <a:masterClrMapping/>
  </p:clrMapOvr>
  <p:transition>
    <p:cut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A83A-F9E6-8041-84E5-3AC7B7C9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DOT / DEC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DA731-F2D2-754A-876A-77E0A091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Date: Saturday, January 11, 2020</a:t>
            </a:r>
          </a:p>
          <a:p>
            <a:r>
              <a:rPr lang="en-US" dirty="0"/>
              <a:t>Time: 9 AM</a:t>
            </a:r>
          </a:p>
          <a:p>
            <a:r>
              <a:rPr lang="en-US" dirty="0"/>
              <a:t>Where: HealthPartners,</a:t>
            </a:r>
          </a:p>
          <a:p>
            <a:pPr marL="1312862" lvl="3" indent="0">
              <a:buNone/>
            </a:pPr>
            <a:r>
              <a:rPr lang="en-US" sz="2400" dirty="0"/>
              <a:t>8170 33rd Avenue South, Bloomington, MN</a:t>
            </a:r>
          </a:p>
        </p:txBody>
      </p:sp>
    </p:spTree>
    <p:extLst>
      <p:ext uri="{BB962C8B-B14F-4D97-AF65-F5344CB8AC3E}">
        <p14:creationId xmlns:p14="http://schemas.microsoft.com/office/powerpoint/2010/main" val="10899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F020-D344-1A4A-A33C-B359910B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sz="20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C902-1830-3441-ADFD-09D5B1A210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4506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402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Recruit, train, and supervise club-building team members, club sponsors, and club mentors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Receive leads from district director and World Headquarters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Assist with prospect visits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Help plan demonstration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Attend demonstration meetings and pre-charter information meetings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4376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182016877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Receive leads from World Headquarters</a:t>
            </a: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Confirms alignment of new clubs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9a</a:t>
            </a:r>
          </a:p>
        </p:txBody>
      </p:sp>
    </p:spTree>
    <p:extLst>
      <p:ext uri="{BB962C8B-B14F-4D97-AF65-F5344CB8AC3E}">
        <p14:creationId xmlns:p14="http://schemas.microsoft.com/office/powerpoint/2010/main" val="212000304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Receive leads from World Headquarters</a:t>
            </a: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Confirms alignment of new clubs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9b</a:t>
            </a:r>
          </a:p>
        </p:txBody>
      </p:sp>
    </p:spTree>
    <p:extLst>
      <p:ext uri="{BB962C8B-B14F-4D97-AF65-F5344CB8AC3E}">
        <p14:creationId xmlns:p14="http://schemas.microsoft.com/office/powerpoint/2010/main" val="181888470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342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Guide clubs through first six to 12 months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Ensure club officers understand duties and how to perform them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Familiarize club officers with Toastmasters education program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Familiarize club officers with Distinguished Club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10a</a:t>
            </a:r>
          </a:p>
        </p:txBody>
      </p:sp>
    </p:spTree>
    <p:extLst>
      <p:ext uri="{BB962C8B-B14F-4D97-AF65-F5344CB8AC3E}">
        <p14:creationId xmlns:p14="http://schemas.microsoft.com/office/powerpoint/2010/main" val="49897648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369"/>
            <a:ext cx="6477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BUILDERS RESPONSIBILITIES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342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Guide clubs through first six to 12 months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Ensure club officers understand duties and how to perform them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Familiarize club officers with Toastmasters education program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Familiarize club officers with Distinguished Club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8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DISTRICT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4" y="6172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 GROWTH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7267" y="6172200"/>
            <a:ext cx="1752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7" y="6172200"/>
            <a:ext cx="1439333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CLUB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6167735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Black"/>
                <a:ea typeface="ヒラギノ角ゴ Pro W3" charset="0"/>
                <a:cs typeface="Arial Black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12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897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831" y="6248400"/>
            <a:ext cx="3810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71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10b</a:t>
            </a:r>
          </a:p>
        </p:txBody>
      </p:sp>
    </p:spTree>
    <p:extLst>
      <p:ext uri="{BB962C8B-B14F-4D97-AF65-F5344CB8AC3E}">
        <p14:creationId xmlns:p14="http://schemas.microsoft.com/office/powerpoint/2010/main" val="75896552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74173-4689-2F45-A204-6339D402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839200" cy="4533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50404A-CFA8-AC47-985E-8B24D48C0096}"/>
              </a:ext>
            </a:extLst>
          </p:cNvPr>
          <p:cNvSpPr/>
          <p:nvPr/>
        </p:nvSpPr>
        <p:spPr>
          <a:xfrm>
            <a:off x="3429000" y="3568121"/>
            <a:ext cx="5486400" cy="188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</a:rPr>
              <a:t>"I pledge allegiance to the Flag of the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</a:rPr>
              <a:t>United States of America, and to the Republic for which it stands, one Nation under God, indivisible, with liberty and justice for all."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64B1E-3561-284C-ACDC-DB4E81B3FBFC}"/>
              </a:ext>
            </a:extLst>
          </p:cNvPr>
          <p:cNvSpPr txBox="1"/>
          <p:nvPr/>
        </p:nvSpPr>
        <p:spPr>
          <a:xfrm>
            <a:off x="2895600" y="2133600"/>
            <a:ext cx="533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Pledge of Allegiance</a:t>
            </a:r>
          </a:p>
        </p:txBody>
      </p:sp>
    </p:spTree>
    <p:extLst>
      <p:ext uri="{BB962C8B-B14F-4D97-AF65-F5344CB8AC3E}">
        <p14:creationId xmlns:p14="http://schemas.microsoft.com/office/powerpoint/2010/main" val="18390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11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444752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Receive club leads from World Headquarters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Confirms the alignment of new clubs with the district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District Director</a:t>
            </a:r>
          </a:p>
        </p:txBody>
      </p:sp>
    </p:spTree>
    <p:extLst>
      <p:ext uri="{BB962C8B-B14F-4D97-AF65-F5344CB8AC3E}">
        <p14:creationId xmlns:p14="http://schemas.microsoft.com/office/powerpoint/2010/main" val="3671307216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444752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Recruit, train, and supervise club-building team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Receive leads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May forward leads to area and division directors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As chair of the district marketing committee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Assist club-building team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Assist demonstration meeting team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Club Growth Director</a:t>
            </a:r>
          </a:p>
        </p:txBody>
      </p:sp>
    </p:spTree>
    <p:extLst>
      <p:ext uri="{BB962C8B-B14F-4D97-AF65-F5344CB8AC3E}">
        <p14:creationId xmlns:p14="http://schemas.microsoft.com/office/powerpoint/2010/main" val="31629841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13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444752"/>
            <a:ext cx="8229600" cy="44226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Follow-up on leads</a:t>
            </a:r>
          </a:p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Serve as contact for demonstration meetings</a:t>
            </a:r>
          </a:p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Recruit members in new clubs</a:t>
            </a:r>
          </a:p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Show new clubs how to hold meetings and elect officers</a:t>
            </a:r>
          </a:p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Submit charter paperwork, fees, and dues</a:t>
            </a:r>
          </a:p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Plan charter presentation meetings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Club Sponsors</a:t>
            </a:r>
          </a:p>
        </p:txBody>
      </p:sp>
    </p:spTree>
    <p:extLst>
      <p:ext uri="{BB962C8B-B14F-4D97-AF65-F5344CB8AC3E}">
        <p14:creationId xmlns:p14="http://schemas.microsoft.com/office/powerpoint/2010/main" val="298801277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Club-building Responsibilities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14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444752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Guide clubs through first six to 12 months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Ensure club officers understand duties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Familiarize club officers with Toastmasters education program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Familiarize club officers with Distinguished Club Program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Help recruit and retain members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Club Mentors</a:t>
            </a:r>
          </a:p>
        </p:txBody>
      </p:sp>
    </p:spTree>
    <p:extLst>
      <p:ext uri="{BB962C8B-B14F-4D97-AF65-F5344CB8AC3E}">
        <p14:creationId xmlns:p14="http://schemas.microsoft.com/office/powerpoint/2010/main" val="4094752662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Club-building Team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/>
              <a:t>Club-building efforts are supported by: </a:t>
            </a:r>
          </a:p>
          <a:p>
            <a:pPr lvl="1"/>
            <a:r>
              <a:rPr lang="en-US" dirty="0"/>
              <a:t>Committees and teams</a:t>
            </a:r>
          </a:p>
          <a:p>
            <a:pPr lvl="1"/>
            <a:r>
              <a:rPr lang="en-US" dirty="0"/>
              <a:t>Area and division directors </a:t>
            </a:r>
          </a:p>
          <a:p>
            <a:pPr lvl="1"/>
            <a:r>
              <a:rPr lang="en-US" dirty="0"/>
              <a:t>Serve as members of a district committee</a:t>
            </a:r>
          </a:p>
          <a:p>
            <a:pPr lvl="3"/>
            <a:r>
              <a:rPr lang="en-US" dirty="0"/>
              <a:t>Club extension committee</a:t>
            </a:r>
          </a:p>
          <a:p>
            <a:pPr lvl="3"/>
            <a:r>
              <a:rPr lang="en-US" dirty="0"/>
              <a:t>Marketing committee</a:t>
            </a:r>
          </a:p>
          <a:p>
            <a:pPr lvl="2"/>
            <a:r>
              <a:rPr lang="en-US" dirty="0"/>
              <a:t>Generate leads</a:t>
            </a:r>
          </a:p>
          <a:p>
            <a:pPr lvl="2"/>
            <a:r>
              <a:rPr lang="en-US" dirty="0"/>
              <a:t>Find club sponsors and club mentors</a:t>
            </a:r>
          </a:p>
          <a:p>
            <a:pPr lvl="2"/>
            <a:r>
              <a:rPr lang="en-US" dirty="0"/>
              <a:t>Facilitate and attend demonstration meetings and pre-charter information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0488850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Club-building Cycle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16</a:t>
            </a:r>
          </a:p>
        </p:txBody>
      </p:sp>
      <p:sp>
        <p:nvSpPr>
          <p:cNvPr id="7" name="Hexagon 6"/>
          <p:cNvSpPr>
            <a:spLocks noChangeAspect="1"/>
          </p:cNvSpPr>
          <p:nvPr/>
        </p:nvSpPr>
        <p:spPr>
          <a:xfrm>
            <a:off x="3683203" y="2819400"/>
            <a:ext cx="1803197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Club-building Cycle</a:t>
            </a:r>
          </a:p>
        </p:txBody>
      </p:sp>
      <p:sp>
        <p:nvSpPr>
          <p:cNvPr id="8" name="Hexagon 7"/>
          <p:cNvSpPr>
            <a:spLocks noChangeAspect="1"/>
          </p:cNvSpPr>
          <p:nvPr/>
        </p:nvSpPr>
        <p:spPr>
          <a:xfrm>
            <a:off x="3655772" y="914400"/>
            <a:ext cx="1803196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Identify leads and prospects</a:t>
            </a:r>
          </a:p>
        </p:txBody>
      </p:sp>
      <p:sp>
        <p:nvSpPr>
          <p:cNvPr id="9" name="Hexagon 8"/>
          <p:cNvSpPr>
            <a:spLocks noChangeAspect="1"/>
          </p:cNvSpPr>
          <p:nvPr/>
        </p:nvSpPr>
        <p:spPr>
          <a:xfrm>
            <a:off x="5361432" y="1859280"/>
            <a:ext cx="1801368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Contact and qualify</a:t>
            </a:r>
          </a:p>
        </p:txBody>
      </p:sp>
      <p:sp>
        <p:nvSpPr>
          <p:cNvPr id="10" name="Hexagon 9"/>
          <p:cNvSpPr>
            <a:spLocks noChangeAspect="1"/>
          </p:cNvSpPr>
          <p:nvPr/>
        </p:nvSpPr>
        <p:spPr>
          <a:xfrm>
            <a:off x="5359603" y="3733800"/>
            <a:ext cx="1803197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Present</a:t>
            </a:r>
          </a:p>
        </p:txBody>
      </p:sp>
      <p:sp>
        <p:nvSpPr>
          <p:cNvPr id="11" name="Hexagon 10"/>
          <p:cNvSpPr>
            <a:spLocks noChangeAspect="1"/>
          </p:cNvSpPr>
          <p:nvPr/>
        </p:nvSpPr>
        <p:spPr>
          <a:xfrm>
            <a:off x="3685032" y="4724400"/>
            <a:ext cx="1801368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Address questions and concerns</a:t>
            </a:r>
          </a:p>
        </p:txBody>
      </p:sp>
      <p:sp>
        <p:nvSpPr>
          <p:cNvPr id="12" name="Hexagon 11"/>
          <p:cNvSpPr>
            <a:spLocks noChangeAspect="1"/>
          </p:cNvSpPr>
          <p:nvPr/>
        </p:nvSpPr>
        <p:spPr>
          <a:xfrm>
            <a:off x="2006803" y="3733800"/>
            <a:ext cx="1803197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Charter</a:t>
            </a:r>
          </a:p>
        </p:txBody>
      </p:sp>
      <p:sp>
        <p:nvSpPr>
          <p:cNvPr id="13" name="Hexagon 12"/>
          <p:cNvSpPr>
            <a:spLocks noChangeAspect="1"/>
          </p:cNvSpPr>
          <p:nvPr/>
        </p:nvSpPr>
        <p:spPr>
          <a:xfrm>
            <a:off x="1981200" y="1859280"/>
            <a:ext cx="1803197" cy="15544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Follow up</a:t>
            </a:r>
          </a:p>
        </p:txBody>
      </p:sp>
      <p:sp>
        <p:nvSpPr>
          <p:cNvPr id="14" name="Trapezoid 13"/>
          <p:cNvSpPr/>
          <p:nvPr/>
        </p:nvSpPr>
        <p:spPr>
          <a:xfrm>
            <a:off x="2438400" y="3459480"/>
            <a:ext cx="914400" cy="228600"/>
          </a:xfrm>
          <a:prstGeom prst="trapezoid">
            <a:avLst>
              <a:gd name="adj" fmla="val 415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23" name="Trapezoid 22"/>
          <p:cNvSpPr/>
          <p:nvPr/>
        </p:nvSpPr>
        <p:spPr>
          <a:xfrm rot="10800000">
            <a:off x="5804916" y="3459480"/>
            <a:ext cx="914400" cy="228600"/>
          </a:xfrm>
          <a:prstGeom prst="trapezoid">
            <a:avLst>
              <a:gd name="adj" fmla="val 415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24" name="Trapezoid 23"/>
          <p:cNvSpPr/>
          <p:nvPr/>
        </p:nvSpPr>
        <p:spPr>
          <a:xfrm rot="14580000">
            <a:off x="4948393" y="4871240"/>
            <a:ext cx="914400" cy="228600"/>
          </a:xfrm>
          <a:prstGeom prst="trapezoid">
            <a:avLst>
              <a:gd name="adj" fmla="val 415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25" name="Trapezoid 24"/>
          <p:cNvSpPr/>
          <p:nvPr/>
        </p:nvSpPr>
        <p:spPr>
          <a:xfrm rot="17820000">
            <a:off x="3271993" y="4943320"/>
            <a:ext cx="914400" cy="228600"/>
          </a:xfrm>
          <a:prstGeom prst="trapezoid">
            <a:avLst>
              <a:gd name="adj" fmla="val 415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26" name="Trapezoid 25"/>
          <p:cNvSpPr/>
          <p:nvPr/>
        </p:nvSpPr>
        <p:spPr>
          <a:xfrm rot="7020000">
            <a:off x="4951356" y="2045945"/>
            <a:ext cx="914400" cy="228600"/>
          </a:xfrm>
          <a:prstGeom prst="trapezoid">
            <a:avLst>
              <a:gd name="adj" fmla="val 415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6" name="Trapezoid 15"/>
          <p:cNvSpPr/>
          <p:nvPr/>
        </p:nvSpPr>
        <p:spPr>
          <a:xfrm rot="3780000">
            <a:off x="3281207" y="2093440"/>
            <a:ext cx="914400" cy="228600"/>
          </a:xfrm>
          <a:prstGeom prst="trapezoid">
            <a:avLst>
              <a:gd name="adj" fmla="val 415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38953376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Identify Leads and Prospects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Leads can come from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World Headquarters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Current members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Neighbors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Coworkers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Many other places</a:t>
            </a:r>
          </a:p>
          <a:p>
            <a:pPr>
              <a:lnSpc>
                <a:spcPct val="90000"/>
              </a:lnSpc>
            </a:pPr>
            <a:r>
              <a:rPr lang="en-US" dirty="0"/>
              <a:t>Assess existing clubs to identify opportunities for new clubs</a:t>
            </a:r>
          </a:p>
          <a:p>
            <a:pPr>
              <a:lnSpc>
                <a:spcPct val="90000"/>
              </a:lnSpc>
            </a:pPr>
            <a:r>
              <a:rPr lang="en-US" dirty="0"/>
              <a:t>Target opportunities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Communities over 10,000 people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dirty="0"/>
              <a:t>Corporations over 150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02051408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Contact and Qualify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680"/>
          </a:xfrm>
        </p:spPr>
        <p:txBody>
          <a:bodyPr/>
          <a:lstStyle/>
          <a:p>
            <a:pPr marL="398463" indent="-398463"/>
            <a:r>
              <a:rPr lang="en-US" dirty="0"/>
              <a:t>Follow up leads when requested</a:t>
            </a:r>
          </a:p>
          <a:p>
            <a:pPr marL="398463" indent="-398463"/>
            <a:r>
              <a:rPr lang="en-US" dirty="0"/>
              <a:t>Understand business and needs of </a:t>
            </a:r>
            <a:br>
              <a:rPr lang="en-US" dirty="0"/>
            </a:br>
            <a:r>
              <a:rPr lang="en-US" dirty="0"/>
              <a:t>each lead</a:t>
            </a:r>
          </a:p>
          <a:p>
            <a:pPr marL="398463" indent="-398463"/>
            <a:r>
              <a:rPr lang="en-US" dirty="0"/>
              <a:t>Contact lead promptly</a:t>
            </a:r>
          </a:p>
          <a:p>
            <a:pPr marL="398463" indent="-398463"/>
            <a:r>
              <a:rPr lang="en-US" dirty="0"/>
              <a:t>To qualify the lead</a:t>
            </a:r>
          </a:p>
          <a:p>
            <a:pPr marL="798513" lvl="1" indent="-398463">
              <a:spcBef>
                <a:spcPts val="400"/>
              </a:spcBef>
            </a:pPr>
            <a:r>
              <a:rPr lang="en-US" dirty="0"/>
              <a:t>Identify the decision maker</a:t>
            </a:r>
          </a:p>
          <a:p>
            <a:pPr marL="798513" lvl="1" indent="-398463">
              <a:spcBef>
                <a:spcPts val="400"/>
              </a:spcBef>
            </a:pPr>
            <a:r>
              <a:rPr lang="en-US" dirty="0"/>
              <a:t>Explain how Toastmasters can help their corporation</a:t>
            </a:r>
          </a:p>
          <a:p>
            <a:pPr marL="798513" lvl="1" indent="-398463">
              <a:spcBef>
                <a:spcPts val="400"/>
              </a:spcBef>
            </a:pPr>
            <a:r>
              <a:rPr lang="en-US" dirty="0"/>
              <a:t>Ask questions, listen to their needs, </a:t>
            </a:r>
            <a:br>
              <a:rPr lang="en-US" dirty="0"/>
            </a:br>
            <a:r>
              <a:rPr lang="en-US" dirty="0"/>
              <a:t>offer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93892991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/>
              <a:t>Conduct a demonstration meeting</a:t>
            </a:r>
          </a:p>
          <a:p>
            <a:r>
              <a:rPr lang="en-US" dirty="0"/>
              <a:t>Demonstration meeting resources</a:t>
            </a:r>
          </a:p>
          <a:p>
            <a:pPr lvl="1"/>
            <a:r>
              <a:rPr lang="en-US" dirty="0"/>
              <a:t>Demonstration meeting team</a:t>
            </a:r>
          </a:p>
          <a:p>
            <a:pPr lvl="1"/>
            <a:r>
              <a:rPr lang="en-US" i="1" dirty="0"/>
              <a:t>How to Build a Toastmasters Club </a:t>
            </a:r>
            <a:r>
              <a:rPr lang="en-US" dirty="0"/>
              <a:t>(Item 121)</a:t>
            </a:r>
          </a:p>
          <a:p>
            <a:pPr lvl="1"/>
            <a:r>
              <a:rPr lang="en-US" dirty="0"/>
              <a:t>Promotional material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10109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6106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Address Questions and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pPr marL="398463" indent="-398463"/>
            <a:r>
              <a:rPr lang="en-US" dirty="0"/>
              <a:t>Address questions and concerns</a:t>
            </a:r>
          </a:p>
          <a:p>
            <a:pPr marL="398463" indent="-398463"/>
            <a:r>
              <a:rPr lang="en-US" dirty="0"/>
              <a:t>Ask for opportunity to establish a </a:t>
            </a:r>
            <a:br>
              <a:rPr lang="en-US" dirty="0"/>
            </a:br>
            <a:r>
              <a:rPr lang="en-US" dirty="0"/>
              <a:t>new club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8417565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76600"/>
            <a:ext cx="7886700" cy="533400"/>
          </a:xfrm>
        </p:spPr>
        <p:txBody>
          <a:bodyPr/>
          <a:lstStyle/>
          <a:p>
            <a:r>
              <a:rPr lang="en-US" dirty="0"/>
              <a:t>Housekeeping Items / Meeting Guidelines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27826B-9F11-0940-8D0A-25DC81C8C4D4}"/>
              </a:ext>
            </a:extLst>
          </p:cNvPr>
          <p:cNvSpPr txBox="1">
            <a:spLocks/>
          </p:cNvSpPr>
          <p:nvPr/>
        </p:nvSpPr>
        <p:spPr>
          <a:xfrm>
            <a:off x="3383756" y="3962400"/>
            <a:ext cx="2376487" cy="2895600"/>
          </a:xfrm>
          <a:prstGeom prst="rect">
            <a:avLst/>
          </a:prstGeom>
          <a:solidFill>
            <a:srgbClr val="A9B2B1"/>
          </a:solidFill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C00000"/>
                </a:solidFill>
              </a:rPr>
              <a:t>Be open to change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C00000"/>
                </a:solidFill>
              </a:rPr>
              <a:t>Be present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C00000"/>
                </a:solidFill>
              </a:rPr>
              <a:t>Be accountable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C00000"/>
                </a:solidFill>
              </a:rPr>
              <a:t>Be succinct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kern="0" dirty="0">
              <a:solidFill>
                <a:srgbClr val="C0000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kern="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F93769-B5FC-C74C-A7F9-51091597009B}"/>
              </a:ext>
            </a:extLst>
          </p:cNvPr>
          <p:cNvSpPr txBox="1">
            <a:spLocks/>
          </p:cNvSpPr>
          <p:nvPr/>
        </p:nvSpPr>
        <p:spPr>
          <a:xfrm>
            <a:off x="6400799" y="3958590"/>
            <a:ext cx="2263140" cy="2899410"/>
          </a:xfrm>
          <a:prstGeom prst="rect">
            <a:avLst/>
          </a:prstGeom>
          <a:solidFill>
            <a:srgbClr val="004165"/>
          </a:solidFill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endParaRPr lang="en-US" sz="1800" kern="0" dirty="0">
              <a:solidFill>
                <a:srgbClr val="DBD696"/>
              </a:solidFill>
            </a:endParaRP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endParaRPr lang="en-US" sz="1800" kern="0" dirty="0">
              <a:solidFill>
                <a:srgbClr val="DBD696"/>
              </a:solidFill>
            </a:endParaRP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Cell phones &amp; Electronic Devices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Be prepared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Arrive on time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End on time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In Case of Emergency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endParaRPr lang="en-US" kern="0" dirty="0">
              <a:solidFill>
                <a:srgbClr val="DBD696"/>
              </a:solidFill>
            </a:endParaRP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endParaRPr lang="en-US" kern="0" dirty="0">
              <a:solidFill>
                <a:srgbClr val="DBD696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317D08-1A1E-F143-8B94-B3C86B4B7D3B}"/>
              </a:ext>
            </a:extLst>
          </p:cNvPr>
          <p:cNvSpPr txBox="1">
            <a:spLocks/>
          </p:cNvSpPr>
          <p:nvPr/>
        </p:nvSpPr>
        <p:spPr>
          <a:xfrm>
            <a:off x="366713" y="3985260"/>
            <a:ext cx="2376487" cy="2895600"/>
          </a:xfrm>
          <a:prstGeom prst="rect">
            <a:avLst/>
          </a:prstGeom>
          <a:solidFill>
            <a:srgbClr val="800000"/>
          </a:solidFill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Restrooms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Be respectful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No Interruptions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No side comments</a:t>
            </a:r>
          </a:p>
          <a:p>
            <a:pPr marL="342900" indent="-342900" algn="l">
              <a:buClr>
                <a:srgbClr val="A9B2B1"/>
              </a:buClr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DBD696"/>
                </a:solidFill>
              </a:rPr>
              <a:t>Work towards consensus</a:t>
            </a:r>
          </a:p>
          <a:p>
            <a:pPr marL="342900" indent="-342900">
              <a:buClr>
                <a:srgbClr val="A9B2B1"/>
              </a:buClr>
              <a:buFont typeface="Wingdings" pitchFamily="2" charset="2"/>
              <a:buChar char="Ø"/>
            </a:pPr>
            <a:endParaRPr lang="en-US" kern="0" dirty="0">
              <a:solidFill>
                <a:srgbClr val="DBD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66800"/>
            <a:ext cx="8613648" cy="5257800"/>
          </a:xfrm>
        </p:spPr>
        <p:txBody>
          <a:bodyPr/>
          <a:lstStyle/>
          <a:p>
            <a:pPr marL="398463" indent="-398463"/>
            <a:r>
              <a:rPr lang="en-US" i="1" dirty="0"/>
              <a:t>How to Build a Toastmasters Club </a:t>
            </a:r>
            <a:br>
              <a:rPr lang="en-US" i="1" dirty="0"/>
            </a:br>
            <a:r>
              <a:rPr lang="en-US" dirty="0"/>
              <a:t>(Item 121)</a:t>
            </a:r>
          </a:p>
          <a:p>
            <a:r>
              <a:rPr lang="en-US" dirty="0"/>
              <a:t>Club sponsor responsibilities</a:t>
            </a:r>
          </a:p>
          <a:p>
            <a:pPr marL="744538" lvl="1" indent="-346075">
              <a:spcBef>
                <a:spcPts val="400"/>
              </a:spcBef>
              <a:tabLst>
                <a:tab pos="688975" algn="l"/>
              </a:tabLst>
            </a:pPr>
            <a:r>
              <a:rPr lang="en-US" dirty="0"/>
              <a:t>Build membership to 20</a:t>
            </a:r>
          </a:p>
          <a:p>
            <a:pPr marL="744538" lvl="1" indent="-346075">
              <a:spcBef>
                <a:spcPts val="400"/>
              </a:spcBef>
              <a:tabLst>
                <a:tab pos="688975" algn="l"/>
              </a:tabLst>
            </a:pPr>
            <a:r>
              <a:rPr lang="en-US" dirty="0"/>
              <a:t>Submit Application to Organize a Toastmasters Club and charter fee</a:t>
            </a:r>
          </a:p>
          <a:p>
            <a:pPr marL="688975" lvl="1" indent="-287338">
              <a:spcBef>
                <a:spcPts val="400"/>
              </a:spcBef>
              <a:tabLst>
                <a:tab pos="630238" algn="l"/>
              </a:tabLst>
            </a:pPr>
            <a:r>
              <a:rPr lang="en-US" dirty="0"/>
              <a:t> Assist club in electing officers, adopting a club constitution, and submitting charter forms</a:t>
            </a:r>
          </a:p>
          <a:p>
            <a:pPr marL="688975" lvl="1" indent="-287338">
              <a:spcBef>
                <a:spcPts val="400"/>
              </a:spcBef>
              <a:tabLst>
                <a:tab pos="688975" algn="l"/>
              </a:tabLst>
            </a:pPr>
            <a:r>
              <a:rPr lang="en-US" dirty="0"/>
              <a:t>Schedule charter presentation meeting</a:t>
            </a:r>
          </a:p>
          <a:p>
            <a:pPr marL="342900" lvl="1" indent="-342900">
              <a:buClr>
                <a:schemeClr val="accent1"/>
              </a:buClr>
              <a:buFont typeface="Webdings" charset="0"/>
              <a:buChar char="4"/>
            </a:pPr>
            <a:r>
              <a:rPr lang="en-US" dirty="0"/>
              <a:t>Club mentors guide for six to 12 months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02256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/>
              <a:t>Club mentor responsibilities</a:t>
            </a:r>
          </a:p>
          <a:p>
            <a:pPr lvl="1"/>
            <a:r>
              <a:rPr lang="en-US" dirty="0"/>
              <a:t>Ensure officers understand duties</a:t>
            </a:r>
          </a:p>
          <a:p>
            <a:pPr lvl="1"/>
            <a:r>
              <a:rPr lang="en-US" dirty="0"/>
              <a:t>Maintain membership strength</a:t>
            </a:r>
          </a:p>
          <a:p>
            <a:pPr lvl="1"/>
            <a:r>
              <a:rPr lang="en-US" dirty="0"/>
              <a:t>Explain Toastmasters education program </a:t>
            </a:r>
            <a:br>
              <a:rPr lang="en-US" dirty="0"/>
            </a:br>
            <a:r>
              <a:rPr lang="en-US" dirty="0"/>
              <a:t>and DCP</a:t>
            </a:r>
          </a:p>
          <a:p>
            <a:r>
              <a:rPr lang="en-US" dirty="0"/>
              <a:t>Cycle begins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4746603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23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343400"/>
          </a:xfrm>
        </p:spPr>
        <p:txBody>
          <a:bodyPr/>
          <a:lstStyle/>
          <a:p>
            <a:pPr lvl="1"/>
            <a:r>
              <a:rPr lang="en-US" dirty="0"/>
              <a:t>Describe relationship between establishing new clubs and the Toastmasters and district missions.</a:t>
            </a:r>
          </a:p>
          <a:p>
            <a:pPr lvl="1"/>
            <a:r>
              <a:rPr lang="en-US" dirty="0"/>
              <a:t>Identify which district leader responsibilities help establish new clubs.</a:t>
            </a:r>
          </a:p>
          <a:p>
            <a:pPr lvl="1"/>
            <a:r>
              <a:rPr lang="en-US" dirty="0"/>
              <a:t>Recognize the support available to establish new clubs.</a:t>
            </a:r>
          </a:p>
          <a:p>
            <a:pPr lvl="1"/>
            <a:r>
              <a:rPr lang="en-US" dirty="0"/>
              <a:t>Describe the club-building cycle.</a:t>
            </a:r>
          </a:p>
          <a:p>
            <a:pPr lvl="1"/>
            <a:r>
              <a:rPr lang="en-US" dirty="0"/>
              <a:t>Identify opportunities for new clubs.</a:t>
            </a:r>
          </a:p>
        </p:txBody>
      </p:sp>
    </p:spTree>
    <p:extLst>
      <p:ext uri="{BB962C8B-B14F-4D97-AF65-F5344CB8AC3E}">
        <p14:creationId xmlns:p14="http://schemas.microsoft.com/office/powerpoint/2010/main" val="2236563793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Conclusion: 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990600"/>
            <a:ext cx="8613648" cy="5105400"/>
          </a:xfrm>
        </p:spPr>
        <p:txBody>
          <a:bodyPr/>
          <a:lstStyle/>
          <a:p>
            <a:pPr marL="398463" indent="-398463"/>
            <a:r>
              <a:rPr lang="en-US" sz="2800" dirty="0"/>
              <a:t>Club-building is basic to missions of Toastmasters and the district.</a:t>
            </a:r>
          </a:p>
          <a:p>
            <a:pPr marL="398463" indent="-398463"/>
            <a:r>
              <a:rPr lang="en-US" sz="2800" dirty="0"/>
              <a:t>District directors, club growth directors, club sponsors, and club mentors have</a:t>
            </a:r>
            <a:br>
              <a:rPr lang="en-US" sz="2800" dirty="0"/>
            </a:br>
            <a:r>
              <a:rPr lang="en-US" sz="2800" dirty="0"/>
              <a:t>club-building roles.</a:t>
            </a:r>
          </a:p>
          <a:p>
            <a:pPr marL="398463" indent="-398463"/>
            <a:r>
              <a:rPr lang="en-US" sz="2800" dirty="0"/>
              <a:t>The district may establish club-building committees and teams.</a:t>
            </a:r>
          </a:p>
          <a:p>
            <a:pPr marL="398463" indent="-398463"/>
            <a:r>
              <a:rPr lang="en-US" sz="2800" dirty="0"/>
              <a:t>The club-building cycle has six steps.</a:t>
            </a:r>
          </a:p>
          <a:p>
            <a:pPr marL="398463" indent="-398463"/>
            <a:r>
              <a:rPr lang="en-US" sz="2800" dirty="0"/>
              <a:t>Area and division directors have opportunities to assist club building efforts.</a:t>
            </a:r>
          </a:p>
          <a:p>
            <a:pPr marL="398463" indent="-398463"/>
            <a:r>
              <a:rPr lang="en-US" sz="2800" dirty="0"/>
              <a:t>Club leads can come from anywhere.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91417924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3A9F-34BA-7545-96F9-E8B58D1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B18FD-6872-7945-A73A-B3EB2D9717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6544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AREA AND DIVISION DIRECTOR</a:t>
            </a:r>
            <a:br>
              <a:rPr lang="en-US" dirty="0"/>
            </a:br>
            <a:r>
              <a:rPr lang="en-US" sz="4800" dirty="0"/>
              <a:t>TRAINING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7924800" cy="1752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Mary Swanson, DTM, PRA</a:t>
            </a:r>
          </a:p>
          <a:p>
            <a:r>
              <a:rPr lang="en-US" spc="-80" dirty="0">
                <a:solidFill>
                  <a:schemeClr val="accent1"/>
                </a:solidFill>
              </a:rPr>
              <a:t>Thrive in the District Recognition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206FP</a:t>
            </a:r>
          </a:p>
        </p:txBody>
      </p:sp>
    </p:spTree>
    <p:extLst>
      <p:ext uri="{BB962C8B-B14F-4D97-AF65-F5344CB8AC3E}">
        <p14:creationId xmlns:p14="http://schemas.microsoft.com/office/powerpoint/2010/main" val="3840751541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/>
              <a:t>Distinguished Club Program</a:t>
            </a:r>
          </a:p>
          <a:p>
            <a:r>
              <a:rPr lang="en-US" dirty="0"/>
              <a:t>District Recognition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225079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907280"/>
          </a:xfrm>
        </p:spPr>
        <p:txBody>
          <a:bodyPr/>
          <a:lstStyle/>
          <a:p>
            <a:pPr marL="627063" lvl="1" indent="-279400">
              <a:spcBef>
                <a:spcPts val="900"/>
              </a:spcBef>
            </a:pPr>
            <a:r>
              <a:rPr lang="en-US" dirty="0"/>
              <a:t>Describe how Moments of Truth leads </a:t>
            </a:r>
            <a:br>
              <a:rPr lang="en-US" dirty="0"/>
            </a:br>
            <a:r>
              <a:rPr lang="en-US" dirty="0"/>
              <a:t>to club quality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Define roles of area and division directors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Describe the Distinguished Club Program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Identify goals of Distinguished Area and </a:t>
            </a:r>
            <a:br>
              <a:rPr lang="en-US" dirty="0"/>
            </a:br>
            <a:r>
              <a:rPr lang="en-US" dirty="0"/>
              <a:t>Division programs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Describe importance of club, area, and division success plans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Identify District Recognition Program and Distinguished Club Program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225954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Moments of Truth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First Impressions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Membership Orientation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Fellowship, Variety, and Communication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Program Planning and Meeting Organization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Membership Strength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Achievement Recognition</a:t>
            </a:r>
          </a:p>
        </p:txBody>
      </p:sp>
    </p:spTree>
    <p:extLst>
      <p:ext uri="{BB962C8B-B14F-4D97-AF65-F5344CB8AC3E}">
        <p14:creationId xmlns:p14="http://schemas.microsoft.com/office/powerpoint/2010/main" val="217102128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Qualifying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Distinguished Club Program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Membership of 20 or a net growth of at least five new members as of June 30</a:t>
            </a:r>
          </a:p>
        </p:txBody>
      </p:sp>
    </p:spTree>
    <p:extLst>
      <p:ext uri="{BB962C8B-B14F-4D97-AF65-F5344CB8AC3E}">
        <p14:creationId xmlns:p14="http://schemas.microsoft.com/office/powerpoint/2010/main" val="25951405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5478-1869-5B48-ACEB-3CF6C04F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77E1-8912-B840-9177-519F617B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to order, pledge</a:t>
            </a:r>
          </a:p>
          <a:p>
            <a:r>
              <a:rPr lang="en-US" dirty="0"/>
              <a:t>Welcome message from PQD</a:t>
            </a:r>
          </a:p>
          <a:p>
            <a:r>
              <a:rPr lang="en-US" dirty="0"/>
              <a:t>Establish and Support New Clubs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Thrive in District Recognition Program</a:t>
            </a:r>
          </a:p>
          <a:p>
            <a:r>
              <a:rPr lang="en-US" dirty="0"/>
              <a:t>Train the Trainer</a:t>
            </a:r>
          </a:p>
          <a:p>
            <a:r>
              <a:rPr lang="en-US" dirty="0"/>
              <a:t>NETWORKING LUNCH</a:t>
            </a:r>
          </a:p>
          <a:p>
            <a:r>
              <a:rPr lang="en-US" dirty="0"/>
              <a:t>DEC Meeting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Trivia</a:t>
            </a:r>
          </a:p>
        </p:txBody>
      </p:sp>
    </p:spTree>
    <p:extLst>
      <p:ext uri="{BB962C8B-B14F-4D97-AF65-F5344CB8AC3E}">
        <p14:creationId xmlns:p14="http://schemas.microsoft.com/office/powerpoint/2010/main" val="12807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Membership Net Growth Definition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5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Membership net growth occurs when the total number of club members at year-end (June 30) exceeds the base amount.</a:t>
            </a:r>
          </a:p>
        </p:txBody>
      </p:sp>
    </p:spTree>
    <p:extLst>
      <p:ext uri="{BB962C8B-B14F-4D97-AF65-F5344CB8AC3E}">
        <p14:creationId xmlns:p14="http://schemas.microsoft.com/office/powerpoint/2010/main" val="3138793281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Membership Base Definition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The membership base amount refers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to the number, on July 1, of club members (renewing, new, charter, dual, and reinstated) who paid April dues.</a:t>
            </a:r>
          </a:p>
        </p:txBody>
      </p:sp>
    </p:spTree>
    <p:extLst>
      <p:ext uri="{BB962C8B-B14F-4D97-AF65-F5344CB8AC3E}">
        <p14:creationId xmlns:p14="http://schemas.microsoft.com/office/powerpoint/2010/main" val="809577444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DCP Education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914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Two CCs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Two more CCs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ACB, ACS, or ACG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more ACB, ACS, or ACG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CL, ALB, ALS, or DTM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more CL, ALB, ALS, or DTM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Four members complete Level 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Two members complete Level 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Two more members complete Level 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Two members complete Level 3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member completes Level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member completes Level 5</a:t>
            </a:r>
          </a:p>
        </p:txBody>
      </p:sp>
    </p:spTree>
    <p:extLst>
      <p:ext uri="{BB962C8B-B14F-4D97-AF65-F5344CB8AC3E}">
        <p14:creationId xmlns:p14="http://schemas.microsoft.com/office/powerpoint/2010/main" val="419685678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Remaining DCP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914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Four new members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Four more new members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Minimum of four club officers trained during each of two training periods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One membership dues-renewal report and one club officer list submitted on time</a:t>
            </a:r>
          </a:p>
        </p:txBody>
      </p:sp>
    </p:spTree>
    <p:extLst>
      <p:ext uri="{BB962C8B-B14F-4D97-AF65-F5344CB8AC3E}">
        <p14:creationId xmlns:p14="http://schemas.microsoft.com/office/powerpoint/2010/main" val="2265081246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Distinguished Club 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1062"/>
            <a:ext cx="7315200" cy="163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>
                <a:tab pos="3984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Distinguished, Select Distinguished, President’s Distinguished</a:t>
            </a:r>
          </a:p>
        </p:txBody>
      </p:sp>
    </p:spTree>
    <p:extLst>
      <p:ext uri="{BB962C8B-B14F-4D97-AF65-F5344CB8AC3E}">
        <p14:creationId xmlns:p14="http://schemas.microsoft.com/office/powerpoint/2010/main" val="3653202715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1E2"/>
              </a:clrFrom>
              <a:clrTo>
                <a:srgbClr val="F4F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4" y="1066800"/>
            <a:ext cx="7219950" cy="515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Club Timeline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72657495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1E2"/>
              </a:clrFrom>
              <a:clrTo>
                <a:srgbClr val="F4F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0820"/>
            <a:ext cx="8153400" cy="49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Club 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43219117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1E2"/>
              </a:clrFrom>
              <a:clrTo>
                <a:srgbClr val="F4F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1"/>
            <a:ext cx="77343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Club Timeline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64025230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Qualifying Requirements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Distinguished Area Program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No net club loss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Submit the Area Director’s Club Visit Report for 75% of club base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165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First round visits by November 30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165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Second round visits by May 31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391253860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Net Club Loss Definition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Net club loss occurs when the total number of clubs at year-end (June 30) falls below the base amount.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409536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AND DIVISION DIRECTOR</a:t>
            </a:r>
            <a:br>
              <a:rPr lang="en-US" dirty="0"/>
            </a:br>
            <a:r>
              <a:rPr lang="en-US" sz="4800" dirty="0"/>
              <a:t>TRAINING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Deb </a:t>
            </a:r>
            <a:r>
              <a:rPr lang="en-US" dirty="0" err="1">
                <a:solidFill>
                  <a:schemeClr val="accent1"/>
                </a:solidFill>
              </a:rPr>
              <a:t>Luu</a:t>
            </a:r>
            <a:r>
              <a:rPr lang="en-US" dirty="0">
                <a:solidFill>
                  <a:schemeClr val="accent1"/>
                </a:solidFill>
              </a:rPr>
              <a:t>, DTM, CGD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Establish and Support New Clubs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206DP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084994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Area Director’s Club Visit Report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3980921" cy="52591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11688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Area’s Club Base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267200"/>
          </a:xfrm>
        </p:spPr>
        <p:txBody>
          <a:bodyPr/>
          <a:lstStyle/>
          <a:p>
            <a:pPr marL="398463" indent="-398463"/>
            <a:r>
              <a:rPr lang="en-US" dirty="0"/>
              <a:t>The area’s club base is the number </a:t>
            </a:r>
            <a:br>
              <a:rPr lang="en-US" dirty="0"/>
            </a:br>
            <a:r>
              <a:rPr lang="en-US" dirty="0"/>
              <a:t>of paid clubs assigned to the area as </a:t>
            </a:r>
            <a:br>
              <a:rPr lang="en-US" dirty="0"/>
            </a:br>
            <a:r>
              <a:rPr lang="en-US" dirty="0"/>
              <a:t>of July 1.</a:t>
            </a:r>
          </a:p>
          <a:p>
            <a:pPr marL="393700" indent="-393700"/>
            <a:r>
              <a:rPr lang="en-US" dirty="0"/>
              <a:t>Clubs are considered to be paid when they have submitted a complete April dues-renewal report.</a:t>
            </a:r>
          </a:p>
          <a:p>
            <a:pPr lvl="1"/>
            <a:r>
              <a:rPr lang="en-US" spc="-30" dirty="0"/>
              <a:t>These and new clubs chartered between April 1 and June 30 are counted in the club base.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92164306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Distinguished Area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Distinguished, Select Distinguished, President’s Distinguished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3472"/>
            <a:ext cx="7315200" cy="269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694378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Qualifying Requirements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Distinguished Division Program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No net club loss</a:t>
            </a:r>
          </a:p>
        </p:txBody>
      </p:sp>
    </p:spTree>
    <p:extLst>
      <p:ext uri="{BB962C8B-B14F-4D97-AF65-F5344CB8AC3E}">
        <p14:creationId xmlns:p14="http://schemas.microsoft.com/office/powerpoint/2010/main" val="3275158605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Net Club Loss Definition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3700" marR="0" lvl="0" indent="-393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Net club loss occurs when the total number of clubs at year-end (June 30) falls below the base amount.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1044841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Division’s Club Base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pPr marL="398463" indent="-398463"/>
            <a:r>
              <a:rPr lang="en-US" dirty="0"/>
              <a:t>The division’s club base is the number </a:t>
            </a:r>
            <a:br>
              <a:rPr lang="en-US" dirty="0"/>
            </a:br>
            <a:r>
              <a:rPr lang="en-US" dirty="0"/>
              <a:t>of paid clubs assigned to the division as </a:t>
            </a:r>
            <a:br>
              <a:rPr lang="en-US" dirty="0"/>
            </a:br>
            <a:r>
              <a:rPr lang="en-US" dirty="0"/>
              <a:t>of July 1.</a:t>
            </a:r>
          </a:p>
          <a:p>
            <a:pPr marL="398463" indent="-398463"/>
            <a:r>
              <a:rPr lang="en-US" dirty="0"/>
              <a:t>Clubs are considered to be paid when they have submitted a complete April dues-renewal report.</a:t>
            </a:r>
          </a:p>
          <a:p>
            <a:pPr marL="798513" lvl="1" indent="-398463"/>
            <a:r>
              <a:rPr lang="en-US" spc="-50" dirty="0"/>
              <a:t>These and new clubs chartered between April 1 and June 30 are counted in the club base.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95215767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Distinguished Division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Distinguished, Select Distinguished, President’s Distinguished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3472"/>
            <a:ext cx="7315200" cy="24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87857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21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6537" y="1056701"/>
            <a:ext cx="3507126" cy="453863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737637"/>
            <a:ext cx="5867400" cy="69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hlinkClick r:id="rId3"/>
              </a:rPr>
              <a:t>www.toastmasters.org/1111_dcp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Distinguished Club Program and Club Success Plan (Item 1111)</a:t>
            </a:r>
          </a:p>
        </p:txBody>
      </p:sp>
    </p:spTree>
    <p:extLst>
      <p:ext uri="{BB962C8B-B14F-4D97-AF65-F5344CB8AC3E}">
        <p14:creationId xmlns:p14="http://schemas.microsoft.com/office/powerpoint/2010/main" val="2043901691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Area and Division Success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208789" cy="457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13" y="1295400"/>
            <a:ext cx="3172087" cy="457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782964"/>
            <a:ext cx="6934200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hlinkClick r:id="rId4"/>
              </a:rPr>
              <a:t>www.toastmasters.org/recognitionmanual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Toastmasters International District Recognition Program (Item 1490)</a:t>
            </a:r>
          </a:p>
        </p:txBody>
      </p:sp>
    </p:spTree>
    <p:extLst>
      <p:ext uri="{BB962C8B-B14F-4D97-AF65-F5344CB8AC3E}">
        <p14:creationId xmlns:p14="http://schemas.microsoft.com/office/powerpoint/2010/main" val="1068495828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Stretch and Additional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382000" cy="3581400"/>
          </a:xfrm>
        </p:spPr>
        <p:txBody>
          <a:bodyPr/>
          <a:lstStyle/>
          <a:p>
            <a:pPr>
              <a:spcBef>
                <a:spcPts val="1248"/>
              </a:spcBef>
            </a:pPr>
            <a:r>
              <a:rPr lang="en-US" sz="2700" dirty="0"/>
              <a:t>Many districts encourage area and division directors to stretch the goals outlined in the Distinguished Area and Division programs or accomplish additional goals.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3883936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/>
              <a:t>Mission and goals</a:t>
            </a:r>
          </a:p>
          <a:p>
            <a:r>
              <a:rPr lang="en-US" dirty="0"/>
              <a:t>Club builders</a:t>
            </a:r>
          </a:p>
          <a:p>
            <a:r>
              <a:rPr lang="en-US" dirty="0"/>
              <a:t>Club-building cycle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880475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24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983480"/>
          </a:xfrm>
        </p:spPr>
        <p:txBody>
          <a:bodyPr/>
          <a:lstStyle/>
          <a:p>
            <a:pPr marL="685800" lvl="1" indent="-287338">
              <a:spcBef>
                <a:spcPts val="900"/>
              </a:spcBef>
            </a:pPr>
            <a:r>
              <a:rPr lang="en-US" dirty="0"/>
              <a:t>Describe how Moments of Truth leads </a:t>
            </a:r>
            <a:br>
              <a:rPr lang="en-US" dirty="0"/>
            </a:br>
            <a:r>
              <a:rPr lang="en-US" dirty="0"/>
              <a:t>to club quality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Define roles of area and division directors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Describe the Distinguished Club Program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Identify goals of Distinguished Area and </a:t>
            </a:r>
            <a:br>
              <a:rPr lang="en-US" dirty="0"/>
            </a:br>
            <a:r>
              <a:rPr lang="en-US" dirty="0"/>
              <a:t>Division programs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Describe importance of club, area, and division success plans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Identify District Recognition Program and Distinguished Club Program resources</a:t>
            </a:r>
          </a:p>
        </p:txBody>
      </p:sp>
    </p:spTree>
    <p:extLst>
      <p:ext uri="{BB962C8B-B14F-4D97-AF65-F5344CB8AC3E}">
        <p14:creationId xmlns:p14="http://schemas.microsoft.com/office/powerpoint/2010/main" val="2397738143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Conclusion: 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686800" cy="467868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600" dirty="0"/>
              <a:t>The DCP is the foundation of the District </a:t>
            </a:r>
            <a:br>
              <a:rPr lang="en-US" sz="2600" dirty="0"/>
            </a:br>
            <a:r>
              <a:rPr lang="en-US" sz="2600" dirty="0"/>
              <a:t>Recognition Program.</a:t>
            </a:r>
          </a:p>
          <a:p>
            <a:pPr>
              <a:spcBef>
                <a:spcPts val="900"/>
              </a:spcBef>
            </a:pPr>
            <a:r>
              <a:rPr lang="en-US" sz="2600" dirty="0"/>
              <a:t>The Distinguished Area, Division, and District programs align with the DCP.</a:t>
            </a:r>
          </a:p>
          <a:p>
            <a:pPr>
              <a:spcBef>
                <a:spcPts val="900"/>
              </a:spcBef>
            </a:pPr>
            <a:r>
              <a:rPr lang="en-US" sz="2600" dirty="0"/>
              <a:t>Area and division directors should be aware of club goals.</a:t>
            </a:r>
          </a:p>
          <a:p>
            <a:pPr>
              <a:spcBef>
                <a:spcPts val="900"/>
              </a:spcBef>
            </a:pPr>
            <a:r>
              <a:rPr lang="en-US" sz="2600" dirty="0"/>
              <a:t>Completing success plans helps clubs, areas, and divisions stay on track.</a:t>
            </a:r>
          </a:p>
          <a:p>
            <a:pPr>
              <a:spcBef>
                <a:spcPts val="900"/>
              </a:spcBef>
            </a:pPr>
            <a:r>
              <a:rPr lang="en-US" sz="2600" dirty="0"/>
              <a:t>There are resources available for tracking </a:t>
            </a:r>
            <a:br>
              <a:rPr lang="en-US" sz="2600" dirty="0"/>
            </a:br>
            <a:r>
              <a:rPr lang="en-US" sz="2600" dirty="0"/>
              <a:t>Distinguished goal progress.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52625255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3A9F-34BA-7545-96F9-E8B58D1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Officers Training - Train the Trainers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B18FD-6872-7945-A73A-B3EB2D9717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Susan D. Rajbhandari, DTM, PQD</a:t>
            </a:r>
          </a:p>
        </p:txBody>
      </p:sp>
    </p:spTree>
    <p:extLst>
      <p:ext uri="{BB962C8B-B14F-4D97-AF65-F5344CB8AC3E}">
        <p14:creationId xmlns:p14="http://schemas.microsoft.com/office/powerpoint/2010/main" val="19621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report training</a:t>
            </a:r>
          </a:p>
          <a:p>
            <a:r>
              <a:rPr lang="en-US" dirty="0"/>
              <a:t>Promoting club officers training</a:t>
            </a:r>
          </a:p>
          <a:p>
            <a:r>
              <a:rPr lang="en-US" dirty="0"/>
              <a:t>Format of club officers training</a:t>
            </a:r>
          </a:p>
          <a:p>
            <a:r>
              <a:rPr lang="en-US" dirty="0"/>
              <a:t>Content Options</a:t>
            </a:r>
          </a:p>
          <a:p>
            <a:r>
              <a:rPr lang="en-US" dirty="0"/>
              <a:t>Remember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Sneak peak of the deck</a:t>
            </a:r>
          </a:p>
          <a:p>
            <a:pPr lvl="2">
              <a:buSzPct val="100000"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SzPct val="100000"/>
              <a:buNone/>
            </a:pP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report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87338" lvl="0" indent="-287338">
              <a:buFont typeface="ArialUnicodeMS" charset="0"/>
              <a:buChar char="▸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Collect attendance of all participants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Full name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Club/s along with district, division and area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Club role/s they are serving</a:t>
            </a:r>
          </a:p>
          <a:p>
            <a:pPr marL="685800" lvl="1" indent="-228600">
              <a:buFont typeface="Wingdings" charset="0"/>
              <a:buChar char="§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287338" lvl="0" indent="-287338">
              <a:buFont typeface="ArialUnicodeMS" charset="0"/>
              <a:buChar char="▸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Email a legible copy of the attendance to 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Respective Division Director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District Admin Manager 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District Program Quality Director Susan D. Rajbhandari</a:t>
            </a:r>
          </a:p>
        </p:txBody>
      </p:sp>
    </p:spTree>
    <p:extLst>
      <p:ext uri="{BB962C8B-B14F-4D97-AF65-F5344CB8AC3E}">
        <p14:creationId xmlns:p14="http://schemas.microsoft.com/office/powerpoint/2010/main" val="7362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1B4A8-2592-EF48-BE2F-43F68262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"/>
            <a:ext cx="4941711" cy="61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2746-FB55-0E47-AAFA-B77D2052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club officers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258CB-235F-4145-B6C8-D427BB1A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6 website</a:t>
            </a:r>
          </a:p>
          <a:p>
            <a:r>
              <a:rPr lang="en-US" dirty="0"/>
              <a:t>District 6 Facebook</a:t>
            </a:r>
          </a:p>
          <a:p>
            <a:r>
              <a:rPr lang="en-US" dirty="0"/>
              <a:t>Email to the club officers</a:t>
            </a:r>
          </a:p>
          <a:p>
            <a:r>
              <a:rPr lang="en-US" dirty="0"/>
              <a:t>Club visits</a:t>
            </a:r>
          </a:p>
          <a:p>
            <a:r>
              <a:rPr lang="en-US" dirty="0"/>
              <a:t>Area news letter</a:t>
            </a:r>
          </a:p>
          <a:p>
            <a:r>
              <a:rPr lang="en-US" dirty="0"/>
              <a:t>Division news letter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FF78-9D49-2149-9E63-59C56790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Club Officers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7A49-21DB-4E43-85EE-1BE85A02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At least 60 minutes.</a:t>
            </a:r>
            <a:endParaRPr lang="en-US" dirty="0"/>
          </a:p>
          <a:p>
            <a:r>
              <a:rPr lang="en-US" dirty="0"/>
              <a:t>Invite speakers who can present on multiple topics or single topic depending on your situation</a:t>
            </a:r>
          </a:p>
          <a:p>
            <a:r>
              <a:rPr lang="en-US" dirty="0"/>
              <a:t>In person and NOT over the phone</a:t>
            </a:r>
          </a:p>
          <a:p>
            <a:r>
              <a:rPr lang="en-US" dirty="0"/>
              <a:t>Customize presentation as you seem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59441A1-773C-5D4B-96C9-5FDA4B4E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Content Options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500842A-D097-7440-BF39-EA97C53F7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Officer roles and impact to club </a:t>
            </a:r>
          </a:p>
          <a:p>
            <a:pPr eaLnBrk="1" hangingPunct="1"/>
            <a:r>
              <a:rPr lang="en-US" altLang="en-US" b="1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</a:t>
            </a:r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istinguished </a:t>
            </a:r>
            <a:r>
              <a:rPr lang="en-US" altLang="en-US" b="1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</a:t>
            </a:r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lub </a:t>
            </a:r>
            <a:r>
              <a:rPr lang="en-US" altLang="en-US" b="1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</a:t>
            </a:r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rogram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Pathways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Open house with quality meetings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Marketing the club to potential members</a:t>
            </a:r>
          </a:p>
        </p:txBody>
      </p:sp>
    </p:spTree>
    <p:extLst>
      <p:ext uri="{BB962C8B-B14F-4D97-AF65-F5344CB8AC3E}">
        <p14:creationId xmlns:p14="http://schemas.microsoft.com/office/powerpoint/2010/main" val="2211317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59441A1-773C-5D4B-96C9-5FDA4B4E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Remember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500842A-D097-7440-BF39-EA97C53F7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Publicize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Report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Verify</a:t>
            </a:r>
          </a:p>
        </p:txBody>
      </p:sp>
    </p:spTree>
    <p:extLst>
      <p:ext uri="{BB962C8B-B14F-4D97-AF65-F5344CB8AC3E}">
        <p14:creationId xmlns:p14="http://schemas.microsoft.com/office/powerpoint/2010/main" val="138127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8720"/>
            <a:ext cx="8229600" cy="3581400"/>
          </a:xfrm>
        </p:spPr>
        <p:txBody>
          <a:bodyPr/>
          <a:lstStyle/>
          <a:p>
            <a:pPr lvl="1"/>
            <a:r>
              <a:rPr lang="en-US" dirty="0"/>
              <a:t>Describe relationship between establishing new clubs and the Toastmasters and district missions.</a:t>
            </a:r>
          </a:p>
          <a:p>
            <a:pPr lvl="1"/>
            <a:r>
              <a:rPr lang="en-US" dirty="0"/>
              <a:t>Identify which district leader responsibilities help establish new clubs.</a:t>
            </a:r>
          </a:p>
          <a:p>
            <a:pPr lvl="1"/>
            <a:r>
              <a:rPr lang="en-US" dirty="0"/>
              <a:t>Recognize the support available to establish new clubs.</a:t>
            </a:r>
          </a:p>
          <a:p>
            <a:pPr lvl="1"/>
            <a:r>
              <a:rPr lang="en-US" dirty="0"/>
              <a:t>Describe the club-building cycle.</a:t>
            </a:r>
          </a:p>
          <a:p>
            <a:pPr lvl="1"/>
            <a:r>
              <a:rPr lang="en-US" dirty="0"/>
              <a:t>Identify opportunities for new clubs.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1710599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FA6E-25EB-EA4A-B7A1-327D91A8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30000" dirty="0">
                <a:cs typeface="+mj-cs"/>
              </a:rPr>
              <a:t>2nd</a:t>
            </a:r>
            <a:r>
              <a:rPr lang="en-US" dirty="0">
                <a:cs typeface="+mj-cs"/>
              </a:rPr>
              <a:t> Round Club Officer Training</a:t>
            </a:r>
          </a:p>
        </p:txBody>
      </p:sp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56FECA37-BC29-A142-A1E3-4ACBC287B4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419600"/>
            <a:ext cx="5141913" cy="2057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Enter date, time and location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2916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0E4DD-7646-C347-973D-BBFF9C1F3F1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FAA26D3D-D897-4be2-8F04-BA451C77F1D7}"/>
          </a:extLst>
        </p:spPr>
        <p:txBody>
          <a:bodyPr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n-US" sz="4000" u="sng" dirty="0">
                <a:latin typeface="Georgia" panose="02040502050405020303" pitchFamily="18" charset="0"/>
                <a:cs typeface="+mj-cs"/>
              </a:rPr>
              <a:t>Toastmaster Club Mission:</a:t>
            </a:r>
          </a:p>
        </p:txBody>
      </p:sp>
      <p:sp>
        <p:nvSpPr>
          <p:cNvPr id="6146" name="Content Placeholder 6">
            <a:extLst>
              <a:ext uri="{FF2B5EF4-FFF2-40B4-BE49-F238E27FC236}">
                <a16:creationId xmlns:a16="http://schemas.microsoft.com/office/drawing/2014/main" id="{86B8407A-AC6A-EF4D-BE08-884740E4D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Font typeface="Webdings" pitchFamily="2" charset="2"/>
              <a:buNone/>
            </a:pP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 provide a supportive and positive learning experience in which members are </a:t>
            </a:r>
            <a:r>
              <a:rPr lang="en-US" altLang="en-US" sz="3600" b="1" u="sng">
                <a:solidFill>
                  <a:srgbClr val="C00000"/>
                </a:solidFill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empowered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to develop communication and leadership skills, resulting in greater self-confidence and personal growth.</a:t>
            </a:r>
            <a:endParaRPr lang="en-US" altLang="en-US" sz="360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3716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342A5AC-D79C-1E4B-A9AD-6F34F8CFB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0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Greetings!!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D0A8-1A94-DE47-8AD2-0C68B4DFAC22}"/>
              </a:ext>
            </a:extLst>
          </p:cNvPr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3500" h="63500"/>
            </a:sp3d>
          </a:bodyPr>
          <a:lstStyle/>
          <a:p>
            <a:pPr marL="0" indent="0" algn="ctr" eaLnBrk="1" hangingPunct="1">
              <a:buFont typeface="Webdings" charset="0"/>
              <a:buNone/>
              <a:defRPr/>
            </a:pPr>
            <a:endParaRPr lang="en-US" sz="3600" dirty="0">
              <a:cs typeface="+mn-cs"/>
            </a:endParaRP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dirty="0">
                <a:cs typeface="+mn-cs"/>
              </a:rPr>
              <a:t>Thank you so much for coming to today’s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C</a:t>
            </a:r>
            <a:r>
              <a:rPr lang="en-US" sz="3600" b="1" dirty="0">
                <a:cs typeface="+mn-cs"/>
              </a:rPr>
              <a:t>lub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R</a:t>
            </a:r>
            <a:r>
              <a:rPr lang="en-US" sz="3600" b="1" dirty="0">
                <a:cs typeface="+mn-cs"/>
              </a:rPr>
              <a:t>eview,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E</a:t>
            </a:r>
            <a:r>
              <a:rPr lang="en-US" sz="3600" b="1" dirty="0">
                <a:cs typeface="+mn-cs"/>
              </a:rPr>
              <a:t>ducation,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a</a:t>
            </a:r>
            <a:r>
              <a:rPr lang="en-US" sz="3600" b="1" dirty="0">
                <a:cs typeface="+mn-cs"/>
              </a:rPr>
              <a:t>nd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T</a:t>
            </a:r>
            <a:r>
              <a:rPr lang="en-US" sz="3600" b="1" dirty="0">
                <a:cs typeface="+mn-cs"/>
              </a:rPr>
              <a:t>raining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E</a:t>
            </a:r>
            <a:r>
              <a:rPr lang="en-US" sz="3600" b="1" dirty="0">
                <a:cs typeface="+mn-cs"/>
              </a:rPr>
              <a:t>vent!</a:t>
            </a: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dirty="0">
                <a:cs typeface="+mn-cs"/>
              </a:rPr>
              <a:t>By working together we can</a:t>
            </a: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u="sng" dirty="0">
                <a:solidFill>
                  <a:srgbClr val="C00000"/>
                </a:solidFill>
                <a:cs typeface="+mn-cs"/>
              </a:rPr>
              <a:t>CREATE</a:t>
            </a: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dirty="0">
                <a:cs typeface="+mn-cs"/>
              </a:rPr>
              <a:t>stronger, high-quality clubs!</a:t>
            </a:r>
          </a:p>
        </p:txBody>
      </p:sp>
    </p:spTree>
    <p:extLst>
      <p:ext uri="{BB962C8B-B14F-4D97-AF65-F5344CB8AC3E}">
        <p14:creationId xmlns:p14="http://schemas.microsoft.com/office/powerpoint/2010/main" val="40388444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5A00B07-73D2-6245-A37A-262F4E4B2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3530019E-1484-3643-A726-32F24C654E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Officer roles and impact to club </a:t>
            </a:r>
          </a:p>
          <a:p>
            <a:pPr eaLnBrk="1" hangingPunct="1"/>
            <a:r>
              <a:rPr lang="en-US" altLang="en-US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istinguished </a:t>
            </a:r>
            <a:r>
              <a:rPr lang="en-US" altLang="en-US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lub </a:t>
            </a:r>
            <a:r>
              <a:rPr lang="en-US" altLang="en-US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rogram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Pathways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Open house with quality meetings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Marketing the club to potential members 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9234417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0C80637A-548A-5D42-9DAB-6E8949B76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6248-D936-0C44-B0B5-54A7B7FC5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solidFill>
                <a:schemeClr val="bg2">
                  <a:lumMod val="40000"/>
                  <a:lumOff val="60000"/>
                </a:schemeClr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624104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E4D6C249-2945-B945-9CCF-FED6A3156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President</a:t>
            </a:r>
          </a:p>
        </p:txBody>
      </p:sp>
      <p:pic>
        <p:nvPicPr>
          <p:cNvPr id="10242" name="Picture 2" descr="C:\Users\krynerson\Desktop\Club Officers PPT\Club President.jpg">
            <a:extLst>
              <a:ext uri="{FF2B5EF4-FFF2-40B4-BE49-F238E27FC236}">
                <a16:creationId xmlns:a16="http://schemas.microsoft.com/office/drawing/2014/main" id="{0BC71656-4F5E-EF46-8646-052388719D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1824038"/>
            <a:ext cx="3000375" cy="4500562"/>
          </a:xfrm>
          <a:noFill/>
        </p:spPr>
      </p:pic>
    </p:spTree>
    <p:extLst>
      <p:ext uri="{BB962C8B-B14F-4D97-AF65-F5344CB8AC3E}">
        <p14:creationId xmlns:p14="http://schemas.microsoft.com/office/powerpoint/2010/main" val="13262599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3ACBA8FF-56A8-B749-B96B-0B3601320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5A64-947A-E04B-931E-510D28BB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Preside over meeting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Earn Distinguish Club Recognition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Lead and Guide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Base Camp Manager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252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70CF2C0-0000-9D43-88C0-55C0D4F65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35D4-1441-F04C-B2E2-A00F6061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Define what needs to be done to finish the year strong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 lvl="1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620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565D837-A1A4-3B4A-91C6-EBDDB62BA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Vice President Education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124B65C-08B3-C943-B147-8CD122E9F0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1824038"/>
            <a:ext cx="3000375" cy="4500562"/>
          </a:xfrm>
          <a:noFill/>
        </p:spPr>
      </p:pic>
    </p:spTree>
    <p:extLst>
      <p:ext uri="{BB962C8B-B14F-4D97-AF65-F5344CB8AC3E}">
        <p14:creationId xmlns:p14="http://schemas.microsoft.com/office/powerpoint/2010/main" val="2186571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85DE6D5-E1A3-9F47-919C-654C201F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the VP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C75C-CE96-504C-8B6B-F6847EBC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Maintains a schedule of club meetings</a:t>
            </a:r>
          </a:p>
          <a:p>
            <a:pPr marL="1200150" lvl="1" indent="-457200" eaLnBrk="1" hangingPunct="1">
              <a:buFont typeface="Webdings" charset="2"/>
              <a:buChar char=""/>
              <a:defRPr/>
            </a:pPr>
            <a:r>
              <a:rPr lang="en-US" dirty="0"/>
              <a:t>At least 3 to 4 meetings in advance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Submits education awards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Manages mentor program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Base Camp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6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Toastmasters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858000" cy="3581400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3600" dirty="0"/>
              <a:t>We empower individuals to </a:t>
            </a:r>
            <a:br>
              <a:rPr lang="en-US" sz="3600" dirty="0"/>
            </a:br>
            <a:r>
              <a:rPr lang="en-US" sz="3600" dirty="0"/>
              <a:t>become more effective </a:t>
            </a:r>
            <a:br>
              <a:rPr lang="en-US" sz="3600" dirty="0"/>
            </a:br>
            <a:r>
              <a:rPr lang="en-US" sz="3600" dirty="0"/>
              <a:t>communicators and leaders.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1823354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DEF4483-6D0D-BC4E-A13A-ED63B74C3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VP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C4BE-6BBB-3244-B1AC-0626113D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Ask the members what else they need for their goals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316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A96C5E4-C778-2B44-A293-0A07B55E9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Vice President Membership</a:t>
            </a:r>
          </a:p>
        </p:txBody>
      </p:sp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5F7C3FF9-6476-A642-B1FD-B6A495A4E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1824038"/>
            <a:ext cx="3000375" cy="4500562"/>
          </a:xfrm>
        </p:spPr>
      </p:pic>
    </p:spTree>
    <p:extLst>
      <p:ext uri="{BB962C8B-B14F-4D97-AF65-F5344CB8AC3E}">
        <p14:creationId xmlns:p14="http://schemas.microsoft.com/office/powerpoint/2010/main" val="6701537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EAD3B2A-50AF-7C42-88ED-E4E1CA2A2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the VP 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7EE8A-F445-C644-84EA-093AC9B8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Assists guests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Recruit new members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8892B4C-FA9D-3748-8361-2109B07D5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VP 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92E78-73F8-FA4C-9B17-3C1524484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Schedule open houses for the next few months to finish the year strong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580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4C7E371-37D8-C044-9044-2B5F8F7CC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Vice President Public Relations</a:t>
            </a: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pic>
        <p:nvPicPr>
          <p:cNvPr id="19458" name="Picture 5" descr="C:\Users\krynerson\Desktop\Club Officers PPT\VPPR.jpg">
            <a:extLst>
              <a:ext uri="{FF2B5EF4-FFF2-40B4-BE49-F238E27FC236}">
                <a16:creationId xmlns:a16="http://schemas.microsoft.com/office/drawing/2014/main" id="{5D811AC0-A7A1-674E-BAE2-DDA60DF8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612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A582E19-25AA-A345-8F92-0880C1CE9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VP Public Relations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99A0A-28F4-2C4F-ACCE-0209A771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Publicizes the club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Keep club website current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757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7F2E468-EEBE-A443-A035-48C1E13B4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VP Public Relations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26FE4843-2A42-E64E-B954-CBEF26053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panose="05030102010509060703" pitchFamily="18" charset="2"/>
              <a:buChar char=""/>
              <a:defRPr/>
            </a:pPr>
            <a:endParaRPr lang="en-US" altLang="en-US" dirty="0">
              <a:ea typeface="ヒラギノ角ゴ Pro W3"/>
            </a:endParaRPr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Look for new ways to promote your club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</p:txBody>
      </p:sp>
    </p:spTree>
    <p:extLst>
      <p:ext uri="{BB962C8B-B14F-4D97-AF65-F5344CB8AC3E}">
        <p14:creationId xmlns:p14="http://schemas.microsoft.com/office/powerpoint/2010/main" val="4244852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B1D55A2-29C5-7B49-89F3-8274E9A05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914400"/>
          </a:xfrm>
        </p:spPr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Secretary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62A12D4-7E8C-D44A-BC03-E5324DED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88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F2F5445-8F05-0F4E-83E6-16BD512D9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the Secretary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FB6A8-844F-3F44-BA84-C3D98BB4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Takes minutes at all meetings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Maintains files and make any changes needed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Base Camp</a:t>
            </a:r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573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AE55CDF-1F88-F44D-A71A-A98B5F81E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Secretary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ECC05-1221-FD41-B7AE-29F5E40B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Make sure the club roaster is current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District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3581400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3600" dirty="0"/>
              <a:t>We build new clubs and support all clubs in achieving excellence.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3444162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DA256D7-DDBD-5C4F-9ECD-5C9279789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762000"/>
          </a:xfrm>
        </p:spPr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Treasurer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1DA859C3-F4D1-9942-8A07-47BF6488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050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532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D6D7B9D-7FFD-4D40-9032-16D31ED4E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Treasurer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15A0-B603-FE46-BFC6-848EFEC9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Creates budget</a:t>
            </a:r>
          </a:p>
          <a:p>
            <a:pPr marL="1200150" lvl="1" indent="-457200" eaLnBrk="1" hangingPunct="1">
              <a:buFont typeface="Webdings" charset="2"/>
              <a:buChar char=""/>
              <a:defRPr/>
            </a:pPr>
            <a:r>
              <a:rPr lang="en-US" dirty="0"/>
              <a:t>A plan for the club’s income &amp; spending</a:t>
            </a:r>
          </a:p>
          <a:p>
            <a:pPr marL="1200150" lvl="1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Maintains bank account(s)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sz="2400" b="1" dirty="0"/>
              <a:t>Pay dues </a:t>
            </a:r>
            <a:r>
              <a:rPr lang="en-US" sz="2400" b="1" u="sng" dirty="0"/>
              <a:t>on or before</a:t>
            </a:r>
            <a:r>
              <a:rPr lang="en-US" sz="2400" b="1" dirty="0"/>
              <a:t> October 1</a:t>
            </a:r>
            <a:r>
              <a:rPr lang="en-US" sz="2400" b="1" baseline="30000" dirty="0"/>
              <a:t>st </a:t>
            </a:r>
            <a:r>
              <a:rPr lang="en-US" sz="2400" b="1" dirty="0"/>
              <a:t>and April 1</a:t>
            </a:r>
            <a:r>
              <a:rPr lang="en-US" sz="2400" b="1" baseline="30000" dirty="0"/>
              <a:t>st</a:t>
            </a:r>
            <a:r>
              <a:rPr lang="en-US" sz="2400" b="1" dirty="0"/>
              <a:t>.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8A1CF35-C4F9-3C4C-9300-01E778D2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First Steps as Treasurer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90162-6531-C949-B640-7017A8F3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Remind members to pay dues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69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584AE35-DDE5-7945-8396-2920ABA0E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Sergeant at Arms</a:t>
            </a:r>
          </a:p>
        </p:txBody>
      </p:sp>
      <p:pic>
        <p:nvPicPr>
          <p:cNvPr id="28674" name="Picture 2" descr="C:\Users\krynerson\Desktop\Club Officers PPT\SAA.jpg">
            <a:extLst>
              <a:ext uri="{FF2B5EF4-FFF2-40B4-BE49-F238E27FC236}">
                <a16:creationId xmlns:a16="http://schemas.microsoft.com/office/drawing/2014/main" id="{D422C584-953E-CC4F-9051-8A9AE369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050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786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041E2E8-5D4D-3D41-9B5F-6CA1AEE7F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Sergeant at Arms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AEE1A-DA48-0A46-9282-181BEDF3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Sets up meeting space on time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Responsible for club property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182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6BF3FFD-7654-814C-BCED-60A36180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990600"/>
            <a:ext cx="7696200" cy="1143000"/>
          </a:xfrm>
        </p:spPr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Sergeant at Arms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A39C0-95F6-5245-8722-21E3DBAD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Help with open houses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23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9287A0C-26A8-5D41-B65C-AF8EDAD0C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866EC-4EBE-ED47-AE26-485795BF37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ea typeface="ヒラギノ角ゴ Pro W3"/>
              </a:rPr>
              <a:t>D</a:t>
            </a:r>
            <a:r>
              <a:rPr lang="en-US" altLang="en-US" dirty="0">
                <a:ea typeface="ヒラギノ角ゴ Pro W3"/>
              </a:rPr>
              <a:t>istinguished </a:t>
            </a:r>
            <a:r>
              <a:rPr lang="en-US" altLang="en-US" b="1" dirty="0">
                <a:ea typeface="ヒラギノ角ゴ Pro W3"/>
              </a:rPr>
              <a:t>C</a:t>
            </a:r>
            <a:r>
              <a:rPr lang="en-US" altLang="en-US" dirty="0">
                <a:ea typeface="ヒラギノ角ゴ Pro W3"/>
              </a:rPr>
              <a:t>lub </a:t>
            </a:r>
            <a:r>
              <a:rPr lang="en-US" altLang="en-US" b="1" dirty="0">
                <a:ea typeface="ヒラギノ角ゴ Pro W3"/>
              </a:rPr>
              <a:t>P</a:t>
            </a:r>
            <a:r>
              <a:rPr lang="en-US" altLang="en-US" dirty="0"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4678692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9FD2141-49EE-DD4A-B589-66ADD7E58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Dashboard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34304F1-05FD-4744-8858-B52DF44C4D5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905000"/>
            <a:ext cx="7997825" cy="4144963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  <a:hlinkClick r:id="rId2"/>
              </a:rPr>
              <a:t>http://dashboards.toastmasters.org/</a:t>
            </a: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3B432144-F303-1D45-A2F3-E33619BA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200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8EEE9D-D450-1D4D-9780-8F5EB25A3FE8}"/>
              </a:ext>
            </a:extLst>
          </p:cNvPr>
          <p:cNvSpPr/>
          <p:nvPr/>
        </p:nvSpPr>
        <p:spPr>
          <a:xfrm>
            <a:off x="685800" y="3976688"/>
            <a:ext cx="15240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A4568684-F00C-6449-8B77-367859E6D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536825"/>
            <a:ext cx="40068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30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35D72DF-0D1A-0944-9367-5906F437F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685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Program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A6BAAFE4-E706-8342-90E7-9E98B03B87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Traditional Education Program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Two Competent Communicator (CC) awards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Two more CC awards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Advanced Communicator Bronze (ACB), Advanced Communicator Silver (ACS) or Advanced Communicator Gold (ACG) award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more ACB, ACS or ACG award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Competent Leader (CL), Advanced Leader Bronze (ALB), Advanced Leader Silver (ALS) or Distinguished Toastmaster (DTM) award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more CL, ALB ALS or DTM award</a:t>
            </a:r>
          </a:p>
        </p:txBody>
      </p:sp>
    </p:spTree>
    <p:extLst>
      <p:ext uri="{BB962C8B-B14F-4D97-AF65-F5344CB8AC3E}">
        <p14:creationId xmlns:p14="http://schemas.microsoft.com/office/powerpoint/2010/main" val="28971843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AB65B6D-7669-DF4D-A6EB-F0BE86EE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685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Program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C730E94C-C62C-E64C-8032-1B0EB133F6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sz="1800" dirty="0"/>
              <a:t>Toastmasters Pathways Learning Experience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P1. Four members complete Level 1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P2. Two members complete Level 2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P3. Two more members complete Level 2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P4. Two members complete Level 3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P5. One member completes Level 4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P6. One member completes Level 5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r>
              <a:rPr lang="en-US" sz="1800" dirty="0">
                <a:solidFill>
                  <a:srgbClr val="781C29"/>
                </a:solidFill>
                <a:ea typeface="Calibri" panose="020F0502020204030204" pitchFamily="34" charset="0"/>
                <a:cs typeface="MyriadPro-Semibold"/>
              </a:rPr>
              <a:t>MEMBERSHIP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MyriadPro-Light"/>
              </a:rPr>
              <a:t>Four new members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MyriadPro-Light"/>
              </a:rPr>
              <a:t>Four more new members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81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B2B1"/>
      </a:accent1>
      <a:accent2>
        <a:srgbClr val="800000"/>
      </a:accent2>
      <a:accent3>
        <a:srgbClr val="06305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8469</TotalTime>
  <Words>3280</Words>
  <Application>Microsoft Macintosh PowerPoint</Application>
  <PresentationFormat>On-screen Show (4:3)</PresentationFormat>
  <Paragraphs>956</Paragraphs>
  <Slides>141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141</vt:i4>
      </vt:variant>
    </vt:vector>
  </HeadingPairs>
  <TitlesOfParts>
    <vt:vector size="162" baseType="lpstr">
      <vt:lpstr>ArialUnicodeMS</vt:lpstr>
      <vt:lpstr>Arial</vt:lpstr>
      <vt:lpstr>Arial Black</vt:lpstr>
      <vt:lpstr>Calibri</vt:lpstr>
      <vt:lpstr>Courier New</vt:lpstr>
      <vt:lpstr>Georgia</vt:lpstr>
      <vt:lpstr>Helvetica Neue</vt:lpstr>
      <vt:lpstr>Myriad Pro</vt:lpstr>
      <vt:lpstr>Myriad Pro Semibold</vt:lpstr>
      <vt:lpstr>MyriadPro-Light</vt:lpstr>
      <vt:lpstr>MyriadPro-Semibold</vt:lpstr>
      <vt:lpstr>Times New Roman</vt:lpstr>
      <vt:lpstr>Webdings</vt:lpstr>
      <vt:lpstr>Wingdings</vt:lpstr>
      <vt:lpstr>ヒラギノ角ゴ Pro W3</vt:lpstr>
      <vt:lpstr>TI Corporate: 4x3 – Title &amp; Content</vt:lpstr>
      <vt:lpstr>2011- blank_template</vt:lpstr>
      <vt:lpstr>2015 Corporate template</vt:lpstr>
      <vt:lpstr>1_2015 Corporate template</vt:lpstr>
      <vt:lpstr>1_2015 Corporate-4x3 template</vt:lpstr>
      <vt:lpstr>Office Theme</vt:lpstr>
      <vt:lpstr>District Officer Training (DOT)</vt:lpstr>
      <vt:lpstr>PowerPoint Presentation</vt:lpstr>
      <vt:lpstr>Housekeeping Items / Meeting Guidelines</vt:lpstr>
      <vt:lpstr>Overall Agenda</vt:lpstr>
      <vt:lpstr>AREA AND DIVISION DIRECTOR TRAINING</vt:lpstr>
      <vt:lpstr>Session Agenda</vt:lpstr>
      <vt:lpstr>Session Objectives</vt:lpstr>
      <vt:lpstr>Toastmasters Mission</vt:lpstr>
      <vt:lpstr>District Mission</vt:lpstr>
      <vt:lpstr>New Clubs</vt:lpstr>
      <vt:lpstr>Club Builders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Club-building Team Support</vt:lpstr>
      <vt:lpstr>Club-building Cycle</vt:lpstr>
      <vt:lpstr>Identify Leads and Prospects</vt:lpstr>
      <vt:lpstr>Contact and Qualify</vt:lpstr>
      <vt:lpstr>Present</vt:lpstr>
      <vt:lpstr>Address Questions and Concerns</vt:lpstr>
      <vt:lpstr>Charter</vt:lpstr>
      <vt:lpstr>Follow Up</vt:lpstr>
      <vt:lpstr>Review</vt:lpstr>
      <vt:lpstr>Conclusion: Closing Remarks</vt:lpstr>
      <vt:lpstr>BREAK</vt:lpstr>
      <vt:lpstr>AREA AND DIVISION DIRECTOR TRAINING</vt:lpstr>
      <vt:lpstr>Session Agenda</vt:lpstr>
      <vt:lpstr>Session Objectives</vt:lpstr>
      <vt:lpstr>Moments of Truth</vt:lpstr>
      <vt:lpstr>Qualifying Requirements</vt:lpstr>
      <vt:lpstr>Membership Net Growth Definition</vt:lpstr>
      <vt:lpstr>Membership Base Definition</vt:lpstr>
      <vt:lpstr>DCP Education Goals</vt:lpstr>
      <vt:lpstr>Remaining DCP Goals</vt:lpstr>
      <vt:lpstr>Distinguished Club Program</vt:lpstr>
      <vt:lpstr>PowerPoint Presentation</vt:lpstr>
      <vt:lpstr>PowerPoint Presentation</vt:lpstr>
      <vt:lpstr>PowerPoint Presentation</vt:lpstr>
      <vt:lpstr>Qualifying Requirements</vt:lpstr>
      <vt:lpstr>Net Club Loss Definition</vt:lpstr>
      <vt:lpstr>Area Director’s Club Visit Report</vt:lpstr>
      <vt:lpstr>Area’s Club Base Definition</vt:lpstr>
      <vt:lpstr>Distinguished Area Program</vt:lpstr>
      <vt:lpstr>Qualifying Requirements</vt:lpstr>
      <vt:lpstr>Net Club Loss Definition</vt:lpstr>
      <vt:lpstr>Division’s Club Base Definition</vt:lpstr>
      <vt:lpstr>Distinguished Division Program</vt:lpstr>
      <vt:lpstr>Club Success Plan</vt:lpstr>
      <vt:lpstr>Area and Division Success Plans</vt:lpstr>
      <vt:lpstr>Stretch and Additional Goals</vt:lpstr>
      <vt:lpstr>Review</vt:lpstr>
      <vt:lpstr>Conclusion: Closing Remarks</vt:lpstr>
      <vt:lpstr>Club Officers Training - Train the Trainers</vt:lpstr>
      <vt:lpstr>Agenda</vt:lpstr>
      <vt:lpstr>How to report training</vt:lpstr>
      <vt:lpstr>PowerPoint Presentation</vt:lpstr>
      <vt:lpstr>Promoting club officers training</vt:lpstr>
      <vt:lpstr>Format of Club Officers training</vt:lpstr>
      <vt:lpstr>Content Options</vt:lpstr>
      <vt:lpstr>Remember</vt:lpstr>
      <vt:lpstr>2nd Round Club Officer Training</vt:lpstr>
      <vt:lpstr>Toastmaster Club Mission:</vt:lpstr>
      <vt:lpstr> Greetings!! </vt:lpstr>
      <vt:lpstr>Agenda</vt:lpstr>
      <vt:lpstr>Agenda</vt:lpstr>
      <vt:lpstr>President</vt:lpstr>
      <vt:lpstr>Role as President</vt:lpstr>
      <vt:lpstr>Next Steps as President</vt:lpstr>
      <vt:lpstr>Vice President Education</vt:lpstr>
      <vt:lpstr>Role of the VP Education</vt:lpstr>
      <vt:lpstr>Next Steps as VP Education</vt:lpstr>
      <vt:lpstr>Vice President Membership</vt:lpstr>
      <vt:lpstr>Role of the VP Membership</vt:lpstr>
      <vt:lpstr>Next Steps as VP Membership</vt:lpstr>
      <vt:lpstr>Vice President Public Relations</vt:lpstr>
      <vt:lpstr>Role of VP Public Relations</vt:lpstr>
      <vt:lpstr>Next Steps as VP Public Relations</vt:lpstr>
      <vt:lpstr>Secretary</vt:lpstr>
      <vt:lpstr>Role of the Secretary</vt:lpstr>
      <vt:lpstr>Next Steps as Secretary</vt:lpstr>
      <vt:lpstr>Treasurer</vt:lpstr>
      <vt:lpstr>Role of Treasurer</vt:lpstr>
      <vt:lpstr>First Steps as Treasurer</vt:lpstr>
      <vt:lpstr>Sergeant at Arms</vt:lpstr>
      <vt:lpstr>Role of Sergeant at Arms</vt:lpstr>
      <vt:lpstr>Next Steps as Sergeant at Arms</vt:lpstr>
      <vt:lpstr>Agenda</vt:lpstr>
      <vt:lpstr>DCP Dashboard</vt:lpstr>
      <vt:lpstr> DCP Program </vt:lpstr>
      <vt:lpstr> DCP Program </vt:lpstr>
      <vt:lpstr> DCP Program </vt:lpstr>
      <vt:lpstr>Agenda</vt:lpstr>
      <vt:lpstr>PowerPoint Presentation</vt:lpstr>
      <vt:lpstr>PowerPoint Presentation</vt:lpstr>
      <vt:lpstr>PowerPoint Presentation</vt:lpstr>
      <vt:lpstr>Base Camp Managers</vt:lpstr>
      <vt:lpstr>Base Camp Managers</vt:lpstr>
      <vt:lpstr>Base Camp Managers</vt:lpstr>
      <vt:lpstr>Base Camp Managers</vt:lpstr>
      <vt:lpstr> GROUP ACTIVITY </vt:lpstr>
      <vt:lpstr> 10 Minute Break </vt:lpstr>
      <vt:lpstr>Toastmaster Club Mission:</vt:lpstr>
      <vt:lpstr>Agenda</vt:lpstr>
      <vt:lpstr>Quality Meetings</vt:lpstr>
      <vt:lpstr>Open House</vt:lpstr>
      <vt:lpstr> Large Group Discussion </vt:lpstr>
      <vt:lpstr> Large Group Discussion </vt:lpstr>
      <vt:lpstr> Large Group Discussion </vt:lpstr>
      <vt:lpstr> Large Group Discussion </vt:lpstr>
      <vt:lpstr>Agenda</vt:lpstr>
      <vt:lpstr>Effective Evaluations</vt:lpstr>
      <vt:lpstr>Effective Evaluations</vt:lpstr>
      <vt:lpstr>Effective Evaluations</vt:lpstr>
      <vt:lpstr>Agenda</vt:lpstr>
      <vt:lpstr> Small Group Discussion Split into small groups, each group answer one of the following questions: </vt:lpstr>
      <vt:lpstr> Small Group Discussion Split into small groups, each group answer one of the following questions: </vt:lpstr>
      <vt:lpstr> Small Group Discussion Split into small groups, each group answer one of the following questions: </vt:lpstr>
      <vt:lpstr> Small Group Discussion  </vt:lpstr>
      <vt:lpstr> Bonus Discussion!! If there’s time… </vt:lpstr>
      <vt:lpstr>Wrap up</vt:lpstr>
      <vt:lpstr>Thank You!!!</vt:lpstr>
      <vt:lpstr>NETWORKING LUNCH</vt:lpstr>
      <vt:lpstr>District Executive Committee (DEC) MEETING</vt:lpstr>
      <vt:lpstr>DEC Meeting Agenda</vt:lpstr>
      <vt:lpstr>Triple Crown Awards</vt:lpstr>
      <vt:lpstr>October Dues Renewal – **Renewals not here**</vt:lpstr>
      <vt:lpstr>October Dues Renewal – Ineligible – Minimum requirement not yet met</vt:lpstr>
      <vt:lpstr>October Dues Renewal – Low – Minimum requirement not yet met</vt:lpstr>
      <vt:lpstr>Q &amp; A</vt:lpstr>
      <vt:lpstr>Trivia</vt:lpstr>
      <vt:lpstr>Next DOT / DEC Meeting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Susan Rajbhandari</cp:lastModifiedBy>
  <cp:revision>329</cp:revision>
  <cp:lastPrinted>2017-08-03T22:39:42Z</cp:lastPrinted>
  <dcterms:created xsi:type="dcterms:W3CDTF">2011-07-13T15:20:37Z</dcterms:created>
  <dcterms:modified xsi:type="dcterms:W3CDTF">2019-10-12T03:01:39Z</dcterms:modified>
</cp:coreProperties>
</file>