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7" r:id="rId4"/>
    <p:sldId id="285" r:id="rId5"/>
    <p:sldId id="268" r:id="rId6"/>
    <p:sldId id="260" r:id="rId7"/>
    <p:sldId id="269" r:id="rId8"/>
    <p:sldId id="264" r:id="rId9"/>
    <p:sldId id="283" r:id="rId10"/>
    <p:sldId id="284" r:id="rId11"/>
    <p:sldId id="261" r:id="rId12"/>
    <p:sldId id="273" r:id="rId13"/>
    <p:sldId id="270" r:id="rId14"/>
    <p:sldId id="275" r:id="rId15"/>
    <p:sldId id="263" r:id="rId16"/>
    <p:sldId id="276" r:id="rId17"/>
    <p:sldId id="265" r:id="rId18"/>
    <p:sldId id="267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22C"/>
    <a:srgbClr val="1E3657"/>
    <a:srgbClr val="F8F087"/>
    <a:srgbClr val="F6E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1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98A0F33-BBB6-4A02-96B6-B7CF97D4E574}" type="datetime1">
              <a:rPr lang="en-US"/>
              <a:pPr>
                <a:defRPr/>
              </a:pPr>
              <a:t>8/12/2013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2FE1D96-A88D-45BB-A4BE-221D8504D2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3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061D3E-EE93-4F25-AB8A-B146148655D8}" type="datetime1">
              <a:rPr lang="en-US"/>
              <a:pPr>
                <a:defRPr/>
              </a:pPr>
              <a:t>8/12/2013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87B5EAF-86BD-418B-B173-CA10467FA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40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B5EAF-86BD-418B-B173-CA10467FA9C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B5EAF-86BD-418B-B173-CA10467FA9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38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B5EAF-86BD-418B-B173-CA10467FA9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7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Pat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14786-FA99-4004-89D1-FD19077E0722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B0EC41-B7BB-4A11-B8A6-211458397D77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A9E158-97A6-46A3-85A6-68557BD16099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B5EAF-86BD-418B-B173-CA10467FA9C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50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B5EAF-86BD-418B-B173-CA10467FA9C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48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B5EAF-86BD-418B-B173-CA10467FA9C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2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410" y="935441"/>
            <a:ext cx="6184320" cy="1470025"/>
          </a:xfrm>
          <a:prstGeom prst="rect">
            <a:avLst/>
          </a:prstGeom>
        </p:spPr>
        <p:txBody>
          <a:bodyPr/>
          <a:lstStyle>
            <a:lvl1pPr algn="l">
              <a:defRPr sz="4400" b="1" i="0">
                <a:solidFill>
                  <a:srgbClr val="1E3657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410" y="2938052"/>
            <a:ext cx="6519390" cy="29508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54DA230-2771-4F33-B075-8743A350A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7" name="Picture 6" descr="ppt pg bkgd-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cut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astmasters.org/membe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croal@jun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oastmasterjoan@hot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t pg bkgd-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11113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0350" y="992188"/>
            <a:ext cx="41290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Bold" charset="0"/>
              </a:rPr>
              <a:t>Area Governor Training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00513" y="3406775"/>
            <a:ext cx="4129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8F087"/>
                </a:solidFill>
                <a:cs typeface="Arial" pitchFamily="34" charset="0"/>
              </a:rPr>
              <a:t>August </a:t>
            </a:r>
            <a:r>
              <a:rPr lang="en-US" sz="2400" dirty="0" smtClean="0">
                <a:solidFill>
                  <a:srgbClr val="F8F087"/>
                </a:solidFill>
                <a:cs typeface="Arial" pitchFamily="34" charset="0"/>
              </a:rPr>
              <a:t>10, 2013</a:t>
            </a:r>
            <a:endParaRPr lang="en-US" sz="2400" dirty="0">
              <a:solidFill>
                <a:srgbClr val="F8F087"/>
              </a:solidFill>
              <a:cs typeface="Arial" pitchFamily="34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162050" y="4803775"/>
            <a:ext cx="69072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itchFamily="66" charset="0"/>
              </a:rPr>
              <a:t>Still the Best Job </a:t>
            </a:r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Ever in Toastmasters!</a:t>
            </a:r>
            <a:endParaRPr lang="en-US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43100" y="587375"/>
            <a:ext cx="6743700" cy="1089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latin typeface="Arial Bold" charset="0"/>
              </a:rPr>
              <a:t>Chief Judge – prepare Judges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 bwMode="auto">
          <a:xfrm>
            <a:off x="1538288" y="1463040"/>
            <a:ext cx="7148512" cy="457898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Choose fair and impartial judges. Train contest officials.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Issues related to judging often arise at the club &amp; area level, because of a lack of training.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Many contest judges don’t understand their role. They need your experience &amp; training.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chief judge chooses contest judges and prepares them for the role: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How to use the Judge’s Guide and Ballot (Item 1172)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How to choose a winner without evaluating the speeches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06575" y="935038"/>
            <a:ext cx="6545263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/>
            </a:r>
            <a:br>
              <a:rPr lang="en-US" dirty="0" smtClean="0">
                <a:latin typeface="Arial Bold" charset="0"/>
              </a:rPr>
            </a:br>
            <a:r>
              <a:rPr lang="en-US" dirty="0" smtClean="0">
                <a:latin typeface="Arial Bold" charset="0"/>
              </a:rPr>
              <a:t/>
            </a:r>
            <a:br>
              <a:rPr lang="en-US" dirty="0" smtClean="0">
                <a:latin typeface="Arial Bold" charset="0"/>
              </a:rPr>
            </a:br>
            <a:r>
              <a:rPr lang="en-US" dirty="0" smtClean="0">
                <a:latin typeface="Arial Bold" charset="0"/>
              </a:rPr>
              <a:t/>
            </a:r>
            <a:br>
              <a:rPr lang="en-US" dirty="0" smtClean="0">
                <a:latin typeface="Arial Bold" charset="0"/>
              </a:rPr>
            </a:br>
            <a:r>
              <a:rPr lang="en-US" dirty="0" smtClean="0">
                <a:latin typeface="Arial Bold" charset="0"/>
              </a:rPr>
              <a:t>    Stand Up &amp; Stretch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184400" y="2239963"/>
            <a:ext cx="5534025" cy="2951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     Sit with your Division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296069"/>
            <a:ext cx="6184900" cy="81527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Area Visits to Clubs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00665" y="1111348"/>
            <a:ext cx="7061982" cy="538792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Review Club Visit Form in advance</a:t>
            </a:r>
          </a:p>
          <a:p>
            <a:pPr marL="342900"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Plan, Prepare, Set dates</a:t>
            </a:r>
          </a:p>
          <a:p>
            <a:pPr marL="342900"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Submit the Area Governor Club Visit Report online</a:t>
            </a:r>
          </a:p>
          <a:p>
            <a:pPr marL="342900"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copy of the form will automatically be sent to your district leaders and the club president</a:t>
            </a:r>
          </a:p>
          <a:p>
            <a:pPr marL="342900"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Reports are due twice a year. Deadlines are November 30 and May 31</a:t>
            </a:r>
          </a:p>
          <a:p>
            <a:pPr marL="342900" lvl="1" indent="-34290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submit an online Area Governor's Club Visit Report log in to </a:t>
            </a: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/>
              </a:rPr>
              <a:t>toastmasters.org/members</a:t>
            </a: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2" indent="-34290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Follow the link to District Central and click "Submit Area Visit Report." (Area Governor's have access to this feature only.) 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ü"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b="1" dirty="0" smtClean="0">
              <a:solidFill>
                <a:srgbClr val="CD222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13720" y="396118"/>
            <a:ext cx="6184900" cy="1277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Club Visits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 bwMode="auto">
          <a:xfrm>
            <a:off x="1477108" y="1237957"/>
            <a:ext cx="7529106" cy="5078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Plan ahead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Contact Club President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Set a date to attend the club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Tell Club President what information you need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Review their Distinguished Club Plan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 a resource for the officers &amp; club</a:t>
            </a:r>
          </a:p>
          <a:p>
            <a:pPr marL="457200" indent="-457200" algn="ctr" eaLnBrk="1" hangingPunct="1">
              <a:spcAft>
                <a:spcPts val="600"/>
              </a:spcAft>
              <a:buFont typeface="Arial" pitchFamily="34" charset="0"/>
              <a:buChar char="•"/>
            </a:pPr>
            <a:endParaRPr lang="en-US" sz="3000" b="1" dirty="0" smtClean="0">
              <a:solidFill>
                <a:srgbClr val="CD222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198688" y="282575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85738"/>
            <a:ext cx="5399087" cy="65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41855" y="604911"/>
            <a:ext cx="6184900" cy="9284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SWOT Analysis</a:t>
            </a:r>
            <a:br>
              <a:rPr lang="en-US" dirty="0" smtClean="0">
                <a:latin typeface="Arial Bold" charset="0"/>
              </a:rPr>
            </a:br>
            <a:r>
              <a:rPr lang="en-US" sz="2000" dirty="0" smtClean="0">
                <a:latin typeface="Arial Bold" charset="0"/>
              </a:rPr>
              <a:t>Strengths, Weaknesses, Opportunities, Threats</a:t>
            </a:r>
            <a:r>
              <a:rPr lang="en-US" dirty="0" smtClean="0">
                <a:latin typeface="Arial Bold" charset="0"/>
              </a:rPr>
              <a:t/>
            </a:r>
            <a:br>
              <a:rPr lang="en-US" dirty="0" smtClean="0">
                <a:latin typeface="Arial Bold" charset="0"/>
              </a:rPr>
            </a:br>
            <a:endParaRPr lang="en-US" dirty="0" smtClean="0">
              <a:latin typeface="Arial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392702" y="1938357"/>
            <a:ext cx="6992473" cy="286980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Each Area Governor completes the SWOT worksheet for their Area</a:t>
            </a:r>
          </a:p>
          <a:p>
            <a:pPr marL="457200" indent="-457200" eaLnBrk="1" hangingPunct="1">
              <a:spcAft>
                <a:spcPts val="600"/>
              </a:spcAft>
              <a:buFont typeface="Wingdings" pitchFamily="2" charset="2"/>
              <a:buChar char="ü"/>
            </a:pPr>
            <a:endParaRPr lang="en-US" sz="3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Area Governors share their Area analysis within others in the division (1-2 minutes)</a:t>
            </a:r>
            <a:endParaRPr lang="en-US" b="1" dirty="0" smtClean="0">
              <a:solidFill>
                <a:srgbClr val="CD222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39912" y="383417"/>
            <a:ext cx="6545263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200" dirty="0" smtClean="0">
                <a:latin typeface="Arial Bold" charset="0"/>
              </a:rPr>
              <a:t>Strength, Weakness, Opportunity, Threats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34905" y="1853442"/>
            <a:ext cx="7371470" cy="427748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your analysis, consider the following: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Clubs in danger of folding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New club opportunities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fficer training attendance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Dues, membership (current &amp; history)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DCP status (past &amp; present)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Level of officer/member engagement (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manual projects, educational accomplishments)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06575" y="935038"/>
            <a:ext cx="69215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What’s Next in November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52525" y="1927274"/>
            <a:ext cx="7866784" cy="40796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Distinguished Clubs</a:t>
            </a:r>
          </a:p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Area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SWOT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(strengths, weaknesses, opportunities, threats)</a:t>
            </a:r>
            <a:endParaRPr lang="en-US" sz="3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Building New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lubs</a:t>
            </a:r>
          </a:p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Area Council Meetings</a:t>
            </a:r>
          </a:p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 for Mid-Winter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lub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fficer Training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14732" y="935038"/>
            <a:ext cx="6794696" cy="218799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Conclusion</a:t>
            </a:r>
            <a:br>
              <a:rPr lang="en-US" dirty="0" smtClean="0">
                <a:latin typeface="Arial Bold" charset="0"/>
              </a:rPr>
            </a:br>
            <a:r>
              <a:rPr lang="en-US" dirty="0" smtClean="0">
                <a:latin typeface="Arial Bold" charset="0"/>
              </a:rPr>
              <a:t/>
            </a:r>
            <a:br>
              <a:rPr lang="en-US" dirty="0" smtClean="0">
                <a:latin typeface="Arial Bold" charset="0"/>
              </a:rPr>
            </a:br>
            <a:r>
              <a:rPr lang="en-US" dirty="0" smtClean="0">
                <a:latin typeface="Arial Bold" charset="0"/>
              </a:rPr>
              <a:t>Thank you for attending!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Welcome to Training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193925" y="2236788"/>
            <a:ext cx="5795963" cy="2951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Pat Croal </a:t>
            </a:r>
          </a:p>
          <a:p>
            <a:pPr eaLnBrk="1" hangingPunct="1">
              <a:spcAft>
                <a:spcPts val="600"/>
              </a:spcAft>
            </a:pPr>
            <a:r>
              <a:rPr lang="en-US" sz="3000" b="1" dirty="0" smtClean="0">
                <a:latin typeface="Arial" pitchFamily="34" charset="0"/>
                <a:cs typeface="Arial" pitchFamily="34" charset="0"/>
                <a:hlinkClick r:id="rId3"/>
              </a:rPr>
              <a:t>pcroal@juno.com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Joan Watson</a:t>
            </a:r>
          </a:p>
          <a:p>
            <a:pPr eaLnBrk="1" hangingPunct="1"/>
            <a:r>
              <a:rPr lang="en-US" sz="3000" b="1" dirty="0" smtClean="0">
                <a:latin typeface="Arial" pitchFamily="34" charset="0"/>
                <a:cs typeface="Arial" pitchFamily="34" charset="0"/>
                <a:hlinkClick r:id="rId4"/>
              </a:rPr>
              <a:t>toastmasterjoan@hotmail.com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731596" y="218099"/>
            <a:ext cx="6858000" cy="87918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 smtClean="0">
                <a:latin typeface="Arial Bold" charset="0"/>
              </a:rPr>
              <a:t>Training 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05249" y="1055077"/>
            <a:ext cx="7568125" cy="540199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Review June topics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	Contact clubs/plan visits, officer training, area council, plan contest date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Moments of Truth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Speech Contests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Club Visits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SWOT analysis by Division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Area Success Plan</a:t>
            </a:r>
            <a:endParaRPr lang="en-US" sz="3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District Recognition Program 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page 21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592" y="580448"/>
            <a:ext cx="6727208" cy="1470025"/>
          </a:xfrm>
        </p:spPr>
        <p:txBody>
          <a:bodyPr/>
          <a:lstStyle/>
          <a:p>
            <a:r>
              <a:rPr lang="en-US" dirty="0" smtClean="0"/>
              <a:t>June TO DO’s Updates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3382" y="2050473"/>
            <a:ext cx="6913418" cy="3838401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Contact 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lubs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Plan Club Visits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Officer Training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Area Council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Plan  Area Contest Date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121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 bwMode="auto">
          <a:xfrm>
            <a:off x="1851025" y="935038"/>
            <a:ext cx="6704013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 Bold" charset="0"/>
              </a:rPr>
              <a:t>Moments of Truth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05242" y="1828800"/>
            <a:ext cx="7378505" cy="36036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 6 groups –we will decide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Each group will have one standard to discuss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Prepare a 1-2 minute report to share to the group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Moments of Truth</a:t>
            </a:r>
          </a:p>
        </p:txBody>
      </p:sp>
      <p:sp>
        <p:nvSpPr>
          <p:cNvPr id="7171" name="Subtitle 5"/>
          <p:cNvSpPr>
            <a:spLocks noGrp="1"/>
          </p:cNvSpPr>
          <p:nvPr>
            <p:ph type="subTitle" idx="1"/>
          </p:nvPr>
        </p:nvSpPr>
        <p:spPr bwMode="auto">
          <a:xfrm>
            <a:off x="1097280" y="1744395"/>
            <a:ext cx="7849772" cy="410776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First Impressions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Membership Orientation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Fellowship, Variety and Communication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Program Planning and Meeting Organization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Membership Strength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Achievement Recognition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277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Speech Contests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 bwMode="auto">
          <a:xfrm>
            <a:off x="3217472" y="1969477"/>
            <a:ext cx="3324005" cy="2949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Judging</a:t>
            </a:r>
          </a:p>
          <a:p>
            <a:pPr marL="571500" indent="-571500"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Rules</a:t>
            </a:r>
          </a:p>
          <a:p>
            <a:pPr marL="571500" indent="-571500"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Process</a:t>
            </a:r>
          </a:p>
          <a:p>
            <a:pPr eaLnBrk="1" hangingPunct="1">
              <a:spcAft>
                <a:spcPts val="600"/>
              </a:spcAft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84251" y="205202"/>
            <a:ext cx="7199387" cy="1089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latin typeface="Arial Bold" charset="0"/>
              </a:rPr>
              <a:t>Chief Judge – prepare Judges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 bwMode="auto">
          <a:xfrm>
            <a:off x="1584251" y="1294227"/>
            <a:ext cx="7199387" cy="51347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the rules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Conduct training workshops for speech contest judges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Speech Contest Judges Training (Item 1190)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Direct contest judges to online resources: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www.toastmasters.org/SpeechContestFAQ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the e-learning speech contest module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www.toastmasters.org/tlc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			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43100" y="587375"/>
            <a:ext cx="6743700" cy="1089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latin typeface="Arial Bold" charset="0"/>
              </a:rPr>
              <a:t>Chief Judge – prepare Judges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97013" y="1589088"/>
            <a:ext cx="6940550" cy="4642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Select contest judges carefully-experienced &amp; has completed judging module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Expect contests judges to know contest rules, procedures, responsibilities, and duties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Conduct a judges briefing before every contest.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the Judge’s Guide and Ballot (Item 1172).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Discuss bias and fairness (back of judging form)</a:t>
            </a:r>
          </a:p>
          <a:p>
            <a:pPr eaLnBrk="1" hangingPunct="1">
              <a:spcAft>
                <a:spcPts val="600"/>
              </a:spcAft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482</Words>
  <Application>Microsoft Office PowerPoint</Application>
  <PresentationFormat>On-screen Show (4:3)</PresentationFormat>
  <Paragraphs>125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Welcome to Training </vt:lpstr>
      <vt:lpstr>Training Agenda</vt:lpstr>
      <vt:lpstr>June TO DO’s Updates </vt:lpstr>
      <vt:lpstr>Moments of Truth</vt:lpstr>
      <vt:lpstr>Moments of Truth</vt:lpstr>
      <vt:lpstr>Speech Contests</vt:lpstr>
      <vt:lpstr>Chief Judge – prepare Judges</vt:lpstr>
      <vt:lpstr>Chief Judge – prepare Judges</vt:lpstr>
      <vt:lpstr>Chief Judge – prepare Judges</vt:lpstr>
      <vt:lpstr>       Stand Up &amp; Stretch</vt:lpstr>
      <vt:lpstr>Area Visits to Clubs</vt:lpstr>
      <vt:lpstr>Club Visits</vt:lpstr>
      <vt:lpstr>PowerPoint Presentation</vt:lpstr>
      <vt:lpstr>SWOT Analysis Strengths, Weaknesses, Opportunities, Threats </vt:lpstr>
      <vt:lpstr>Strength, Weakness, Opportunity, Threats</vt:lpstr>
      <vt:lpstr>What’s Next in November</vt:lpstr>
      <vt:lpstr>Conclusion  Thank you for attending!</vt:lpstr>
    </vt:vector>
  </TitlesOfParts>
  <Company>Toastmasters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Graphic user</dc:creator>
  <cp:lastModifiedBy>Joan</cp:lastModifiedBy>
  <cp:revision>62</cp:revision>
  <cp:lastPrinted>2011-05-09T21:08:52Z</cp:lastPrinted>
  <dcterms:created xsi:type="dcterms:W3CDTF">2011-07-13T15:06:17Z</dcterms:created>
  <dcterms:modified xsi:type="dcterms:W3CDTF">2013-08-12T15:44:14Z</dcterms:modified>
</cp:coreProperties>
</file>