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</p:sldMasterIdLst>
  <p:notesMasterIdLst>
    <p:notesMasterId r:id="rId18"/>
  </p:notesMasterIdLst>
  <p:sldIdLst>
    <p:sldId id="256" r:id="rId3"/>
    <p:sldId id="257" r:id="rId4"/>
    <p:sldId id="282" r:id="rId5"/>
    <p:sldId id="280" r:id="rId6"/>
    <p:sldId id="260" r:id="rId7"/>
    <p:sldId id="261" r:id="rId8"/>
    <p:sldId id="262" r:id="rId9"/>
    <p:sldId id="277" r:id="rId10"/>
    <p:sldId id="273" r:id="rId11"/>
    <p:sldId id="278" r:id="rId12"/>
    <p:sldId id="279" r:id="rId13"/>
    <p:sldId id="281" r:id="rId14"/>
    <p:sldId id="274" r:id="rId15"/>
    <p:sldId id="276" r:id="rId16"/>
    <p:sldId id="283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26" autoAdjust="0"/>
  </p:normalViewPr>
  <p:slideViewPr>
    <p:cSldViewPr showGuides="1">
      <p:cViewPr varScale="1">
        <p:scale>
          <a:sx n="61" d="100"/>
          <a:sy n="61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C9B7C-FE56-4FB4-9044-1D2C6319AEE4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A28F-A437-4039-BF92-541648B5F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Intro:</a:t>
            </a:r>
            <a:r>
              <a:rPr lang="en-US" baseline="0" dirty="0" smtClean="0"/>
              <a:t> Welcome back …how is it going? AGs mixed up after SWOT – 5 minutes.</a:t>
            </a:r>
          </a:p>
          <a:p>
            <a:endParaRPr lang="en-US" dirty="0" smtClean="0"/>
          </a:p>
          <a:p>
            <a:r>
              <a:rPr lang="en-US" dirty="0" smtClean="0"/>
              <a:t>SWOT:</a:t>
            </a:r>
            <a:r>
              <a:rPr lang="en-US" baseline="0" dirty="0" smtClean="0"/>
              <a:t> 15 minutes</a:t>
            </a:r>
          </a:p>
          <a:p>
            <a:r>
              <a:rPr lang="en-US" baseline="0" dirty="0" smtClean="0"/>
              <a:t>Quality clubs: discussion in groups (10 min) &amp; report out (2 min * 6 groups) 25-30 </a:t>
            </a:r>
            <a:r>
              <a:rPr lang="en-US" baseline="0" dirty="0" err="1" smtClean="0"/>
              <a:t>mins</a:t>
            </a:r>
            <a:endParaRPr lang="en-US" baseline="0" dirty="0" smtClean="0"/>
          </a:p>
          <a:p>
            <a:r>
              <a:rPr lang="en-US" baseline="0" dirty="0" smtClean="0"/>
              <a:t>Club officer training: discussion in groups (10 min) &amp; report out (2 min * 6 groups) 25-30 </a:t>
            </a:r>
            <a:r>
              <a:rPr lang="en-US" baseline="0" dirty="0" err="1" smtClean="0"/>
              <a:t>mins</a:t>
            </a:r>
            <a:endParaRPr lang="en-US" baseline="0" dirty="0" smtClean="0"/>
          </a:p>
          <a:p>
            <a:r>
              <a:rPr lang="en-US" baseline="0" dirty="0" smtClean="0"/>
              <a:t>Area Council meetings: 10 minutes (</a:t>
            </a:r>
            <a:r>
              <a:rPr lang="en-US" baseline="0" dirty="0" err="1" smtClean="0"/>
              <a:t>joan</a:t>
            </a:r>
            <a:r>
              <a:rPr lang="en-US" baseline="0" dirty="0" smtClean="0"/>
              <a:t> to check on resources for virtual meetings).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A28F-A437-4039-BF92-541648B5F78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Intro:</a:t>
            </a:r>
            <a:r>
              <a:rPr lang="en-US" baseline="0" dirty="0" smtClean="0"/>
              <a:t> Welcome back …how is it going? AGs mixed up after SWOT – 5 minutes.</a:t>
            </a:r>
          </a:p>
          <a:p>
            <a:endParaRPr lang="en-US" dirty="0" smtClean="0"/>
          </a:p>
          <a:p>
            <a:r>
              <a:rPr lang="en-US" dirty="0" smtClean="0"/>
              <a:t>SWOT:</a:t>
            </a:r>
            <a:r>
              <a:rPr lang="en-US" baseline="0" dirty="0" smtClean="0"/>
              <a:t> 15 minutes</a:t>
            </a:r>
          </a:p>
          <a:p>
            <a:r>
              <a:rPr lang="en-US" baseline="0" dirty="0" smtClean="0"/>
              <a:t>Quality clubs: discussion in groups (10 min) &amp; report out (2 min * 6 groups) 25-30 </a:t>
            </a:r>
            <a:r>
              <a:rPr lang="en-US" baseline="0" dirty="0" err="1" smtClean="0"/>
              <a:t>mins</a:t>
            </a:r>
            <a:endParaRPr lang="en-US" baseline="0" dirty="0" smtClean="0"/>
          </a:p>
          <a:p>
            <a:r>
              <a:rPr lang="en-US" baseline="0" dirty="0" smtClean="0"/>
              <a:t>Club officer training: discussion in groups (10 min) &amp; report out (2 min * 6 groups) 25-30 </a:t>
            </a:r>
            <a:r>
              <a:rPr lang="en-US" baseline="0" dirty="0" err="1" smtClean="0"/>
              <a:t>mins</a:t>
            </a:r>
            <a:endParaRPr lang="en-US" baseline="0" dirty="0" smtClean="0"/>
          </a:p>
          <a:p>
            <a:r>
              <a:rPr lang="en-US" baseline="0" dirty="0" smtClean="0"/>
              <a:t>Area Council meetings: 10 minutes (</a:t>
            </a:r>
            <a:r>
              <a:rPr lang="en-US" baseline="0" dirty="0" err="1" smtClean="0"/>
              <a:t>joan</a:t>
            </a:r>
            <a:r>
              <a:rPr lang="en-US" baseline="0" dirty="0" smtClean="0"/>
              <a:t> to check on resources for virtual meetings).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A28F-A437-4039-BF92-541648B5F78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SWOT:</a:t>
            </a:r>
            <a:r>
              <a:rPr lang="en-US" baseline="0" dirty="0" smtClean="0"/>
              <a:t> 15 minutes</a:t>
            </a:r>
          </a:p>
          <a:p>
            <a:r>
              <a:rPr lang="en-US" dirty="0" smtClean="0"/>
              <a:t>Use numbers provided by Div Governors,</a:t>
            </a:r>
            <a:r>
              <a:rPr lang="en-US" baseline="0" dirty="0" smtClean="0"/>
              <a:t> data on TI, known club details regarding club officer training, club engagement, area visit, club leadership, commitment to being a Dist Club.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A28F-A437-4039-BF92-541648B5F78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A28F-A437-4039-BF92-541648B5F78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Break-out</a:t>
            </a:r>
            <a:r>
              <a:rPr lang="en-US" baseline="0" dirty="0" smtClean="0"/>
              <a:t> – From AG perspective: How do you work with clubs on each of the 3 key areas. Break-out two groups with each topic (10 min). Two minute report out = 30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. This can help guide next topic of “How to put together for club officer training” meeting the needs of the clubs/club officers.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A28F-A437-4039-BF92-541648B5F78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together training plan.</a:t>
            </a:r>
            <a:r>
              <a:rPr lang="en-US" baseline="0" dirty="0" smtClean="0"/>
              <a:t> Give them a grid – blank, so they can walk away with a plan (for further development). Another 30 minute session. Work together for 15 minutes. Report out for 1 minute (high level report). Everyone needs to be open eared…be ready to hear other ideas.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A28F-A437-4039-BF92-541648B5F78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Teams work together &amp; then one</a:t>
            </a:r>
            <a:r>
              <a:rPr lang="en-US" baseline="0" dirty="0" smtClean="0"/>
              <a:t> area governor gives report for 3 topics to be covered at training:</a:t>
            </a:r>
          </a:p>
          <a:p>
            <a:r>
              <a:rPr lang="en-US" baseline="0" dirty="0" smtClean="0"/>
              <a:t>Review Clubs DCP Progress &amp; adjust as necessary, Membership Building (TI Program that includes Talk UP TM, Beat the Clock, Sponsor members), Educational Completions (entering early at TI) and Recognition.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A28F-A437-4039-BF92-541648B5F78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ebdings" charset="0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391935-417E-A947-81B0-3194D8079C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5DE5DA-37DD-1E48-8B65-A53B43FBC9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26566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6638"/>
            <a:ext cx="2057400" cy="490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6638"/>
            <a:ext cx="6019800" cy="490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BA9038-7183-2C44-B7CA-0AE58BCB35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6910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0DEEBF-C4FA-5044-9EFC-59CD0CD04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6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F0C498-A764-A94D-A4DE-0BA1966FAC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779EF4-AB7E-BF4F-8184-CBBA19D93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5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D38C64-FF8C-F045-8878-9DAEEAD1A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1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FE3049-295E-4342-A773-8A0D736FAC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47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6DEB44-18B5-934C-BEE2-6578642A00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74360A-21F5-C549-AD0D-A9436567B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6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90E29C-9BC9-334F-A800-5401BEDA2F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66C139-B622-754C-B598-10241DF62D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43956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12EFE5-CED2-3D4A-815F-141876A80C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7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8D19D5-17F4-8B41-AA24-6CEC5A50BF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77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1EE01F-9315-D44B-9434-97B42C933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7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BB107A-5ED3-4C43-A462-6D0E90AE0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97836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BDD48-CDF9-B549-A62A-7D5B3A1CF7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42058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879D77-9CEF-EA40-9174-AADD4AABF7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66828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09F85C-FAC3-144A-B2F1-984B9760C9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10198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CC464-1DDA-EA49-AE9A-9F1284A85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2806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E9556-97B7-EE4F-9314-BCC62A5999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75174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C40A83-18AA-7546-AE74-497FDB5D4C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77725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36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5A4B54-516F-D548-B37A-957C9DBC59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ebdings" charset="0"/>
        <a:buChar char="4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0198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6357A03-A925-9149-B7FB-C1041293B3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57350"/>
            <a:ext cx="7772400" cy="1924050"/>
          </a:xfrm>
        </p:spPr>
        <p:txBody>
          <a:bodyPr/>
          <a:lstStyle/>
          <a:p>
            <a:r>
              <a:rPr lang="en-US" dirty="0" smtClean="0"/>
              <a:t>AREA GOVERNOR</a:t>
            </a:r>
            <a:br>
              <a:rPr lang="en-US" dirty="0" smtClean="0"/>
            </a:br>
            <a:r>
              <a:rPr lang="en-US" sz="4800" dirty="0" smtClean="0"/>
              <a:t>TRAINING</a:t>
            </a:r>
            <a:br>
              <a:rPr lang="en-US" sz="4800" dirty="0" smtClean="0"/>
            </a:br>
            <a:r>
              <a:rPr lang="en-US" sz="4800" dirty="0" smtClean="0"/>
              <a:t>November 9, 2013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86200"/>
            <a:ext cx="82296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Today’s Theme: Know Your Numbers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5532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206CP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Joan\AppData\Local\Microsoft\Windows\Temporary Internet Files\Content.IE5\Q02MTQR7\MC90005558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2054382" cy="186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7315200" cy="1143000"/>
          </a:xfrm>
        </p:spPr>
        <p:txBody>
          <a:bodyPr/>
          <a:lstStyle/>
          <a:p>
            <a:r>
              <a:rPr lang="en-US" dirty="0" smtClean="0"/>
              <a:t>Plan for Successful Mid-Year Club Officer Training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2133600"/>
            <a:ext cx="807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  <a:defRPr/>
            </a:pPr>
            <a:r>
              <a:rPr lang="en-US" sz="2700" kern="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Work Together in Division Leadership Teams for plan to implement strategies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Top 3-4 topics for mid-year training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Who will cover the topic?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Communicate training dates &amp; expectations to clubs early (at least 2-3 weeks in advance)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Keep session to 1 hour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Ask </a:t>
            </a:r>
            <a:r>
              <a:rPr lang="en-US" sz="2700" kern="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clubs what they need – help them with resources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431078" cy="1143000"/>
          </a:xfrm>
        </p:spPr>
        <p:txBody>
          <a:bodyPr/>
          <a:lstStyle/>
          <a:p>
            <a:r>
              <a:rPr lang="en-US" dirty="0" smtClean="0"/>
              <a:t>Topics to Cover at Mid-Year Club Officer Training Sessions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20574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00000"/>
            </a:pP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Review Clubs DCP</a:t>
            </a:r>
          </a:p>
          <a:p>
            <a:pPr>
              <a:buSzPct val="200000"/>
            </a:pPr>
            <a:endParaRPr lang="en-US" sz="20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SzPct val="200000"/>
            </a:pP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Membership Building –TI</a:t>
            </a:r>
          </a:p>
          <a:p>
            <a:pPr>
              <a:buSzPct val="200000"/>
            </a:pPr>
            <a:endParaRPr lang="en-US" sz="20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SzPct val="200000"/>
            </a:pP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Educational Completions and Recognize Achievement for clubs</a:t>
            </a:r>
          </a:p>
          <a:p>
            <a:pPr>
              <a:buSzPct val="200000"/>
              <a:buFont typeface="Arial" pitchFamily="34" charset="0"/>
              <a:buChar char="•"/>
            </a:pPr>
            <a:endParaRPr lang="en-US" sz="20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SzPct val="200000"/>
            </a:pP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District Calendar/Resources/TI &amp; District Web site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Council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De-brief </a:t>
            </a:r>
          </a:p>
          <a:p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Resources for virtual meetings</a:t>
            </a:r>
          </a:p>
        </p:txBody>
      </p:sp>
      <p:pic>
        <p:nvPicPr>
          <p:cNvPr id="5122" name="Picture 2" descr="C:\Users\Joan\AppData\Local\Microsoft\Windows\Temporary Internet Files\Content.IE5\Q02MTQR7\MC90005558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22592"/>
            <a:ext cx="2359182" cy="21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Review of </a:t>
            </a:r>
            <a:r>
              <a:rPr lang="en-US" dirty="0" smtClean="0">
                <a:solidFill>
                  <a:schemeClr val="accent3"/>
                </a:solidFill>
              </a:rPr>
              <a:t>Today’s </a:t>
            </a:r>
            <a:r>
              <a:rPr lang="en-US" dirty="0">
                <a:solidFill>
                  <a:schemeClr val="accent3"/>
                </a:solidFill>
              </a:rPr>
              <a:t>T</a:t>
            </a:r>
            <a:r>
              <a:rPr lang="en-US" dirty="0" smtClean="0">
                <a:solidFill>
                  <a:schemeClr val="accent3"/>
                </a:solidFill>
              </a:rPr>
              <a:t>opics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4196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Know the status of your area – know your numbers &amp; your </a:t>
            </a:r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SWOT</a:t>
            </a:r>
          </a:p>
          <a:p>
            <a:pPr lvl="1"/>
            <a:endParaRPr lang="en-US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Examine what contributes to club quality and </a:t>
            </a:r>
            <a:b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a positive member </a:t>
            </a:r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experience</a:t>
            </a:r>
          </a:p>
          <a:p>
            <a:pPr lvl="1"/>
            <a:endParaRPr lang="en-US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Plan for 2</a:t>
            </a:r>
            <a:r>
              <a:rPr lang="en-US" baseline="300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Round of Club Officer Mid-year training </a:t>
            </a:r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now</a:t>
            </a:r>
          </a:p>
          <a:p>
            <a:pPr lvl="1"/>
            <a:endParaRPr lang="en-US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Area Council meetings</a:t>
            </a:r>
            <a:endParaRPr lang="en-US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146" name="Picture 2" descr="C:\Users\Joan\AppData\Local\Microsoft\Windows\Temporary Internet Files\Content.IE5\Q02MTQR7\MC90005558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405961" cy="21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81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Conclusion: Closing Remarks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410200"/>
          </a:xfrm>
        </p:spPr>
        <p:txBody>
          <a:bodyPr/>
          <a:lstStyle/>
          <a:p>
            <a:pPr marL="403225" indent="-403225"/>
            <a:r>
              <a:rPr lang="en-US" sz="30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Know your numbers – you improve what</a:t>
            </a:r>
          </a:p>
          <a:p>
            <a:pPr marL="403225" indent="-403225">
              <a:buNone/>
            </a:pPr>
            <a:r>
              <a:rPr lang="en-US" sz="30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	you measure</a:t>
            </a:r>
          </a:p>
          <a:p>
            <a:pPr marL="403225" indent="-403225"/>
            <a:r>
              <a:rPr lang="en-US" sz="30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SWOT: Area governors discuss how to help clubs with division governors.</a:t>
            </a:r>
          </a:p>
          <a:p>
            <a:pPr marL="403225" indent="-403225"/>
            <a:r>
              <a:rPr lang="en-US" sz="30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Support clubs in creating a positive member experience.</a:t>
            </a:r>
          </a:p>
          <a:p>
            <a:r>
              <a:rPr lang="en-US" sz="30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Prepare </a:t>
            </a:r>
            <a:r>
              <a:rPr lang="en-US" sz="3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for </a:t>
            </a:r>
            <a:r>
              <a:rPr lang="en-US" sz="30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2</a:t>
            </a:r>
            <a:r>
              <a:rPr lang="en-US" sz="3000" baseline="300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nd</a:t>
            </a:r>
            <a:r>
              <a:rPr lang="en-US" sz="30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Round of Club Officer Training Now </a:t>
            </a:r>
            <a:r>
              <a:rPr lang="en-US" sz="20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(decide dates by early December &amp; communicate to clubs early &amp; often!)</a:t>
            </a:r>
          </a:p>
        </p:txBody>
      </p:sp>
      <p:pic>
        <p:nvPicPr>
          <p:cNvPr id="4" name="Picture 2" descr="C:\Users\Joan\AppData\Local\Microsoft\Windows\Temporary Internet Files\Content.IE5\Q02MTQR7\MC90005558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37354"/>
            <a:ext cx="1901982" cy="172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63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7714" y="304800"/>
            <a:ext cx="8229600" cy="1143000"/>
          </a:xfrm>
        </p:spPr>
        <p:txBody>
          <a:bodyPr/>
          <a:lstStyle/>
          <a:p>
            <a:r>
              <a:rPr lang="en-US" dirty="0" smtClean="0"/>
              <a:t>               Distinguished 2014</a:t>
            </a:r>
            <a:endParaRPr lang="en-US" dirty="0"/>
          </a:p>
        </p:txBody>
      </p:sp>
      <p:pic>
        <p:nvPicPr>
          <p:cNvPr id="7171" name="Picture 3" descr="C:\Users\Joan\AppData\Local\Microsoft\Windows\Temporary Internet Files\Content.IE5\541O8X5B\MC900434537[1]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96562"/>
            <a:ext cx="7588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Joan\AppData\Local\Microsoft\Windows\Temporary Internet Files\Content.IE5\CZWNBACA\MP90038575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93" y="1447514"/>
            <a:ext cx="348342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oan\AppData\Local\Microsoft\Windows\Temporary Internet Files\Content.IE5\Q02MTQR7\MC90043472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4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Session Agenda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35814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SWOT – picture of club status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Quality Clubs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Strategies for mid-year club officer training (December – February)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Area Council Meetings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Resources for virtual meetings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2" descr="C:\Users\Joan\AppData\Local\Microsoft\Windows\Temporary Internet Files\Content.IE5\Q02MTQR7\MC90005558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22592"/>
            <a:ext cx="2359182" cy="21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282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Session </a:t>
            </a:r>
            <a:r>
              <a:rPr lang="en-US" dirty="0" smtClean="0">
                <a:solidFill>
                  <a:schemeClr val="accent3"/>
                </a:solidFill>
              </a:rPr>
              <a:t>Objectives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391668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Know your numbers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Define </a:t>
            </a:r>
            <a:r>
              <a:rPr 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club quality and a positive member experience</a:t>
            </a:r>
          </a:p>
          <a:p>
            <a:pPr lvl="2"/>
            <a:r>
              <a:rPr 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Examine what contributes to club quality and </a:t>
            </a:r>
            <a:br>
              <a:rPr 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a positive member experience</a:t>
            </a:r>
          </a:p>
          <a:p>
            <a:pPr lvl="2"/>
            <a:r>
              <a:rPr 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Propose solutions for club </a:t>
            </a:r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challenges</a:t>
            </a:r>
          </a:p>
          <a:p>
            <a:pPr marL="342900" lvl="1" indent="-342900">
              <a:buClr>
                <a:schemeClr val="accent1"/>
              </a:buClr>
              <a:buFont typeface="Webdings" charset="0"/>
              <a:buChar char="4"/>
            </a:pPr>
            <a:r>
              <a:rPr 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Mid-year Club Officer Training </a:t>
            </a:r>
            <a:r>
              <a:rPr lang="en-US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Planning</a:t>
            </a:r>
          </a:p>
          <a:p>
            <a:pPr marL="342900" lvl="1" indent="-342900">
              <a:buClr>
                <a:schemeClr val="accent1"/>
              </a:buClr>
              <a:buFont typeface="Webdings" charset="0"/>
              <a:buChar char="4"/>
            </a:pPr>
            <a:r>
              <a:rPr 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Area Council meetings</a:t>
            </a:r>
          </a:p>
          <a:p>
            <a:pPr marL="1657350" lvl="4" indent="-342900">
              <a:buClr>
                <a:schemeClr val="accent1"/>
              </a:buClr>
              <a:buFont typeface="Webdings" charset="0"/>
              <a:buChar char="4"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2" descr="C:\Users\Joan\AppData\Local\Microsoft\Windows\Temporary Internet Files\Content.IE5\Q02MTQR7\MC90005558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0"/>
            <a:ext cx="1901982" cy="17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294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SWOT -  15 minutes to focus</a:t>
            </a:r>
            <a:endParaRPr lang="en-US" dirty="0"/>
          </a:p>
        </p:txBody>
      </p:sp>
      <p:pic>
        <p:nvPicPr>
          <p:cNvPr id="3074" name="Picture 2" descr="C:\Users\Joan\AppData\Local\Microsoft\Windows\Temporary Internet Files\Content.IE5\Q02MTQR7\MC90005558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79" y="2438400"/>
            <a:ext cx="3803964" cy="345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Club Quality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 descr="smaller-IMG_1448_retouch_red bad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56719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186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Club Quality: Member Experience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763000" cy="4724400"/>
          </a:xfrm>
        </p:spPr>
        <p:txBody>
          <a:bodyPr/>
          <a:lstStyle/>
          <a:p>
            <a:r>
              <a:rPr lang="en-US" sz="27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Quality club environments lead to membership retention</a:t>
            </a:r>
          </a:p>
          <a:p>
            <a:r>
              <a:rPr lang="en-US" sz="27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Great meetings make clubs successful</a:t>
            </a:r>
          </a:p>
          <a:p>
            <a:r>
              <a:rPr lang="en-US" sz="27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Quality club meetings are well planned, well attended, organized, and fun</a:t>
            </a:r>
          </a:p>
          <a:p>
            <a:r>
              <a:rPr lang="en-US" sz="27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Members improve their communication and leadership skills</a:t>
            </a:r>
          </a:p>
          <a:p>
            <a:r>
              <a:rPr lang="en-US" sz="27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Quality clubs give members an opportunity to learn and grow</a:t>
            </a:r>
            <a:endParaRPr lang="en-US" sz="27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933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3"/>
                </a:solidFill>
              </a:rPr>
              <a:t>Membership</a:t>
            </a:r>
            <a:r>
              <a:rPr lang="en-US" sz="2800" dirty="0" smtClean="0">
                <a:solidFill>
                  <a:schemeClr val="accent3"/>
                </a:solidFill>
              </a:rPr>
              <a:t>, Education, and Leadership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450080"/>
          </a:xfrm>
        </p:spPr>
        <p:txBody>
          <a:bodyPr/>
          <a:lstStyle/>
          <a:p>
            <a:pPr marL="403225" indent="-403225">
              <a:spcBef>
                <a:spcPts val="900"/>
              </a:spcBef>
            </a:pPr>
            <a:r>
              <a:rPr lang="en-US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Membership</a:t>
            </a:r>
          </a:p>
          <a:p>
            <a:pPr marL="688975" lvl="1" indent="-288925">
              <a:spcBef>
                <a:spcPts val="900"/>
              </a:spcBef>
            </a:pPr>
            <a:r>
              <a:rPr lang="en-US" sz="24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How do clubs attract and retain members</a:t>
            </a:r>
            <a:r>
              <a:rPr lang="en-US" sz="24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?</a:t>
            </a:r>
          </a:p>
          <a:p>
            <a:pPr marL="403225" indent="-403225">
              <a:spcBef>
                <a:spcPts val="900"/>
              </a:spcBef>
            </a:pPr>
            <a:r>
              <a:rPr lang="en-US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The </a:t>
            </a:r>
            <a:r>
              <a:rPr lang="en-US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Toastmasters education </a:t>
            </a:r>
            <a:r>
              <a:rPr lang="en-US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rogram</a:t>
            </a:r>
          </a:p>
          <a:p>
            <a:pPr marL="688975" lvl="1" indent="-288925">
              <a:spcBef>
                <a:spcPts val="900"/>
              </a:spcBef>
            </a:pPr>
            <a:r>
              <a:rPr lang="en-US" sz="24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How can the club help its members meet their personal and professional education goals?</a:t>
            </a:r>
          </a:p>
          <a:p>
            <a:pPr marL="403225" indent="-403225">
              <a:spcBef>
                <a:spcPts val="900"/>
              </a:spcBef>
              <a:tabLst>
                <a:tab pos="858838" algn="l"/>
              </a:tabLst>
            </a:pPr>
            <a:r>
              <a:rPr lang="en-US" sz="28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Club leadership</a:t>
            </a:r>
          </a:p>
          <a:p>
            <a:pPr marL="688975" lvl="1" indent="-288925">
              <a:spcBef>
                <a:spcPts val="900"/>
              </a:spcBef>
              <a:tabLst>
                <a:tab pos="858838" algn="l"/>
              </a:tabLst>
            </a:pPr>
            <a:r>
              <a:rPr lang="en-US" sz="24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How do club officers affect club quality and the member experience?</a:t>
            </a:r>
            <a:endParaRPr lang="en-US"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403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Strategies for Mid-Year Club Officer Training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2057400"/>
            <a:ext cx="8763000" cy="419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 Your Resources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ebdings" charset="0"/>
              <a:buChar char="4"/>
              <a:tabLst/>
              <a:defRPr/>
            </a:pPr>
            <a:r>
              <a:rPr lang="en-US" sz="2700" kern="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Work with other Area Governors in the division to implement strategies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endParaRPr kumimoji="0" lang="en-US" sz="2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Joan\AppData\Local\Microsoft\Windows\Temporary Internet Files\Content.IE5\Q02MTQR7\MC90005558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00820"/>
            <a:ext cx="2282982" cy="20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64942"/>
            <a:ext cx="82296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648200" y="1295400"/>
            <a:ext cx="2133600" cy="2133600"/>
            <a:chOff x="2438400" y="2172197"/>
            <a:chExt cx="3436176" cy="2963683"/>
          </a:xfrm>
        </p:grpSpPr>
        <p:pic>
          <p:nvPicPr>
            <p:cNvPr id="9" name="Picture 8" descr="1310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561963"/>
              <a:ext cx="1938514" cy="2509299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  <p:pic>
          <p:nvPicPr>
            <p:cNvPr id="10" name="Picture 9" descr="225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720" y="2368112"/>
              <a:ext cx="1938514" cy="2509299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  <p:pic>
          <p:nvPicPr>
            <p:cNvPr id="12" name="Picture 11" descr="265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040" y="2626581"/>
              <a:ext cx="1938514" cy="2509299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  <p:pic>
          <p:nvPicPr>
            <p:cNvPr id="13" name="Picture 12" descr="222.t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">
              <a:off x="3936062" y="2172197"/>
              <a:ext cx="1938514" cy="2513607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</p:grpSp>
      <p:sp>
        <p:nvSpPr>
          <p:cNvPr id="11" name="Rectangle 10"/>
          <p:cNvSpPr/>
          <p:nvPr/>
        </p:nvSpPr>
        <p:spPr>
          <a:xfrm>
            <a:off x="152400" y="2057400"/>
            <a:ext cx="8534400" cy="415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TI Reports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Rebuilding Clubs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SWOT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DCP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Club Coach Program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kern="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www.toastmasters.org/Members/OfficerResources/DistrictLeaderResources/DistrictTraining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TI Annual Membership Program</a:t>
            </a:r>
            <a:endParaRPr lang="en-US" sz="2800" b="1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www.toastmasters.org/membershipcontests</a:t>
            </a:r>
            <a:endParaRPr lang="en-US" sz="2200" kern="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747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- blank_template">
  <a:themeElements>
    <a:clrScheme name="Basic 14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772432"/>
      </a:accent1>
      <a:accent2>
        <a:srgbClr val="004165"/>
      </a:accent2>
      <a:accent3>
        <a:srgbClr val="FFFFFF"/>
      </a:accent3>
      <a:accent4>
        <a:srgbClr val="000000"/>
      </a:accent4>
      <a:accent5>
        <a:srgbClr val="BDACAD"/>
      </a:accent5>
      <a:accent6>
        <a:srgbClr val="003A5B"/>
      </a:accent6>
      <a:hlink>
        <a:srgbClr val="CD202C"/>
      </a:hlink>
      <a:folHlink>
        <a:srgbClr val="CD202C"/>
      </a:folHlink>
    </a:clrScheme>
    <a:fontScheme name="Basic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F2DF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14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CD202C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15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acer">
  <a:themeElements>
    <a:clrScheme name="Spacer 13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772432"/>
      </a:accent1>
      <a:accent2>
        <a:srgbClr val="004165"/>
      </a:accent2>
      <a:accent3>
        <a:srgbClr val="FFFFFF"/>
      </a:accent3>
      <a:accent4>
        <a:srgbClr val="000000"/>
      </a:accent4>
      <a:accent5>
        <a:srgbClr val="BDACAD"/>
      </a:accent5>
      <a:accent6>
        <a:srgbClr val="003A5B"/>
      </a:accent6>
      <a:hlink>
        <a:srgbClr val="CD202C"/>
      </a:hlink>
      <a:folHlink>
        <a:srgbClr val="CD202C"/>
      </a:folHlink>
    </a:clrScheme>
    <a:fontScheme name="Spacer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pac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CD202C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14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2011- blank_template.pot</Template>
  <TotalTime>770</TotalTime>
  <Words>725</Words>
  <Application>Microsoft Office PowerPoint</Application>
  <PresentationFormat>On-screen Show (4:3)</PresentationFormat>
  <Paragraphs>101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2011- blank_template</vt:lpstr>
      <vt:lpstr>Spacer</vt:lpstr>
      <vt:lpstr>AREA GOVERNOR TRAINING November 9, 2013</vt:lpstr>
      <vt:lpstr>Session Agenda</vt:lpstr>
      <vt:lpstr>Session Objectives</vt:lpstr>
      <vt:lpstr>SWOT -  15 minutes to focus</vt:lpstr>
      <vt:lpstr>Club Quality</vt:lpstr>
      <vt:lpstr>Club Quality: Member Experience</vt:lpstr>
      <vt:lpstr>Membership, Education, and Leadership</vt:lpstr>
      <vt:lpstr>Strategies for Mid-Year Club Officer Training</vt:lpstr>
      <vt:lpstr>Resources</vt:lpstr>
      <vt:lpstr>Plan for Successful Mid-Year Club Officer Training</vt:lpstr>
      <vt:lpstr>Topics to Cover at Mid-Year Club Officer Training Sessions</vt:lpstr>
      <vt:lpstr>Area Council Meetings</vt:lpstr>
      <vt:lpstr>Review of Today’s Topics</vt:lpstr>
      <vt:lpstr>Conclusion: Closing Remarks</vt:lpstr>
      <vt:lpstr>               Distinguished 2014</vt:lpstr>
    </vt:vector>
  </TitlesOfParts>
  <Company>Toastmasters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Diana Helms</dc:creator>
  <cp:lastModifiedBy>Joan</cp:lastModifiedBy>
  <cp:revision>64</cp:revision>
  <cp:lastPrinted>2012-06-08T21:57:58Z</cp:lastPrinted>
  <dcterms:created xsi:type="dcterms:W3CDTF">2011-08-11T18:02:08Z</dcterms:created>
  <dcterms:modified xsi:type="dcterms:W3CDTF">2013-10-31T01:00:22Z</dcterms:modified>
</cp:coreProperties>
</file>