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18"/>
  </p:notesMasterIdLst>
  <p:sldIdLst>
    <p:sldId id="256" r:id="rId3"/>
    <p:sldId id="288" r:id="rId4"/>
    <p:sldId id="257" r:id="rId5"/>
    <p:sldId id="258" r:id="rId6"/>
    <p:sldId id="286" r:id="rId7"/>
    <p:sldId id="277" r:id="rId8"/>
    <p:sldId id="279" r:id="rId9"/>
    <p:sldId id="260" r:id="rId10"/>
    <p:sldId id="280" r:id="rId11"/>
    <p:sldId id="284" r:id="rId12"/>
    <p:sldId id="285" r:id="rId13"/>
    <p:sldId id="276" r:id="rId14"/>
    <p:sldId id="287" r:id="rId15"/>
    <p:sldId id="273" r:id="rId16"/>
    <p:sldId id="283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 showGuides="1">
      <p:cViewPr varScale="1">
        <p:scale>
          <a:sx n="58" d="100"/>
          <a:sy n="58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9B7C-FE56-4FB4-9044-1D2C6319AEE4}" type="datetimeFigureOut">
              <a:rPr lang="en-US" smtClean="0"/>
              <a:pPr/>
              <a:t>3/10/2013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A28F-A437-4039-BF92-541648B5F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Greeting &amp; review: 5 minutes (Pat &amp; Joan)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SWOT Reports: Joan introduces Jean &amp; Dan (20 minutes) 10 minutes for each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SWOT Division Breakout: 50 minutes total: 30 for breakout – assemble SWOT (Joan &amp; Pat work the room); Report out by Division 2 minutes each. Determine who should give the report?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Final comments on SWOTs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15 minutes for the remaining items in agenda: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Contests – comments, questions,</a:t>
            </a:r>
            <a:r>
              <a:rPr lang="en-US" baseline="0" dirty="0" smtClean="0"/>
              <a:t> concerns. Does anyone need a “contest mentor”?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Dues &amp; Follow up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Finishing the Year strong: Area Visits, recognition and what to look for in finding new AG’s for 2013-14  - Give names to Sharon Rollefson for approval/appointment.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Spring Convention: attend, have fun, recognize, business meeting/proxies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391935-417E-A947-81B0-3194D8079C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E5DA-37DD-1E48-8B65-A53B43FBC9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656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9038-7183-2C44-B7CA-0AE58BCB353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691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DEEBF-C4FA-5044-9EFC-59CD0CD040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7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0C498-A764-A94D-A4DE-0BA1966FAC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4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9EF4-AB7E-BF4F-8184-CBBA19D93D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38C64-FF8C-F045-8878-9DAEEAD1A7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E3049-295E-4342-A773-8A0D736FAC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EB44-18B5-934C-BEE2-6578642A007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4360A-21F5-C549-AD0D-A9436567B6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0E29C-9BC9-334F-A800-5401BEDA2F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6C139-B622-754C-B598-10241DF62D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395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2EFE5-CED2-3D4A-815F-141876A80C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8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D19D5-17F4-8B41-AA24-6CEC5A50BF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7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EE01F-9315-D44B-9434-97B42C9337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B107A-5ED3-4C43-A462-6D0E90AE08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9783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BDD48-CDF9-B549-A62A-7D5B3A1CF7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4205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79D77-9CEF-EA40-9174-AADD4AABF7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6682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9F85C-FAC3-144A-B2F1-984B9760C9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1019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CC464-1DDA-EA49-AE9A-9F1284A85B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280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E9556-97B7-EE4F-9314-BCC62A5999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7517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40A83-18AA-7546-AE74-497FDB5D4C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7772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5A4B54-516F-D548-B37A-957C9DBC595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357A03-A925-9149-B7FB-C1041293B38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astmasters.org/1111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toastmasters.org/218E_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oastmasters.org/218A_pdf" TargetMode="External"/><Relationship Id="rId5" Type="http://schemas.openxmlformats.org/officeDocument/2006/relationships/image" Target="../media/image8.tiff"/><Relationship Id="rId4" Type="http://schemas.openxmlformats.org/officeDocument/2006/relationships/image" Target="../media/image7.jpeg"/><Relationship Id="rId9" Type="http://schemas.openxmlformats.org/officeDocument/2006/relationships/hyperlink" Target="http://www.toastmasters.org/RecognitionManu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7O8s6NgAc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924050"/>
          </a:xfrm>
        </p:spPr>
        <p:txBody>
          <a:bodyPr/>
          <a:lstStyle/>
          <a:p>
            <a:r>
              <a:rPr lang="en-US" dirty="0" smtClean="0"/>
              <a:t>AREA AND DIVISION GOVERNOR</a:t>
            </a:r>
            <a:br>
              <a:rPr lang="en-US" dirty="0" smtClean="0"/>
            </a:br>
            <a:r>
              <a:rPr lang="en-US" sz="4800" dirty="0" smtClean="0"/>
              <a:t>TRAINING</a:t>
            </a:r>
            <a:br>
              <a:rPr lang="en-US" sz="4800" dirty="0" smtClean="0"/>
            </a:br>
            <a:r>
              <a:rPr lang="en-US" sz="4800" dirty="0" smtClean="0"/>
              <a:t>March 9, 2013</a:t>
            </a:r>
            <a:endParaRPr lang="en-US" dirty="0"/>
          </a:p>
        </p:txBody>
      </p:sp>
      <p:pic>
        <p:nvPicPr>
          <p:cNvPr id="3074" name="Picture 2" descr="C:\Users\Joan\AppData\Local\Microsoft\Windows\Temporary Internet Files\Content.IE5\J5AXQLJ2\MM90023635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44" y="3962400"/>
            <a:ext cx="988616" cy="24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819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Today’s Theme: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Showcard Gothic" pitchFamily="82" charset="0"/>
              </a:rPr>
              <a:t>Turn Up the Heat...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Showcard Gothic" pitchFamily="82" charset="0"/>
              </a:rPr>
              <a:t>It’s Time to Lead Your Clubs to Distinguished 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206CP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8229600" cy="812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Dues &amp; Follow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April 1: Dues are due at TI. </a:t>
            </a:r>
          </a:p>
          <a:p>
            <a:pPr lvl="1"/>
            <a:r>
              <a:rPr lang="en-US" dirty="0" smtClean="0"/>
              <a:t>Club Presidents &amp; Treasurer’s receive TI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April 9: Watch TI reports &amp; begin follow up</a:t>
            </a:r>
          </a:p>
          <a:p>
            <a:pPr lvl="1"/>
            <a:r>
              <a:rPr lang="en-US" dirty="0" smtClean="0"/>
              <a:t>Do they need help? Remind of  April 10 goal deadline for TI credit.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April 10-30: follow up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Finding &amp; Finishing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724400"/>
          </a:xfrm>
        </p:spPr>
        <p:txBody>
          <a:bodyPr/>
          <a:lstStyle/>
          <a:p>
            <a:r>
              <a:rPr lang="en-US" dirty="0" smtClean="0"/>
              <a:t>Finish:</a:t>
            </a:r>
          </a:p>
          <a:p>
            <a:pPr lvl="1"/>
            <a:r>
              <a:rPr lang="en-US" dirty="0" smtClean="0"/>
              <a:t>Area Visits by April 30 (post by May 31)</a:t>
            </a:r>
          </a:p>
          <a:p>
            <a:pPr lvl="1"/>
            <a:r>
              <a:rPr lang="en-US" dirty="0" smtClean="0"/>
              <a:t>Strong &amp; celebrate!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/>
              <a:t>Finding:</a:t>
            </a:r>
          </a:p>
          <a:p>
            <a:pPr lvl="1"/>
            <a:r>
              <a:rPr lang="en-US" dirty="0" smtClean="0"/>
              <a:t>New Area Governor Leaders</a:t>
            </a:r>
          </a:p>
          <a:p>
            <a:pPr lvl="1"/>
            <a:r>
              <a:rPr lang="en-US" dirty="0" smtClean="0"/>
              <a:t>What attributes to look for when looking for new leaders?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Conclusion:  Your next steps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839200" cy="5773614"/>
          </a:xfrm>
        </p:spPr>
        <p:txBody>
          <a:bodyPr/>
          <a:lstStyle/>
          <a:p>
            <a:endParaRPr lang="en-US" sz="2600" b="1" dirty="0" smtClean="0"/>
          </a:p>
          <a:p>
            <a:r>
              <a:rPr lang="en-US" sz="2800" b="1" dirty="0" smtClean="0"/>
              <a:t>Hold Contests</a:t>
            </a:r>
          </a:p>
          <a:p>
            <a:pPr lvl="1"/>
            <a:r>
              <a:rPr lang="en-US" sz="2400" dirty="0" smtClean="0"/>
              <a:t>Get clubs to attend…Communicate, communicate, communicate!</a:t>
            </a:r>
          </a:p>
          <a:p>
            <a:r>
              <a:rPr lang="en-US" sz="2800" b="1" dirty="0" smtClean="0"/>
              <a:t>Complete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round club visits</a:t>
            </a:r>
          </a:p>
          <a:p>
            <a:pPr lvl="1"/>
            <a:r>
              <a:rPr lang="en-US" sz="2400" dirty="0" smtClean="0"/>
              <a:t>Coach to Distinguished &amp; recognize achievements</a:t>
            </a:r>
            <a:r>
              <a:rPr lang="en-US" dirty="0" smtClean="0"/>
              <a:t>!</a:t>
            </a:r>
          </a:p>
          <a:p>
            <a:r>
              <a:rPr lang="en-US" sz="2800" b="1" dirty="0" smtClean="0"/>
              <a:t>Know your SWOT’s</a:t>
            </a:r>
          </a:p>
          <a:p>
            <a:pPr lvl="1"/>
            <a:r>
              <a:rPr lang="en-US" sz="2400" dirty="0" smtClean="0"/>
              <a:t>What will you spend your valuable time on during last few months?</a:t>
            </a:r>
            <a:endParaRPr lang="en-US" sz="2400" b="1" dirty="0" smtClean="0"/>
          </a:p>
          <a:p>
            <a:r>
              <a:rPr lang="en-US" sz="2800" b="1" dirty="0" smtClean="0"/>
              <a:t>Will your Area or Division be Distinguished? </a:t>
            </a:r>
          </a:p>
          <a:p>
            <a:pPr lvl="1"/>
            <a:r>
              <a:rPr lang="en-US" sz="2400" dirty="0" smtClean="0"/>
              <a:t>Please say YES!  You have accomplished a lot…thank you!!</a:t>
            </a:r>
          </a:p>
          <a:p>
            <a:pPr lvl="1"/>
            <a:r>
              <a:rPr lang="en-US" sz="2400" dirty="0" smtClean="0"/>
              <a:t>How will you CELEBRATE?!!</a:t>
            </a:r>
          </a:p>
          <a:p>
            <a:pPr lvl="1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179632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7"/>
            <a:ext cx="8229600" cy="8297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 smtClean="0">
                <a:solidFill>
                  <a:schemeClr val="bg1"/>
                </a:solidFill>
              </a:rPr>
              <a:t>18, </a:t>
            </a:r>
            <a:r>
              <a:rPr lang="en-US" dirty="0" smtClean="0">
                <a:solidFill>
                  <a:schemeClr val="bg1"/>
                </a:solidFill>
              </a:rPr>
              <a:t>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Next District Training </a:t>
            </a:r>
            <a:r>
              <a:rPr lang="en-US" b="1" dirty="0" smtClean="0"/>
              <a:t>date</a:t>
            </a:r>
          </a:p>
          <a:p>
            <a:pPr marL="0" indent="0" algn="ctr">
              <a:buNone/>
            </a:pPr>
            <a:endParaRPr lang="en-US" b="1" dirty="0"/>
          </a:p>
          <a:p>
            <a:pPr lvl="1"/>
            <a:r>
              <a:rPr lang="en-US" dirty="0"/>
              <a:t>Transition meeting: Outgoing &amp; Incoming Area &amp; </a:t>
            </a:r>
            <a:r>
              <a:rPr lang="en-US" dirty="0" smtClean="0"/>
              <a:t>Division Governors</a:t>
            </a:r>
            <a:endParaRPr lang="en-US" dirty="0"/>
          </a:p>
          <a:p>
            <a:pPr lvl="1"/>
            <a:r>
              <a:rPr lang="en-US" dirty="0"/>
              <a:t>Year end financial reporting requirements</a:t>
            </a:r>
          </a:p>
          <a:p>
            <a:pPr lvl="1"/>
            <a:r>
              <a:rPr lang="en-US" dirty="0"/>
              <a:t>What will you accomplish between now &amp; then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Encourage the 2013-2014 AG/DG to attend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20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8229600" cy="6688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1371600"/>
            <a:ext cx="2133600" cy="2133600"/>
            <a:chOff x="2438400" y="2172197"/>
            <a:chExt cx="3436176" cy="2963683"/>
          </a:xfrm>
        </p:grpSpPr>
        <p:pic>
          <p:nvPicPr>
            <p:cNvPr id="9" name="Picture 8" descr="131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561963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0" name="Picture 9" descr="22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720" y="2368112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2" name="Picture 11" descr="26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40" y="2626581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3" name="Picture 12" descr="222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3936062" y="2172197"/>
              <a:ext cx="1938514" cy="2513607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16933" y="1306494"/>
            <a:ext cx="8229600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Your District Leadership Handbook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Achieving Success Standards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6"/>
              </a:rPr>
              <a:t>www.toastmasters.org/218A_pdf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Maintaining Strong Clubs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6"/>
              </a:rPr>
              <a:t>www.toastmasters.org/218A_pdf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Conducting Quality Contests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7"/>
              </a:rPr>
              <a:t>www.toastmasters.org/218E_pdf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Dues Renewals Resources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DCP Program </a:t>
            </a:r>
            <a:r>
              <a:rPr lang="en-US" sz="2200" kern="0" dirty="0" smtClean="0">
                <a:hlinkClick r:id="rId8"/>
              </a:rPr>
              <a:t>www.toastmasters.org/1111</a:t>
            </a:r>
            <a:endParaRPr lang="en-US" sz="2200" kern="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/>
              <a:t>District Recognition Program 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hlinkClick r:id="rId9"/>
              </a:rPr>
              <a:t>www.toastmasters.org/RecognitionManual</a:t>
            </a:r>
            <a:endParaRPr lang="en-US" sz="2200" kern="0" dirty="0" smtClean="0"/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1819574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3459162"/>
          </a:xfrm>
        </p:spPr>
        <p:txBody>
          <a:bodyPr/>
          <a:lstStyle/>
          <a:p>
            <a:pPr algn="ctr"/>
            <a:r>
              <a:rPr lang="en-US" dirty="0" smtClean="0"/>
              <a:t>Celebrate…A Toast to YOU!</a:t>
            </a:r>
            <a:br>
              <a:rPr lang="en-US" dirty="0" smtClean="0"/>
            </a:br>
            <a:r>
              <a:rPr lang="en-US" dirty="0" smtClean="0"/>
              <a:t>Thank you for your service as an Area Governor this year!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3048000" cy="325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Video</a:t>
            </a:r>
            <a:endParaRPr lang="en-US" dirty="0"/>
          </a:p>
        </p:txBody>
      </p:sp>
      <p:sp>
        <p:nvSpPr>
          <p:cNvPr id="6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244334"/>
            <a:ext cx="792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://www.youtube.com/watch?v=Z7O8s6NgAck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36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Agenda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8720"/>
            <a:ext cx="8382000" cy="5059680"/>
          </a:xfrm>
        </p:spPr>
        <p:txBody>
          <a:bodyPr/>
          <a:lstStyle/>
          <a:p>
            <a:r>
              <a:rPr lang="en-US" sz="2600" dirty="0" smtClean="0"/>
              <a:t>Review Past Session/Training Successes</a:t>
            </a:r>
          </a:p>
          <a:p>
            <a:r>
              <a:rPr lang="en-US" sz="2600" dirty="0" smtClean="0"/>
              <a:t>SWOT Reports: Jean &amp; Dan</a:t>
            </a:r>
          </a:p>
          <a:p>
            <a:r>
              <a:rPr lang="en-US" sz="2600" dirty="0" smtClean="0"/>
              <a:t>SWOT working time:</a:t>
            </a:r>
          </a:p>
          <a:p>
            <a:pPr lvl="1"/>
            <a:r>
              <a:rPr lang="en-US" sz="2200" dirty="0" smtClean="0"/>
              <a:t>Break-out session by Division (Drawing for prize)</a:t>
            </a:r>
          </a:p>
          <a:p>
            <a:r>
              <a:rPr lang="en-US" sz="2600" dirty="0" smtClean="0"/>
              <a:t>Contests</a:t>
            </a:r>
          </a:p>
          <a:p>
            <a:pPr lvl="1"/>
            <a:r>
              <a:rPr lang="en-US" sz="2200" dirty="0" smtClean="0"/>
              <a:t>Dates of Division Contests, Area Contest Dates must be set by now</a:t>
            </a:r>
          </a:p>
          <a:p>
            <a:r>
              <a:rPr lang="en-US" sz="2600" dirty="0" smtClean="0"/>
              <a:t>Dues &amp; follow up</a:t>
            </a:r>
          </a:p>
          <a:p>
            <a:r>
              <a:rPr lang="en-US" sz="2600" dirty="0" smtClean="0"/>
              <a:t>Finishing  &amp; Finding: Visits by April 30 </a:t>
            </a:r>
          </a:p>
          <a:p>
            <a:pPr lvl="1"/>
            <a:r>
              <a:rPr lang="en-US" sz="2200" dirty="0" smtClean="0"/>
              <a:t>(post by May 31) &amp; Finding New Leaders</a:t>
            </a:r>
          </a:p>
          <a:p>
            <a:r>
              <a:rPr lang="en-US" sz="2600" dirty="0" smtClean="0"/>
              <a:t>Spring Convention: Business meeting, proxies</a:t>
            </a:r>
          </a:p>
        </p:txBody>
      </p:sp>
    </p:spTree>
    <p:extLst>
      <p:ext uri="{BB962C8B-B14F-4D97-AF65-F5344CB8AC3E}">
        <p14:creationId xmlns:p14="http://schemas.microsoft.com/office/powerpoint/2010/main" val="3663228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Objectives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229600" cy="4754880"/>
          </a:xfrm>
        </p:spPr>
        <p:txBody>
          <a:bodyPr/>
          <a:lstStyle/>
          <a:p>
            <a:pPr marL="57150" indent="0">
              <a:buNone/>
            </a:pPr>
            <a:r>
              <a:rPr lang="en-US" sz="3600" dirty="0" smtClean="0"/>
              <a:t>Turn up the heat…Know where you are now…what do you need to do assure Distinguished Clubs in your Area?</a:t>
            </a:r>
          </a:p>
          <a:p>
            <a:pPr lvl="1">
              <a:buNone/>
            </a:pPr>
            <a:r>
              <a:rPr lang="en-US" sz="3200" dirty="0" smtClean="0"/>
              <a:t>Review:</a:t>
            </a:r>
          </a:p>
          <a:p>
            <a:pPr lvl="1"/>
            <a:r>
              <a:rPr lang="en-US" sz="3200" dirty="0" smtClean="0"/>
              <a:t>Execute Contests</a:t>
            </a:r>
          </a:p>
          <a:p>
            <a:pPr lvl="1"/>
            <a:r>
              <a:rPr lang="en-US" sz="3200" dirty="0" smtClean="0"/>
              <a:t>Finish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Round Club Visits</a:t>
            </a:r>
          </a:p>
          <a:p>
            <a:pPr lvl="1"/>
            <a:r>
              <a:rPr lang="en-US" sz="3200" dirty="0" smtClean="0"/>
              <a:t>Your role in dues follow up</a:t>
            </a:r>
          </a:p>
          <a:p>
            <a:pPr lvl="1"/>
            <a:r>
              <a:rPr lang="en-US" sz="3200" dirty="0" smtClean="0"/>
              <a:t>Finding New Leaders</a:t>
            </a:r>
          </a:p>
        </p:txBody>
      </p:sp>
      <p:pic>
        <p:nvPicPr>
          <p:cNvPr id="2050" name="Picture 2" descr="C:\Users\Joan\AppData\Local\Microsoft\Windows\Temporary Internet Files\Content.IE5\J5AXQLJ2\MM90023635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447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73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of SWOT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0232"/>
            <a:ext cx="8229600" cy="3581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Eastern Division – Jean McAllister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Frontier Division – Dan Grundtner</a:t>
            </a:r>
            <a:endParaRPr lang="en-US" dirty="0"/>
          </a:p>
        </p:txBody>
      </p:sp>
      <p:pic>
        <p:nvPicPr>
          <p:cNvPr id="1028" name="Picture 4" descr="C:\Users\Joan\AppData\Local\Microsoft\Windows\Temporary Internet Files\Content.IE5\J5AXQLJ2\MM90023635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667000" cy="459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642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SWOT time!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9358"/>
            <a:ext cx="8839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Strengths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200" dirty="0" smtClean="0"/>
              <a:t>Which clubs will be distinguished?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200" dirty="0" smtClean="0"/>
              <a:t>New leader opportunities (Area Gov or cmte member)</a:t>
            </a:r>
          </a:p>
          <a:p>
            <a:endParaRPr lang="en-US" sz="1000" b="1" dirty="0" smtClean="0"/>
          </a:p>
          <a:p>
            <a:r>
              <a:rPr lang="en-US" sz="2500" b="1" dirty="0" smtClean="0"/>
              <a:t>Weaknesses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Clubs that didn’t get officer training goal or paid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round dues late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Clubs without at least 4 new members so far this year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Clubs 12 or under or that dropped below base</a:t>
            </a:r>
          </a:p>
          <a:p>
            <a:endParaRPr lang="en-US" sz="1000" b="1" dirty="0" smtClean="0"/>
          </a:p>
          <a:p>
            <a:r>
              <a:rPr lang="en-US" sz="2500" b="1" dirty="0" smtClean="0"/>
              <a:t>Opportunities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Engaged club officers that expect to be distinguished (but not quite there)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New leader opportunities (Area Gov or cmte member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sz="2500" b="1" dirty="0" smtClean="0"/>
              <a:t>Threats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Clubs not meeting, not communicating, low or no dues from Oct, didn’t attend training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Contest Questions: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981200"/>
            <a:ext cx="8229600" cy="44196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/>
          <a:lstStyle/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What is the date of your Area Contest?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lang="en-US" sz="2600" kern="0" noProof="0" dirty="0" smtClean="0">
                <a:latin typeface="+mn-lt"/>
                <a:ea typeface="+mn-ea"/>
              </a:rPr>
              <a:t>Have you communicated details to your clubs so they can hold their contest in time?</a:t>
            </a:r>
          </a:p>
          <a:p>
            <a:pPr marL="971550" lvl="1" indent="-514350">
              <a:spcBef>
                <a:spcPct val="20000"/>
              </a:spcBef>
              <a:buClr>
                <a:schemeClr val="bg2"/>
              </a:buClr>
              <a:buFontTx/>
              <a:buAutoNum type="arabicPeriod"/>
            </a:pPr>
            <a:r>
              <a:rPr lang="en-US" sz="2600" kern="0" dirty="0" smtClean="0"/>
              <a:t>Do you have a flyer with details posted on d6tm.org?  Do you have awards &amp; certificates?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lang="en-US" sz="2600" kern="0" noProof="0" dirty="0" smtClean="0">
                <a:latin typeface="+mn-lt"/>
                <a:ea typeface="+mn-ea"/>
              </a:rPr>
              <a:t>Do the presidents know you need contestants &amp; volunteers (judges, timers, greeters etc?) names in advance (give them a deadline)?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Do</a:t>
            </a:r>
            <a:r>
              <a:rPr kumimoji="0" lang="en-US" sz="26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you have a Contest Chair, Toastmaster &amp; Chief Judge named? Do they know the process &amp; rules? Do you know the process &amp; rules?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AutoNum type="arabicPeriod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Spring 2013 Division Contests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066800"/>
            <a:ext cx="655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Prairie 	Saturday April 6</a:t>
            </a:r>
          </a:p>
          <a:p>
            <a:r>
              <a:rPr lang="en-US" sz="2400" dirty="0" smtClean="0"/>
              <a:t>	Western 	Monday April 8</a:t>
            </a:r>
          </a:p>
          <a:p>
            <a:r>
              <a:rPr lang="en-US" sz="2400" dirty="0" smtClean="0"/>
              <a:t>	Central	Tuesday April 9</a:t>
            </a:r>
          </a:p>
          <a:p>
            <a:r>
              <a:rPr lang="en-US" sz="2400" dirty="0" smtClean="0"/>
              <a:t>	Eastern	Thursday April 11</a:t>
            </a:r>
          </a:p>
          <a:p>
            <a:r>
              <a:rPr lang="en-US" sz="2400" dirty="0" smtClean="0"/>
              <a:t>	International 	Saturday April 13</a:t>
            </a:r>
          </a:p>
          <a:p>
            <a:r>
              <a:rPr lang="en-US" sz="2400" dirty="0" smtClean="0"/>
              <a:t>	Frontier	Tuesday April 16</a:t>
            </a:r>
          </a:p>
          <a:p>
            <a:r>
              <a:rPr lang="en-US" sz="2400" dirty="0" smtClean="0"/>
              <a:t>	Northern	Wednesday April 17</a:t>
            </a:r>
          </a:p>
          <a:p>
            <a:r>
              <a:rPr lang="en-US" sz="2400" dirty="0" smtClean="0"/>
              <a:t>	Southern	Saturday April 20</a:t>
            </a:r>
          </a:p>
          <a:p>
            <a:r>
              <a:rPr lang="en-US" sz="2400" dirty="0" smtClean="0"/>
              <a:t>	Metro		Wednesday April 24</a:t>
            </a:r>
          </a:p>
          <a:p>
            <a:r>
              <a:rPr lang="en-US" sz="2400" dirty="0" smtClean="0"/>
              <a:t>	Rivers		Thursday April 25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District 6 Spring Convention:   May 3-4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186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7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Club Visits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648200"/>
          </a:xfrm>
        </p:spPr>
        <p:txBody>
          <a:bodyPr/>
          <a:lstStyle/>
          <a:p>
            <a:r>
              <a:rPr lang="en-US" sz="3000" dirty="0" smtClean="0"/>
              <a:t>Review form in advance, compare to round 1</a:t>
            </a:r>
          </a:p>
          <a:p>
            <a:r>
              <a:rPr lang="en-US" sz="3000" dirty="0" smtClean="0"/>
              <a:t>Encourage &amp; recognize club officers &amp; members</a:t>
            </a:r>
          </a:p>
          <a:p>
            <a:r>
              <a:rPr lang="en-US" sz="3000" dirty="0" smtClean="0"/>
              <a:t>Encourage goal completion towards DCP</a:t>
            </a:r>
          </a:p>
          <a:p>
            <a:pPr lvl="1"/>
            <a:r>
              <a:rPr lang="en-US" sz="2600" dirty="0" smtClean="0"/>
              <a:t>Educational awards &amp; membership growth</a:t>
            </a:r>
          </a:p>
          <a:p>
            <a:r>
              <a:rPr lang="en-US" sz="3000" dirty="0" smtClean="0"/>
              <a:t>Look for new leaders</a:t>
            </a:r>
          </a:p>
          <a:p>
            <a:pPr lvl="1"/>
            <a:r>
              <a:rPr lang="en-US" dirty="0" smtClean="0"/>
              <a:t>What are attributes to look for?</a:t>
            </a:r>
          </a:p>
          <a:p>
            <a:pPr lvl="1"/>
            <a:r>
              <a:rPr lang="en-US" dirty="0" smtClean="0"/>
              <a:t>Give names of potential Area Governors to Sharon Rollefson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 blank_template.pot</Template>
  <TotalTime>1082</TotalTime>
  <Words>765</Words>
  <Application>Microsoft Office PowerPoint</Application>
  <PresentationFormat>On-screen Show (4:3)</PresentationFormat>
  <Paragraphs>132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2011- blank_template</vt:lpstr>
      <vt:lpstr>Spacer</vt:lpstr>
      <vt:lpstr>AREA AND DIVISION GOVERNOR TRAINING March 9, 2013</vt:lpstr>
      <vt:lpstr>Leadership Video</vt:lpstr>
      <vt:lpstr>Session Agenda</vt:lpstr>
      <vt:lpstr>Session Objectives</vt:lpstr>
      <vt:lpstr>Examples of SWOT Analysis</vt:lpstr>
      <vt:lpstr>It’s SWOT time!</vt:lpstr>
      <vt:lpstr>Contest Questions:</vt:lpstr>
      <vt:lpstr>Spring 2013 Division Contests</vt:lpstr>
      <vt:lpstr>Club Visits</vt:lpstr>
      <vt:lpstr>Dues &amp; Follow Up</vt:lpstr>
      <vt:lpstr>Finding &amp; Finishing</vt:lpstr>
      <vt:lpstr>Conclusion:  Your next steps</vt:lpstr>
      <vt:lpstr>May 18, 2013</vt:lpstr>
      <vt:lpstr>Resources</vt:lpstr>
      <vt:lpstr>Celebrate…A Toast to YOU! Thank you for your service as an Area Governor this year!   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Joan</cp:lastModifiedBy>
  <cp:revision>98</cp:revision>
  <cp:lastPrinted>2012-06-08T21:57:58Z</cp:lastPrinted>
  <dcterms:created xsi:type="dcterms:W3CDTF">2011-08-11T18:02:08Z</dcterms:created>
  <dcterms:modified xsi:type="dcterms:W3CDTF">2013-03-10T16:55:37Z</dcterms:modified>
</cp:coreProperties>
</file>