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notesMasterIdLst>
    <p:notesMasterId r:id="rId14"/>
  </p:notesMasterIdLst>
  <p:sldIdLst>
    <p:sldId id="256" r:id="rId3"/>
    <p:sldId id="257" r:id="rId4"/>
    <p:sldId id="258" r:id="rId5"/>
    <p:sldId id="279" r:id="rId6"/>
    <p:sldId id="260" r:id="rId7"/>
    <p:sldId id="280" r:id="rId8"/>
    <p:sldId id="284" r:id="rId9"/>
    <p:sldId id="285" r:id="rId10"/>
    <p:sldId id="273" r:id="rId11"/>
    <p:sldId id="283" r:id="rId12"/>
    <p:sldId id="288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51" autoAdjust="0"/>
  </p:normalViewPr>
  <p:slideViewPr>
    <p:cSldViewPr showGuides="1">
      <p:cViewPr varScale="1">
        <p:scale>
          <a:sx n="58" d="100"/>
          <a:sy n="58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C9B7C-FE56-4FB4-9044-1D2C6319AEE4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A28F-A437-4039-BF92-541648B5F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r>
              <a:rPr lang="en-US" baseline="0" dirty="0" smtClean="0"/>
              <a:t> towards the end</a:t>
            </a:r>
          </a:p>
          <a:p>
            <a:r>
              <a:rPr lang="en-US" baseline="0" dirty="0" smtClean="0"/>
              <a:t>Never give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8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Finishing the Year strong: Area Visits, recognition and what to look for in finding new AG’s for 2013-14  - Give names to Sharon Rollefson for approval/appointment.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ebdings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391935-417E-A947-81B0-3194D8079C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DE5DA-37DD-1E48-8B65-A53B43FBC9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2656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6638"/>
            <a:ext cx="2057400" cy="490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6638"/>
            <a:ext cx="6019800" cy="490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BA9038-7183-2C44-B7CA-0AE58BCB353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6910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DEEBF-C4FA-5044-9EFC-59CD0CD040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7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0C498-A764-A94D-A4DE-0BA1966FAC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4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779EF4-AB7E-BF4F-8184-CBBA19D93D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5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38C64-FF8C-F045-8878-9DAEEAD1A7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1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E3049-295E-4342-A773-8A0D736FAC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4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6DEB44-18B5-934C-BEE2-6578642A007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8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74360A-21F5-C549-AD0D-A9436567B6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90E29C-9BC9-334F-A800-5401BEDA2F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66C139-B622-754C-B598-10241DF62D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43956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2EFE5-CED2-3D4A-815F-141876A80C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87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8D19D5-17F4-8B41-AA24-6CEC5A50BF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77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1EE01F-9315-D44B-9434-97B42C9337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BB107A-5ED3-4C43-A462-6D0E90AE08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9783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BDD48-CDF9-B549-A62A-7D5B3A1CF7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4205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879D77-9CEF-EA40-9174-AADD4AABF7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66828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09F85C-FAC3-144A-B2F1-984B9760C9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10198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CC464-1DDA-EA49-AE9A-9F1284A85B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280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E9556-97B7-EE4F-9314-BCC62A5999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75174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C40A83-18AA-7546-AE74-497FDB5D4C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7772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36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5A4B54-516F-D548-B37A-957C9DBC595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ebdings" charset="0"/>
        <a:buChar char="4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0198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6357A03-A925-9149-B7FB-C1041293B38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astmasters.org/1111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toastmasters.org/218E_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oastmasters.org/218A_pdf" TargetMode="External"/><Relationship Id="rId5" Type="http://schemas.openxmlformats.org/officeDocument/2006/relationships/image" Target="../media/image8.tiff"/><Relationship Id="rId4" Type="http://schemas.openxmlformats.org/officeDocument/2006/relationships/image" Target="../media/image7.jpeg"/><Relationship Id="rId9" Type="http://schemas.openxmlformats.org/officeDocument/2006/relationships/hyperlink" Target="http://www.toastmasters.org/RecognitionManu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7350"/>
            <a:ext cx="7772400" cy="1924050"/>
          </a:xfrm>
        </p:spPr>
        <p:txBody>
          <a:bodyPr/>
          <a:lstStyle/>
          <a:p>
            <a:r>
              <a:rPr lang="en-US" dirty="0" smtClean="0"/>
              <a:t>AREA AND DIVISION GOVERNOR</a:t>
            </a:r>
            <a:br>
              <a:rPr lang="en-US" dirty="0" smtClean="0"/>
            </a:br>
            <a:r>
              <a:rPr lang="en-US" sz="4800" dirty="0" smtClean="0"/>
              <a:t>TRAINING</a:t>
            </a:r>
            <a:br>
              <a:rPr lang="en-US" sz="4800" dirty="0" smtClean="0"/>
            </a:br>
            <a:r>
              <a:rPr lang="en-US" sz="4800" dirty="0" smtClean="0"/>
              <a:t>May 18, 2013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695700"/>
            <a:ext cx="8458200" cy="20193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Today’s Theme:</a:t>
            </a:r>
          </a:p>
          <a:p>
            <a:r>
              <a:rPr lang="en-US" sz="4400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Finish the Year Strong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206CP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oan\AppData\Local\Microsoft\Windows\Temporary Internet Files\Content.IE5\288PNAUK\MM90033677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30486"/>
            <a:ext cx="1666001" cy="19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838200"/>
            <a:ext cx="9372600" cy="16764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Thanks for your </a:t>
            </a:r>
            <a:r>
              <a:rPr lang="en-US" dirty="0"/>
              <a:t>S</a:t>
            </a:r>
            <a:r>
              <a:rPr lang="en-US" dirty="0" smtClean="0"/>
              <a:t>ervice and Leadership 2012-2013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362200"/>
            <a:ext cx="79375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Welcome the 2013-2014 team who will lead District 6 to Distinguished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54258"/>
            <a:ext cx="7162800" cy="37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9644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Session Agenda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059680"/>
          </a:xfrm>
        </p:spPr>
        <p:txBody>
          <a:bodyPr/>
          <a:lstStyle/>
          <a:p>
            <a:endParaRPr lang="en-US" sz="2600" dirty="0" smtClean="0"/>
          </a:p>
          <a:p>
            <a:r>
              <a:rPr lang="en-US" sz="2600" dirty="0" smtClean="0"/>
              <a:t>TMOY</a:t>
            </a:r>
          </a:p>
          <a:p>
            <a:r>
              <a:rPr lang="en-US" sz="2600" dirty="0" smtClean="0"/>
              <a:t>Transition</a:t>
            </a:r>
          </a:p>
          <a:p>
            <a:r>
              <a:rPr lang="en-US" sz="2600" dirty="0" smtClean="0"/>
              <a:t>Clubs Updates</a:t>
            </a:r>
          </a:p>
          <a:p>
            <a:r>
              <a:rPr lang="en-US" sz="2600" dirty="0" smtClean="0"/>
              <a:t>Dues &amp; </a:t>
            </a:r>
            <a:r>
              <a:rPr lang="en-US" sz="2600" dirty="0"/>
              <a:t> </a:t>
            </a:r>
            <a:r>
              <a:rPr lang="en-US" sz="2600" dirty="0" smtClean="0"/>
              <a:t>Follow-up with clubs</a:t>
            </a:r>
          </a:p>
          <a:p>
            <a:r>
              <a:rPr lang="en-US" sz="2600" dirty="0" smtClean="0"/>
              <a:t>Finishing Strong</a:t>
            </a:r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632282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Session Objectives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8720"/>
            <a:ext cx="8229600" cy="4754880"/>
          </a:xfrm>
        </p:spPr>
        <p:txBody>
          <a:bodyPr/>
          <a:lstStyle/>
          <a:p>
            <a:pPr marL="57150" indent="0">
              <a:buNone/>
            </a:pPr>
            <a:r>
              <a:rPr lang="en-US" sz="3600" dirty="0" smtClean="0"/>
              <a:t>Keep the focus…Know where you are now…what do you need to know to assure Distinguished Clubs in your Area?</a:t>
            </a:r>
          </a:p>
          <a:p>
            <a:pPr lvl="1">
              <a:buNone/>
            </a:pPr>
            <a:r>
              <a:rPr lang="en-US" sz="3200" dirty="0" smtClean="0"/>
              <a:t>Review:</a:t>
            </a:r>
          </a:p>
          <a:p>
            <a:pPr lvl="1"/>
            <a:r>
              <a:rPr lang="en-US" sz="3200" dirty="0" smtClean="0"/>
              <a:t>Your role in dues follow up</a:t>
            </a:r>
          </a:p>
          <a:p>
            <a:pPr lvl="1"/>
            <a:r>
              <a:rPr lang="en-US" sz="3200" dirty="0" smtClean="0"/>
              <a:t>Finding New Leaders</a:t>
            </a:r>
          </a:p>
          <a:p>
            <a:pPr lvl="1"/>
            <a:r>
              <a:rPr lang="en-US" sz="3200" dirty="0" smtClean="0"/>
              <a:t>Educate the New </a:t>
            </a:r>
            <a:r>
              <a:rPr lang="en-US" sz="3200" dirty="0"/>
              <a:t>L</a:t>
            </a:r>
            <a:r>
              <a:rPr lang="en-US" sz="3200" dirty="0" smtClean="0"/>
              <a:t>eaders on clubs</a:t>
            </a:r>
          </a:p>
        </p:txBody>
      </p:sp>
      <p:pic>
        <p:nvPicPr>
          <p:cNvPr id="2051" name="Picture 3" descr="C:\Users\Joan\AppData\Local\Microsoft\Windows\Temporary Internet Files\Content.IE5\288PNAUK\MM9003367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15658"/>
            <a:ext cx="1524000" cy="17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735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TMOY: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09700"/>
            <a:ext cx="8229600" cy="44196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/>
          <a:lstStyle/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AutoNum type="arabicPeriod"/>
              <a:tabLst/>
              <a:defRPr/>
            </a:pPr>
            <a:endParaRPr kumimoji="0" lang="en-US" sz="2600" b="0" i="0" u="none" strike="noStrike" kern="0" cap="none" spc="0" normalizeH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Area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Governors remind your clubs about TMOY for their club at the end of May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AutoNum type="arabicPeriod"/>
              <a:tabLst/>
              <a:defRPr/>
            </a:pPr>
            <a:r>
              <a:rPr lang="en-US" sz="3200" kern="0" baseline="0" dirty="0" smtClean="0">
                <a:latin typeface="+mn-lt"/>
                <a:ea typeface="+mn-ea"/>
              </a:rPr>
              <a:t>Area</a:t>
            </a:r>
            <a:r>
              <a:rPr lang="en-US" sz="3200" kern="0" dirty="0" smtClean="0">
                <a:latin typeface="+mn-lt"/>
                <a:ea typeface="+mn-ea"/>
              </a:rPr>
              <a:t> Governors need to select their TMOY by mid June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Division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Governors need to select before end of June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AutoNum type="arabicPeriod"/>
              <a:tabLst/>
              <a:defRPr/>
            </a:pPr>
            <a:r>
              <a:rPr lang="en-US" sz="3200" kern="0" baseline="0" dirty="0" smtClean="0">
                <a:latin typeface="+mn-lt"/>
                <a:ea typeface="+mn-ea"/>
              </a:rPr>
              <a:t>Complete the D6 TMOY form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3048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Transition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7121" y="1297632"/>
            <a:ext cx="4040188" cy="639762"/>
          </a:xfrm>
        </p:spPr>
        <p:txBody>
          <a:bodyPr/>
          <a:lstStyle/>
          <a:p>
            <a:r>
              <a:rPr lang="en-US" sz="2800" dirty="0" smtClean="0"/>
              <a:t>Reminders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/>
          <a:p>
            <a:r>
              <a:rPr lang="en-US" sz="2800" dirty="0" smtClean="0"/>
              <a:t>Share what you know about your clubs in your area</a:t>
            </a:r>
          </a:p>
          <a:p>
            <a:r>
              <a:rPr lang="en-US" sz="2800" dirty="0" smtClean="0"/>
              <a:t>Who is the go to person in each club</a:t>
            </a:r>
          </a:p>
          <a:p>
            <a:r>
              <a:rPr lang="en-US" sz="2800" dirty="0" smtClean="0"/>
              <a:t>Any one in particular that stands out as someone you can count on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63346" y="1981200"/>
            <a:ext cx="4041775" cy="3951288"/>
          </a:xfrm>
        </p:spPr>
        <p:txBody>
          <a:bodyPr/>
          <a:lstStyle/>
          <a:p>
            <a:r>
              <a:rPr lang="en-US" sz="2800" dirty="0" smtClean="0"/>
              <a:t>Any concerns that are sensitive for each club</a:t>
            </a:r>
          </a:p>
          <a:p>
            <a:r>
              <a:rPr lang="en-US" sz="2800" dirty="0" smtClean="0"/>
              <a:t>Who is someone you need to manage</a:t>
            </a:r>
          </a:p>
          <a:p>
            <a:r>
              <a:rPr lang="en-US" sz="2800" dirty="0" smtClean="0"/>
              <a:t>Any updates on where clubs are- is there security – anything that you had to learn the hard way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066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endParaRPr lang="en-US" dirty="0"/>
          </a:p>
        </p:txBody>
      </p:sp>
      <p:pic>
        <p:nvPicPr>
          <p:cNvPr id="5122" name="Picture 2" descr="C:\Users\Joan\AppData\Local\Microsoft\Windows\Temporary Internet Files\Content.IE5\288PNAUK\MM9003367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57" y="722741"/>
            <a:ext cx="1229462" cy="14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656419" y="1274388"/>
            <a:ext cx="4041775" cy="639762"/>
          </a:xfrm>
        </p:spPr>
        <p:txBody>
          <a:bodyPr/>
          <a:lstStyle/>
          <a:p>
            <a:r>
              <a:rPr lang="en-US" sz="2800" dirty="0" smtClean="0"/>
              <a:t>Outstanding Issues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11186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7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Club Updates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648200"/>
          </a:xfrm>
        </p:spPr>
        <p:txBody>
          <a:bodyPr/>
          <a:lstStyle/>
          <a:p>
            <a:r>
              <a:rPr lang="en-US" sz="3000" dirty="0" smtClean="0"/>
              <a:t>Encourage goal completion towards DCP</a:t>
            </a:r>
          </a:p>
          <a:p>
            <a:pPr lvl="1"/>
            <a:r>
              <a:rPr lang="en-US" sz="2600" dirty="0" smtClean="0"/>
              <a:t>Educational awards &amp; membership growth</a:t>
            </a:r>
          </a:p>
          <a:p>
            <a:pPr lvl="1"/>
            <a:r>
              <a:rPr lang="en-US" sz="2600" dirty="0" smtClean="0"/>
              <a:t>Elect club officers and turn them in to TI</a:t>
            </a:r>
          </a:p>
          <a:p>
            <a:r>
              <a:rPr lang="en-US" sz="3000" dirty="0" smtClean="0"/>
              <a:t>You don’t have a replacement AG?</a:t>
            </a:r>
          </a:p>
          <a:p>
            <a:pPr lvl="1"/>
            <a:r>
              <a:rPr lang="en-US" dirty="0" smtClean="0"/>
              <a:t>Ask someone you think would be interested</a:t>
            </a:r>
          </a:p>
          <a:p>
            <a:pPr lvl="1"/>
            <a:r>
              <a:rPr lang="en-US" dirty="0" smtClean="0"/>
              <a:t>Give names of potential Area Governors to Sharon Rollefson</a:t>
            </a:r>
          </a:p>
          <a:p>
            <a:r>
              <a:rPr lang="en-US" dirty="0" smtClean="0"/>
              <a:t>Rally your clubs to succeed by the end of the year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8229600" cy="812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lubs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983246" cy="4953000"/>
          </a:xfrm>
        </p:spPr>
        <p:txBody>
          <a:bodyPr/>
          <a:lstStyle/>
          <a:p>
            <a:r>
              <a:rPr lang="en-US" dirty="0" smtClean="0"/>
              <a:t>April 1: Dues were due at TI. </a:t>
            </a:r>
          </a:p>
          <a:p>
            <a:pPr lvl="1"/>
            <a:r>
              <a:rPr lang="en-US" dirty="0" smtClean="0"/>
              <a:t>Have all your clubs dues been paid?</a:t>
            </a:r>
          </a:p>
          <a:p>
            <a:pPr lvl="1"/>
            <a:r>
              <a:rPr lang="en-US" dirty="0" smtClean="0"/>
              <a:t>Can you facilitate getting your clubs </a:t>
            </a:r>
            <a:r>
              <a:rPr lang="en-US" dirty="0"/>
              <a:t>t</a:t>
            </a:r>
            <a:r>
              <a:rPr lang="en-US" dirty="0" smtClean="0"/>
              <a:t>hat have not paid their dues to do so?</a:t>
            </a:r>
          </a:p>
          <a:p>
            <a:r>
              <a:rPr lang="en-US" dirty="0" smtClean="0"/>
              <a:t>Recognize your clubs with something they have done well this year </a:t>
            </a:r>
          </a:p>
          <a:p>
            <a:r>
              <a:rPr lang="en-US" dirty="0" smtClean="0"/>
              <a:t>Have a speech night so members can complete education awards</a:t>
            </a:r>
          </a:p>
          <a:p>
            <a:r>
              <a:rPr lang="en-US" dirty="0" smtClean="0"/>
              <a:t>Celebrate your clubs  success with a party and food</a:t>
            </a:r>
          </a:p>
        </p:txBody>
      </p:sp>
      <p:pic>
        <p:nvPicPr>
          <p:cNvPr id="4" name="Picture 2" descr="C:\Users\Joan\AppData\Local\Microsoft\Windows\Temporary Internet Files\Content.IE5\288PNAUK\MM9003367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36" y="2880996"/>
            <a:ext cx="1701021" cy="19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Finishing Strong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724400"/>
          </a:xfrm>
        </p:spPr>
        <p:txBody>
          <a:bodyPr/>
          <a:lstStyle/>
          <a:p>
            <a:r>
              <a:rPr lang="en-US" dirty="0" smtClean="0"/>
              <a:t>Club visits end of April – enter until end of May</a:t>
            </a:r>
          </a:p>
          <a:p>
            <a:r>
              <a:rPr lang="en-US" dirty="0" smtClean="0"/>
              <a:t>Transition to New Area Governor</a:t>
            </a:r>
          </a:p>
          <a:p>
            <a:r>
              <a:rPr lang="en-US" dirty="0" smtClean="0"/>
              <a:t>Check on Club Officer list by end of June</a:t>
            </a:r>
          </a:p>
          <a:p>
            <a:r>
              <a:rPr lang="en-US" dirty="0" smtClean="0"/>
              <a:t>Assist the incoming AG with Officer training </a:t>
            </a:r>
          </a:p>
          <a:p>
            <a:r>
              <a:rPr lang="en-US" dirty="0" smtClean="0"/>
              <a:t>HPL project is complete and ready to submit</a:t>
            </a:r>
          </a:p>
          <a:p>
            <a:endParaRPr lang="en-US" dirty="0"/>
          </a:p>
        </p:txBody>
      </p:sp>
      <p:pic>
        <p:nvPicPr>
          <p:cNvPr id="4" name="Picture 2" descr="C:\Users\Joan\AppData\Local\Microsoft\Windows\Temporary Internet Files\Content.IE5\288PNAUK\MM9003367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99392"/>
            <a:ext cx="1371600" cy="15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oan\AppData\Local\Microsoft\Windows\Temporary Internet Files\Content.IE5\288PNAUK\MM9003367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82397"/>
            <a:ext cx="1371600" cy="15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oan\AppData\Local\Microsoft\Windows\Temporary Internet Files\Content.IE5\288PNAUK\MM9003367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26832"/>
            <a:ext cx="1371600" cy="15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3"/>
            <a:ext cx="8229600" cy="6688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Resources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00800" y="1371600"/>
            <a:ext cx="2133600" cy="2133600"/>
            <a:chOff x="2438400" y="2172197"/>
            <a:chExt cx="3436176" cy="2963683"/>
          </a:xfrm>
        </p:grpSpPr>
        <p:pic>
          <p:nvPicPr>
            <p:cNvPr id="9" name="Picture 8" descr="1310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561963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0" name="Picture 9" descr="22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720" y="2368112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2" name="Picture 11" descr="26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040" y="2626581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3" name="Picture 12" descr="222.t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">
              <a:off x="3936062" y="2172197"/>
              <a:ext cx="1938514" cy="2513607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</p:grpSp>
      <p:sp>
        <p:nvSpPr>
          <p:cNvPr id="11" name="Rectangle 10"/>
          <p:cNvSpPr/>
          <p:nvPr/>
        </p:nvSpPr>
        <p:spPr>
          <a:xfrm>
            <a:off x="16933" y="1306494"/>
            <a:ext cx="8229600" cy="489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Your District Leadership Handbook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Achieving Success Standards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>
                <a:hlinkClick r:id="rId6"/>
              </a:rPr>
              <a:t>www.toastmasters.org/218A_pdf</a:t>
            </a:r>
            <a:endParaRPr lang="en-US" sz="2200" kern="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Maintaining Strong Clubs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>
                <a:hlinkClick r:id="rId6"/>
              </a:rPr>
              <a:t>www.toastmasters.org/218A_pdf</a:t>
            </a:r>
            <a:endParaRPr lang="en-US" sz="2200" kern="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Conducting Quality Contests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>
                <a:hlinkClick r:id="rId7"/>
              </a:rPr>
              <a:t>www.toastmasters.org/218E_pdf</a:t>
            </a:r>
            <a:endParaRPr lang="en-US" sz="2200" kern="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Dues Renewals Resources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DCP Program </a:t>
            </a:r>
            <a:r>
              <a:rPr lang="en-US" sz="2200" kern="0" dirty="0" smtClean="0">
                <a:hlinkClick r:id="rId8"/>
              </a:rPr>
              <a:t>www.toastmasters.org/1111</a:t>
            </a:r>
            <a:endParaRPr lang="en-US" sz="2200" kern="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District Recognition Program 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>
                <a:hlinkClick r:id="rId9"/>
              </a:rPr>
              <a:t>www.toastmasters.org/RecognitionManual</a:t>
            </a:r>
            <a:endParaRPr lang="en-US" sz="2200" kern="0" dirty="0" smtClean="0"/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endParaRPr lang="en-US" sz="2200" kern="0" dirty="0" smtClean="0"/>
          </a:p>
        </p:txBody>
      </p:sp>
    </p:spTree>
    <p:extLst>
      <p:ext uri="{BB962C8B-B14F-4D97-AF65-F5344CB8AC3E}">
        <p14:creationId xmlns:p14="http://schemas.microsoft.com/office/powerpoint/2010/main" val="18195747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- blank_template">
  <a:themeElements>
    <a:clrScheme name="Basic 14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Basic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F2DF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5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acer">
  <a:themeElements>
    <a:clrScheme name="Spacer 13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Spacer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pac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 blank_template.pot</Template>
  <TotalTime>1355</TotalTime>
  <Words>401</Words>
  <Application>Microsoft Office PowerPoint</Application>
  <PresentationFormat>On-screen Show (4:3)</PresentationFormat>
  <Paragraphs>74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2011- blank_template</vt:lpstr>
      <vt:lpstr>Spacer</vt:lpstr>
      <vt:lpstr>AREA AND DIVISION GOVERNOR TRAINING May 18, 2013</vt:lpstr>
      <vt:lpstr>Session Agenda</vt:lpstr>
      <vt:lpstr>Session Objectives</vt:lpstr>
      <vt:lpstr>TMOY:</vt:lpstr>
      <vt:lpstr>Transition</vt:lpstr>
      <vt:lpstr>Club Updates</vt:lpstr>
      <vt:lpstr>Clubs</vt:lpstr>
      <vt:lpstr>Finishing Strong</vt:lpstr>
      <vt:lpstr>Resources</vt:lpstr>
      <vt:lpstr> Thanks for your Service and Leadership 2012-2013 </vt:lpstr>
      <vt:lpstr> Welcome the 2013-2014 team who will lead District 6 to Distinguished</vt:lpstr>
    </vt:vector>
  </TitlesOfParts>
  <Company>Toastmasters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 Helms</dc:creator>
  <cp:lastModifiedBy>Joan</cp:lastModifiedBy>
  <cp:revision>110</cp:revision>
  <cp:lastPrinted>2012-06-08T21:57:58Z</cp:lastPrinted>
  <dcterms:created xsi:type="dcterms:W3CDTF">2011-08-11T18:02:08Z</dcterms:created>
  <dcterms:modified xsi:type="dcterms:W3CDTF">2013-05-19T13:42:41Z</dcterms:modified>
</cp:coreProperties>
</file>