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sldIdLst>
    <p:sldId id="295" r:id="rId3"/>
    <p:sldId id="256" r:id="rId4"/>
    <p:sldId id="279" r:id="rId5"/>
    <p:sldId id="306" r:id="rId6"/>
    <p:sldId id="305" r:id="rId7"/>
    <p:sldId id="307" r:id="rId8"/>
    <p:sldId id="257" r:id="rId9"/>
    <p:sldId id="281" r:id="rId10"/>
    <p:sldId id="259" r:id="rId11"/>
    <p:sldId id="300" r:id="rId12"/>
    <p:sldId id="308" r:id="rId13"/>
    <p:sldId id="309" r:id="rId14"/>
    <p:sldId id="277" r:id="rId15"/>
    <p:sldId id="302" r:id="rId16"/>
    <p:sldId id="283" r:id="rId17"/>
    <p:sldId id="285" r:id="rId18"/>
    <p:sldId id="284" r:id="rId19"/>
    <p:sldId id="286" r:id="rId20"/>
    <p:sldId id="287" r:id="rId21"/>
    <p:sldId id="288" r:id="rId22"/>
    <p:sldId id="289" r:id="rId23"/>
    <p:sldId id="290" r:id="rId24"/>
    <p:sldId id="303" r:id="rId25"/>
    <p:sldId id="291" r:id="rId26"/>
    <p:sldId id="304" r:id="rId27"/>
    <p:sldId id="292" r:id="rId28"/>
    <p:sldId id="294" r:id="rId29"/>
    <p:sldId id="298" r:id="rId30"/>
    <p:sldId id="25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D3B4D3-B076-4569-B60D-D41E4CF16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B28DF8-DFBA-46BD-8D12-736BB5501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6638"/>
            <a:ext cx="2057400" cy="490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6638"/>
            <a:ext cx="6019800" cy="490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FB973C-1208-4760-9CE1-FB061DD28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62536-CDA7-427E-BC8B-23955DF36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435749-01BF-4E2F-945D-1646F03F0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57E9DF-D5E1-40F7-8A98-8A8480397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C5C40F-16F5-4399-9A0A-9B784C79A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38CC8E-B6F3-4D4A-B4A3-72547424BC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CD6B6-AA8C-4C98-8725-D7BD523E4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901790-257E-411E-9B83-DC88BF767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2C3CF-4FEC-498C-9426-3CD372B58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B808EC-DCE9-43AA-9539-6DDD9298E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133961-F211-498D-80D8-F6675EA4E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CA85C4-8E9B-4951-B287-C84FAABD3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02446-F560-4C58-9823-E00A41F16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FBC57F-6E43-453F-A060-1F4DEEFA4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56E22D-C144-47AF-8141-0EDA592B7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F32EB7-4026-4A57-B67C-DF141A3DC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71AE2B-5697-4E2B-83CF-869B173912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AEB36-0CFA-4C01-AE5E-B22DD2BDF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7F1843-9804-4344-8BA2-D75A247A1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70D9D7-1FDC-4528-B76F-5705700C2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36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BB84DB-B92B-4C5F-A2E8-5B100A477B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18" charset="2"/>
        <a:buChar char="4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019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7698C1B-3EC1-4519-9797-4807040CF9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95600" y="838200"/>
            <a:ext cx="266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CC0000"/>
                </a:solidFill>
                <a:latin typeface="Book Antiqua" pitchFamily="18" charset="0"/>
              </a:rPr>
              <a:t>R</a:t>
            </a:r>
            <a:r>
              <a:rPr lang="en-US" sz="4800" b="1" dirty="0">
                <a:latin typeface="Book Antiqua" pitchFamily="18" charset="0"/>
              </a:rPr>
              <a:t>each</a:t>
            </a:r>
            <a:endParaRPr lang="en-US" sz="4800" b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0" y="1600200"/>
            <a:ext cx="182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CC0000"/>
                </a:solidFill>
                <a:latin typeface="Book Antiqua" pitchFamily="18" charset="0"/>
              </a:rPr>
              <a:t>O</a:t>
            </a:r>
            <a:r>
              <a:rPr lang="en-US" sz="4800" b="1" dirty="0">
                <a:latin typeface="Book Antiqua" pitchFamily="18" charset="0"/>
              </a:rPr>
              <a:t>ut</a:t>
            </a:r>
            <a:endParaRPr lang="en-US" sz="4800" b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495800" y="2286000"/>
            <a:ext cx="24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Book Antiqua" pitchFamily="18" charset="0"/>
              </a:rPr>
              <a:t>S</a:t>
            </a:r>
            <a:r>
              <a:rPr lang="en-US" sz="4800" b="1" dirty="0" smtClean="0">
                <a:latin typeface="Book Antiqua" pitchFamily="18" charset="0"/>
              </a:rPr>
              <a:t>haring</a:t>
            </a:r>
            <a:endParaRPr lang="en-US" sz="4800" b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486400" y="3048000"/>
            <a:ext cx="236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C0000"/>
                </a:solidFill>
                <a:latin typeface="Book Antiqua" pitchFamily="18" charset="0"/>
              </a:rPr>
              <a:t>E</a:t>
            </a:r>
            <a:r>
              <a:rPr lang="en-US" sz="4800" b="1" dirty="0">
                <a:latin typeface="Book Antiqua" pitchFamily="18" charset="0"/>
              </a:rPr>
              <a:t>nergy</a:t>
            </a:r>
            <a:endParaRPr lang="en-US" sz="4800" b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pic>
        <p:nvPicPr>
          <p:cNvPr id="4105" name="Picture 9" descr="Red r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133600" y="518160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Book Antiqua" pitchFamily="18" charset="0"/>
              </a:rPr>
              <a:t>   Be </a:t>
            </a:r>
            <a:r>
              <a:rPr lang="en-US" sz="4800" b="1" dirty="0">
                <a:latin typeface="Book Antiqua" pitchFamily="18" charset="0"/>
              </a:rPr>
              <a:t>A District 6 </a:t>
            </a:r>
            <a:r>
              <a:rPr lang="en-US" sz="4800" b="1" dirty="0">
                <a:solidFill>
                  <a:srgbClr val="CC0000"/>
                </a:solidFill>
                <a:latin typeface="Book Antiqua" pitchFamily="18" charset="0"/>
              </a:rPr>
              <a:t>ROSE</a:t>
            </a:r>
            <a:endParaRPr lang="en-US" sz="4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634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  <p:bldP spid="4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566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300297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</a:t>
            </a:r>
            <a:r>
              <a:rPr lang="en-US" dirty="0" smtClean="0"/>
              <a:t>Leaders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Sharon Rollefson, </a:t>
            </a:r>
          </a:p>
          <a:p>
            <a:pPr lvl="1"/>
            <a:r>
              <a:rPr lang="en-US" dirty="0" smtClean="0"/>
              <a:t>Lt Governor Education &amp; Training</a:t>
            </a:r>
          </a:p>
          <a:p>
            <a:r>
              <a:rPr lang="en-US" dirty="0" smtClean="0"/>
              <a:t>Clinton Hunt, </a:t>
            </a:r>
          </a:p>
          <a:p>
            <a:pPr lvl="1"/>
            <a:r>
              <a:rPr lang="en-US" dirty="0" smtClean="0"/>
              <a:t>Lt Governor Marketing</a:t>
            </a:r>
          </a:p>
          <a:p>
            <a:r>
              <a:rPr lang="en-US" dirty="0" smtClean="0"/>
              <a:t>Don Rollefson, </a:t>
            </a:r>
          </a:p>
          <a:p>
            <a:pPr lvl="1"/>
            <a:r>
              <a:rPr lang="en-US" dirty="0" smtClean="0"/>
              <a:t>Treasurer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31107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District Summary  as of 3/6/13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" y="762000"/>
            <a:ext cx="912725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79382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636"/>
            <a:ext cx="8229600" cy="563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Central Division – Eric McBrayer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" y="685800"/>
            <a:ext cx="9112770" cy="61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7709" y="76200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Eastern Division-Jean McAllister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5962"/>
            <a:ext cx="914400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860734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762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Frontier Division-Dan Grundtner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8"/>
            <a:ext cx="9144000" cy="57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88433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76200"/>
            <a:ext cx="8229600" cy="63976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International Division-Sue McCoy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8843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762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Metro Division-Glen </a:t>
            </a:r>
            <a:r>
              <a:rPr lang="en-US" dirty="0" err="1" smtClean="0">
                <a:solidFill>
                  <a:schemeClr val="bg1"/>
                </a:solidFill>
              </a:rPr>
              <a:t>deGuzman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1134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88433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762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Northern Division-Colbert Fong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88433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762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Prairie Division-Jon Chalmers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88433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District Executive Committee  (DEC) Division &amp; Area </a:t>
            </a:r>
            <a:r>
              <a:rPr lang="en-US" sz="3200" dirty="0" err="1" smtClean="0"/>
              <a:t>Gov.Training</a:t>
            </a:r>
            <a:endParaRPr lang="en-US" sz="32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District 6</a:t>
            </a:r>
          </a:p>
          <a:p>
            <a:r>
              <a:rPr lang="en-US" dirty="0" smtClean="0"/>
              <a:t>March9, 2013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762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Rivers Division-Laurie Buchberger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88433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762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Southern Division-Jean Pearson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5324"/>
            <a:ext cx="9143999" cy="608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88433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76200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Western Division-Colleen Hamilton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88433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Building </a:t>
            </a:r>
            <a:br>
              <a:rPr lang="en-US" dirty="0" smtClean="0"/>
            </a:b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048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Stephen </a:t>
            </a:r>
            <a:r>
              <a:rPr lang="en-US" sz="3200" dirty="0" err="1" smtClean="0"/>
              <a:t>Shaner</a:t>
            </a:r>
            <a:r>
              <a:rPr lang="en-US" sz="3200" dirty="0" smtClean="0"/>
              <a:t>, DTM, PDG, Region 4 Advisor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0152054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Leader Training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9718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Pat </a:t>
            </a:r>
            <a:r>
              <a:rPr lang="en-US" sz="3600" dirty="0" err="1" smtClean="0"/>
              <a:t>Croal</a:t>
            </a:r>
            <a:r>
              <a:rPr lang="en-US" sz="3600" dirty="0" smtClean="0"/>
              <a:t>, DTM</a:t>
            </a:r>
          </a:p>
          <a:p>
            <a:pPr algn="r"/>
            <a:endParaRPr lang="en-US" sz="3600" dirty="0"/>
          </a:p>
          <a:p>
            <a:pPr algn="r"/>
            <a:endParaRPr lang="en-US" sz="3600" dirty="0" smtClean="0"/>
          </a:p>
          <a:p>
            <a:pPr algn="r"/>
            <a:r>
              <a:rPr lang="en-US" sz="3600" dirty="0" smtClean="0"/>
              <a:t>Joan Watson, DTM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6693894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D6tm.org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9718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600" dirty="0"/>
          </a:p>
          <a:p>
            <a:pPr algn="r"/>
            <a:endParaRPr lang="en-US" sz="3600" dirty="0" smtClean="0"/>
          </a:p>
          <a:p>
            <a:pPr algn="r"/>
            <a:r>
              <a:rPr lang="en-US" sz="3600" dirty="0" smtClean="0"/>
              <a:t>Larry </a:t>
            </a:r>
            <a:r>
              <a:rPr lang="en-US" sz="3600" dirty="0" err="1" smtClean="0"/>
              <a:t>Marik</a:t>
            </a:r>
            <a:r>
              <a:rPr lang="en-US" sz="3600" dirty="0" smtClean="0"/>
              <a:t>, DTM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2023600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</a:p>
          <a:p>
            <a:endParaRPr lang="en-US" dirty="0"/>
          </a:p>
          <a:p>
            <a:r>
              <a:rPr lang="en-US" dirty="0" smtClean="0"/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1945421833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Division Council Meetings</a:t>
            </a:r>
          </a:p>
          <a:p>
            <a:r>
              <a:rPr lang="en-US" dirty="0" smtClean="0"/>
              <a:t>High Performance Leadership – guidance committee meetings</a:t>
            </a:r>
          </a:p>
          <a:p>
            <a:r>
              <a:rPr lang="en-US" dirty="0" smtClean="0"/>
              <a:t>Spring Convention Committee Meeting</a:t>
            </a:r>
            <a:endParaRPr lang="en-US" dirty="0"/>
          </a:p>
          <a:p>
            <a:r>
              <a:rPr lang="en-US" dirty="0" smtClean="0"/>
              <a:t>3:00 Depart the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56365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867400" cy="51816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each </a:t>
            </a:r>
            <a:r>
              <a:rPr lang="en-US" sz="2800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/>
              <a:t>ut 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haring </a:t>
            </a:r>
            <a:r>
              <a:rPr lang="en-US" sz="2800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/>
              <a:t>nergy express passion and take action by</a:t>
            </a:r>
            <a:r>
              <a:rPr lang="en-US" dirty="0" smtClean="0"/>
              <a:t>…</a:t>
            </a:r>
          </a:p>
          <a:p>
            <a:pPr>
              <a:buNone/>
            </a:pPr>
            <a:endParaRPr lang="en-US" sz="11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Turn up the </a:t>
            </a:r>
            <a:r>
              <a:rPr lang="en-US" sz="2000" i="1" dirty="0" smtClean="0">
                <a:solidFill>
                  <a:srgbClr val="FF0000"/>
                </a:solidFill>
              </a:rPr>
              <a:t>fire</a:t>
            </a:r>
            <a:r>
              <a:rPr lang="en-US" sz="2000" dirty="0" smtClean="0"/>
              <a:t>  in your clubs and Areas to earn/submit </a:t>
            </a:r>
            <a:r>
              <a:rPr lang="en-US" sz="2000" dirty="0" smtClean="0"/>
              <a:t>their </a:t>
            </a:r>
            <a:r>
              <a:rPr lang="en-US" sz="2000" dirty="0" smtClean="0"/>
              <a:t>Education Awards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1 + 1 and Gold Ticket = Growth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Advanced &amp; Specialty Clubs – see handouts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Volunteer at National </a:t>
            </a:r>
            <a:r>
              <a:rPr lang="en-US" sz="2000" dirty="0"/>
              <a:t>United States Academic Decathlon </a:t>
            </a:r>
            <a:r>
              <a:rPr lang="en-US" sz="2000" dirty="0" smtClean="0"/>
              <a:t>on </a:t>
            </a:r>
            <a:r>
              <a:rPr lang="en-US" sz="2000" dirty="0" smtClean="0"/>
              <a:t>4/25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Stop and smell the roses--</a:t>
            </a:r>
          </a:p>
          <a:p>
            <a:pPr lvl="1">
              <a:buFont typeface="Wingdings" pitchFamily="2" charset="2"/>
              <a:buChar char="v"/>
            </a:pPr>
            <a:r>
              <a:rPr lang="en-US" sz="1600" dirty="0" smtClean="0"/>
              <a:t>enjoy growing and learning</a:t>
            </a:r>
            <a:endParaRPr lang="en-US" sz="1400" dirty="0" smtClean="0"/>
          </a:p>
          <a:p>
            <a:pPr>
              <a:buNone/>
            </a:pPr>
            <a:r>
              <a:rPr lang="en-US" sz="1800" dirty="0"/>
              <a:t>	</a:t>
            </a:r>
            <a:endParaRPr lang="en-US" dirty="0"/>
          </a:p>
        </p:txBody>
      </p:sp>
      <p:pic>
        <p:nvPicPr>
          <p:cNvPr id="12290" name="Picture 2" descr="F:\Toastmasters\Dist Gov 2012-2013\Ro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18" y="4202157"/>
            <a:ext cx="2663282" cy="26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67464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382000" cy="1096962"/>
          </a:xfrm>
        </p:spPr>
        <p:txBody>
          <a:bodyPr/>
          <a:lstStyle/>
          <a:p>
            <a:r>
              <a:rPr lang="en-US" dirty="0" smtClean="0"/>
              <a:t>United States Pledge of Allegiance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I Pledge Allegiance</a:t>
            </a:r>
          </a:p>
          <a:p>
            <a:pPr algn="ctr"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To the Flag</a:t>
            </a:r>
          </a:p>
          <a:p>
            <a:pPr algn="ctr"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Of the United States of America</a:t>
            </a:r>
          </a:p>
          <a:p>
            <a:pPr algn="ctr"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And to the Republic</a:t>
            </a:r>
          </a:p>
          <a:p>
            <a:pPr algn="ctr"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For Which it Stands</a:t>
            </a:r>
          </a:p>
          <a:p>
            <a:pPr algn="ctr"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One Nation</a:t>
            </a:r>
          </a:p>
          <a:p>
            <a:pPr algn="ctr"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Under God,</a:t>
            </a:r>
          </a:p>
          <a:p>
            <a:pPr algn="ctr"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Indivisible,</a:t>
            </a:r>
          </a:p>
          <a:p>
            <a:pPr algn="ctr"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With Liberty </a:t>
            </a:r>
          </a:p>
          <a:p>
            <a:pPr algn="ctr"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And Justice</a:t>
            </a:r>
          </a:p>
          <a:p>
            <a:pPr algn="ctr"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For All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40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Toastmasters International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empower individuals to become more effective communicators and leaders.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00519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build new clubs and support all clubs in achieving excellence.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64065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provide a supportive and positive learning experience in which members are empowered to develop communication and leadership skills, resulting in greater self-confidence and personal growth.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13317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Purpose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District is to enhance the performance and extend the network of clubs, thereby offering greater numbers of people the opportunity to benefit from the Toastmasters educational program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Focusing on the critical success factors as specified by the District educational and membership goals.</a:t>
            </a:r>
          </a:p>
          <a:p>
            <a:pPr lvl="0"/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/>
              <a:t>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nsuring that each club effectively fulfills its responsibilities to its members.</a:t>
            </a:r>
          </a:p>
          <a:p>
            <a:pPr lvl="0"/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Providing effective training and leadership development for club and district officers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628274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 - </a:t>
            </a:r>
          </a:p>
          <a:p>
            <a:pPr lvl="1"/>
            <a:r>
              <a:rPr lang="en-US" dirty="0" smtClean="0"/>
              <a:t>Dru Jorgensen, DTM District Governor </a:t>
            </a:r>
          </a:p>
          <a:p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Golden Tickets </a:t>
            </a:r>
          </a:p>
          <a:p>
            <a:pPr lvl="1"/>
            <a:r>
              <a:rPr lang="en-US" dirty="0" smtClean="0"/>
              <a:t>1 + 1 Membership Campaign</a:t>
            </a:r>
          </a:p>
          <a:p>
            <a:pPr lvl="1"/>
            <a:r>
              <a:rPr lang="en-US" dirty="0" smtClean="0"/>
              <a:t>State of the District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Basic">
  <a:themeElements>
    <a:clrScheme name="Basic 14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Basic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F2DF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5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acer">
  <a:themeElements>
    <a:clrScheme name="Spacer 13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Spac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ac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384</Words>
  <Application>Microsoft Office PowerPoint</Application>
  <PresentationFormat>On-screen Show (4:3)</PresentationFormat>
  <Paragraphs>85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Basic</vt:lpstr>
      <vt:lpstr>Spacer</vt:lpstr>
      <vt:lpstr>PowerPoint Presentation</vt:lpstr>
      <vt:lpstr>District Executive Committee  (DEC) Division &amp; Area Gov.Training</vt:lpstr>
      <vt:lpstr>United States Pledge of Allegiance</vt:lpstr>
      <vt:lpstr>Toastmasters International Mission</vt:lpstr>
      <vt:lpstr>District Mission</vt:lpstr>
      <vt:lpstr>Club Mission</vt:lpstr>
      <vt:lpstr>District Purpose</vt:lpstr>
      <vt:lpstr>PowerPoint Presentation</vt:lpstr>
      <vt:lpstr>District Leaders</vt:lpstr>
      <vt:lpstr>PowerPoint Presentation</vt:lpstr>
      <vt:lpstr>District Leaders Update</vt:lpstr>
      <vt:lpstr>District Summary  as of 3/6/13</vt:lpstr>
      <vt:lpstr>Central Division – Eric McBrayer</vt:lpstr>
      <vt:lpstr>PowerPoint Presentation</vt:lpstr>
      <vt:lpstr>Frontier Division-Dan Grundtner</vt:lpstr>
      <vt:lpstr>International Division-Sue McCoy</vt:lpstr>
      <vt:lpstr>Metro Division-Glen deGuzman</vt:lpstr>
      <vt:lpstr>Northern Division-Colbert Fong</vt:lpstr>
      <vt:lpstr>Prairie Division-Jon Chalmers</vt:lpstr>
      <vt:lpstr>Rivers Division-Laurie Buchberger</vt:lpstr>
      <vt:lpstr>Southern Division-Jean Pearson</vt:lpstr>
      <vt:lpstr>Western Division-Colleen Hamilton</vt:lpstr>
      <vt:lpstr>Membership Building  Workshop</vt:lpstr>
      <vt:lpstr>District Leader Training </vt:lpstr>
      <vt:lpstr>D6tm.org</vt:lpstr>
      <vt:lpstr>PowerPoint Presentation</vt:lpstr>
      <vt:lpstr>PowerPoint Presentation</vt:lpstr>
      <vt:lpstr>PowerPoint Presentation</vt:lpstr>
      <vt:lpstr>PowerPoint Presentation</vt:lpstr>
    </vt:vector>
  </TitlesOfParts>
  <Company>Toastmasters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 Helms</dc:creator>
  <cp:lastModifiedBy>Jorgensen, Dru L.</cp:lastModifiedBy>
  <cp:revision>71</cp:revision>
  <dcterms:created xsi:type="dcterms:W3CDTF">2011-08-11T18:02:08Z</dcterms:created>
  <dcterms:modified xsi:type="dcterms:W3CDTF">2013-03-08T22:35:13Z</dcterms:modified>
</cp:coreProperties>
</file>