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4" r:id="rId2"/>
  </p:sldMasterIdLst>
  <p:notesMasterIdLst>
    <p:notesMasterId r:id="rId17"/>
  </p:notesMasterIdLst>
  <p:sldIdLst>
    <p:sldId id="256" r:id="rId3"/>
    <p:sldId id="258" r:id="rId4"/>
    <p:sldId id="277" r:id="rId5"/>
    <p:sldId id="279" r:id="rId6"/>
    <p:sldId id="281" r:id="rId7"/>
    <p:sldId id="260" r:id="rId8"/>
    <p:sldId id="280" r:id="rId9"/>
    <p:sldId id="286" r:id="rId10"/>
    <p:sldId id="285" r:id="rId11"/>
    <p:sldId id="282" r:id="rId12"/>
    <p:sldId id="284" r:id="rId13"/>
    <p:sldId id="273" r:id="rId14"/>
    <p:sldId id="276" r:id="rId15"/>
    <p:sldId id="283" r:id="rId16"/>
  </p:sldIdLst>
  <p:sldSz cx="9144000" cy="6858000" type="screen4x3"/>
  <p:notesSz cx="7315200" cy="96012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84725" autoAdjust="0"/>
  </p:normalViewPr>
  <p:slideViewPr>
    <p:cSldViewPr showGuides="1">
      <p:cViewPr varScale="1">
        <p:scale>
          <a:sx n="75" d="100"/>
          <a:sy n="75" d="100"/>
        </p:scale>
        <p:origin x="154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82C9B7C-FE56-4FB4-9044-1D2C6319AEE4}" type="datetimeFigureOut">
              <a:rPr lang="en-US" smtClean="0"/>
              <a:pPr/>
              <a:t>1/31/2014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434A28F-A437-4039-BF92-541648B5F783}" type="slidenum">
              <a:rPr lang="en-US" smtClean="0"/>
              <a:pPr/>
              <a:t>‹#›</a:t>
            </a:fld>
            <a:endParaRPr lang="en-US"/>
          </a:p>
        </p:txBody>
      </p:sp>
    </p:spTree>
    <p:extLst>
      <p:ext uri="{BB962C8B-B14F-4D97-AF65-F5344CB8AC3E}">
        <p14:creationId xmlns:p14="http://schemas.microsoft.com/office/powerpoint/2010/main" val="12683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 what’s working, what are challenges, what do you need today? 15 </a:t>
            </a:r>
            <a:r>
              <a:rPr lang="en-US" baseline="0" dirty="0" err="1" smtClean="0"/>
              <a:t>mins</a:t>
            </a:r>
            <a:r>
              <a:rPr lang="en-US" baseline="0" dirty="0" smtClean="0"/>
              <a:t> Joan &amp; Pat</a:t>
            </a:r>
            <a:endParaRPr lang="en-US" dirty="0" smtClean="0"/>
          </a:p>
          <a:p>
            <a:r>
              <a:rPr lang="en-US" dirty="0" smtClean="0"/>
              <a:t>SWOT </a:t>
            </a:r>
            <a:r>
              <a:rPr lang="en-US" baseline="0" dirty="0" smtClean="0"/>
              <a:t> –Review SWOT - Breakout work with team, then report from each group  15 + 10 min =25 min - Joan</a:t>
            </a:r>
          </a:p>
          <a:p>
            <a:r>
              <a:rPr lang="en-US" baseline="0" dirty="0" smtClean="0"/>
              <a:t>Officer training – 10 minutes (what’s working, review plan from Nov/Dec, topics to include, DCP) - Joan</a:t>
            </a:r>
          </a:p>
          <a:p>
            <a:r>
              <a:rPr lang="en-US" baseline="0" dirty="0" smtClean="0"/>
              <a:t>Contest Date Review – 5 </a:t>
            </a:r>
            <a:r>
              <a:rPr lang="en-US" baseline="0" dirty="0" err="1" smtClean="0"/>
              <a:t>mins</a:t>
            </a:r>
            <a:r>
              <a:rPr lang="en-US" baseline="0" dirty="0" smtClean="0"/>
              <a:t> – schedule separate time to plan contests -  Pat</a:t>
            </a:r>
          </a:p>
          <a:p>
            <a:r>
              <a:rPr lang="en-US" baseline="0" dirty="0" smtClean="0"/>
              <a:t>Change Management for Leaders – 15 minutes – Pat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Club Visits – 5-10 minutes - Joan</a:t>
            </a:r>
            <a:endParaRPr lang="en-US" baseline="0" dirty="0" smtClean="0"/>
          </a:p>
          <a:p>
            <a:r>
              <a:rPr lang="en-US" baseline="0" dirty="0" smtClean="0"/>
              <a:t>Next Steps &amp; What’s next for March? 5 minutes -  Joan</a:t>
            </a:r>
          </a:p>
          <a:p>
            <a:r>
              <a:rPr lang="en-US" baseline="0" dirty="0" smtClean="0"/>
              <a:t>Questions, comments? 5 minutes – Pat &amp; Joan</a:t>
            </a:r>
          </a:p>
          <a:p>
            <a:endParaRPr lang="en-US" dirty="0"/>
          </a:p>
        </p:txBody>
      </p:sp>
      <p:sp>
        <p:nvSpPr>
          <p:cNvPr id="4" name="Slide Number Placeholder 3"/>
          <p:cNvSpPr>
            <a:spLocks noGrp="1"/>
          </p:cNvSpPr>
          <p:nvPr>
            <p:ph type="sldNum" sz="quarter" idx="10"/>
          </p:nvPr>
        </p:nvSpPr>
        <p:spPr/>
        <p:txBody>
          <a:bodyPr/>
          <a:lstStyle/>
          <a:p>
            <a:fld id="{3434A28F-A437-4039-BF92-541648B5F783}" type="slidenum">
              <a:rPr lang="en-US" smtClean="0"/>
              <a:pPr/>
              <a:t>2</a:t>
            </a:fld>
            <a:endParaRPr lang="en-US"/>
          </a:p>
        </p:txBody>
      </p:sp>
    </p:spTree>
    <p:extLst>
      <p:ext uri="{BB962C8B-B14F-4D97-AF65-F5344CB8AC3E}">
        <p14:creationId xmlns:p14="http://schemas.microsoft.com/office/powerpoint/2010/main" val="331534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t>The business dimension of change includes the typical project elements. </a:t>
            </a:r>
          </a:p>
          <a:p>
            <a:pPr lvl="0"/>
            <a:r>
              <a:rPr lang="en-US" sz="1200" dirty="0" smtClean="0"/>
              <a:t>Business need or opportunity is identified.</a:t>
            </a:r>
          </a:p>
          <a:p>
            <a:pPr lvl="0"/>
            <a:r>
              <a:rPr lang="en-US" sz="1200" dirty="0" smtClean="0"/>
              <a:t>Project is defined (scope and objectives).</a:t>
            </a:r>
          </a:p>
          <a:p>
            <a:pPr lvl="0"/>
            <a:r>
              <a:rPr lang="en-US" sz="1200" dirty="0" smtClean="0"/>
              <a:t>Business solution is designed (new processes, systems and organizational structure).</a:t>
            </a:r>
          </a:p>
          <a:p>
            <a:pPr lvl="0"/>
            <a:r>
              <a:rPr lang="en-US" sz="1200" dirty="0" smtClean="0"/>
              <a:t>New processes and systems are developed.</a:t>
            </a:r>
          </a:p>
          <a:p>
            <a:pPr lvl="0"/>
            <a:r>
              <a:rPr lang="en-US" sz="1200" dirty="0" smtClean="0"/>
              <a:t>Solution is implemented into the organization.</a:t>
            </a:r>
          </a:p>
          <a:p>
            <a:r>
              <a:rPr lang="en-US" sz="1200" dirty="0" smtClean="0"/>
              <a:t>These are the standard elements of a business change that managers feel most comfortable managing. </a:t>
            </a:r>
          </a:p>
          <a:p>
            <a:endParaRPr lang="en-US" sz="1200" dirty="0" smtClean="0"/>
          </a:p>
          <a:p>
            <a:r>
              <a:rPr lang="en-US" sz="1200" dirty="0" smtClean="0"/>
              <a:t>People dimension of change</a:t>
            </a:r>
          </a:p>
          <a:p>
            <a:r>
              <a:rPr lang="en-US" sz="1200" kern="1200" dirty="0" smtClean="0">
                <a:solidFill>
                  <a:schemeClr val="tx1"/>
                </a:solidFill>
                <a:latin typeface="+mn-lt"/>
                <a:ea typeface="+mn-ea"/>
                <a:cs typeface="+mn-cs"/>
              </a:rPr>
              <a:t>Research shows that problems with the people dimension of change is the most commonly cited reason for project failures. In a study with 248 companies, effective change management with employees was listed as one of the top-three overall success factors for the project. Helping managers be effective sponsors of change was considered the most critical success factor overall. </a:t>
            </a:r>
          </a:p>
          <a:p>
            <a:pPr lvl="0"/>
            <a:r>
              <a:rPr lang="en-US" sz="1200" kern="1200" dirty="0" smtClean="0">
                <a:solidFill>
                  <a:schemeClr val="tx1"/>
                </a:solidFill>
                <a:latin typeface="+mn-lt"/>
                <a:ea typeface="+mn-ea"/>
                <a:cs typeface="+mn-cs"/>
              </a:rPr>
              <a:t>Effective management of the people dimension of change requires managing five key goals that form the basis of the ADKAR model: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can think of organizational and personal change in the context of the ADKAR model. If you are deploying a major change in your organization, then a critical step in change management is organizational awareness of the reasons for change. Desire to change at the employee level must be addressed as resistance will be a natural reaction to change. As the change moves into implementation, your will need to develop knowledge about the change and the ability to implement new skills and behaviors. Once the change is in place, you will need to reinforce the change to avoid moving backwards to old behaviors.  Each element of the ADKAR model represents a business goal for managing change. This results-oriented model helps guide change management activities for both organization and individual change management.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434A28F-A437-4039-BF92-541648B5F783}" type="slidenum">
              <a:rPr lang="en-US" smtClean="0"/>
              <a:pPr/>
              <a:t>10</a:t>
            </a:fld>
            <a:endParaRPr lang="en-US"/>
          </a:p>
        </p:txBody>
      </p:sp>
    </p:spTree>
    <p:extLst>
      <p:ext uri="{BB962C8B-B14F-4D97-AF65-F5344CB8AC3E}">
        <p14:creationId xmlns:p14="http://schemas.microsoft.com/office/powerpoint/2010/main" val="428280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Awareness</a:t>
            </a:r>
            <a:r>
              <a:rPr lang="en-US" sz="1200" kern="1200" dirty="0" smtClean="0">
                <a:solidFill>
                  <a:schemeClr val="tx1"/>
                </a:solidFill>
                <a:latin typeface="+mn-lt"/>
                <a:ea typeface="+mn-ea"/>
                <a:cs typeface="+mn-cs"/>
              </a:rPr>
              <a:t> of the need to change</a:t>
            </a:r>
          </a:p>
          <a:p>
            <a:r>
              <a:rPr lang="en-US" sz="1200" b="1" kern="1200" dirty="0" smtClean="0">
                <a:solidFill>
                  <a:schemeClr val="tx1"/>
                </a:solidFill>
                <a:latin typeface="+mn-lt"/>
                <a:ea typeface="+mn-ea"/>
                <a:cs typeface="+mn-cs"/>
              </a:rPr>
              <a:t>Desire</a:t>
            </a:r>
            <a:r>
              <a:rPr lang="en-US" sz="1200" kern="1200" dirty="0" smtClean="0">
                <a:solidFill>
                  <a:schemeClr val="tx1"/>
                </a:solidFill>
                <a:latin typeface="+mn-lt"/>
                <a:ea typeface="+mn-ea"/>
                <a:cs typeface="+mn-cs"/>
              </a:rPr>
              <a:t> to participate and support the change</a:t>
            </a:r>
          </a:p>
          <a:p>
            <a:r>
              <a:rPr lang="en-US" sz="1200" b="1" kern="1200" dirty="0" smtClean="0">
                <a:solidFill>
                  <a:schemeClr val="tx1"/>
                </a:solidFill>
                <a:latin typeface="+mn-lt"/>
                <a:ea typeface="+mn-ea"/>
                <a:cs typeface="+mn-cs"/>
              </a:rPr>
              <a:t>Knowledge</a:t>
            </a:r>
            <a:r>
              <a:rPr lang="en-US" sz="1200" kern="1200" dirty="0" smtClean="0">
                <a:solidFill>
                  <a:schemeClr val="tx1"/>
                </a:solidFill>
                <a:latin typeface="+mn-lt"/>
                <a:ea typeface="+mn-ea"/>
                <a:cs typeface="+mn-cs"/>
              </a:rPr>
              <a:t> of how to change (and what the change looks like)</a:t>
            </a:r>
          </a:p>
          <a:p>
            <a:r>
              <a:rPr lang="en-US" sz="1200" b="1" kern="1200" dirty="0" smtClean="0">
                <a:solidFill>
                  <a:schemeClr val="tx1"/>
                </a:solidFill>
                <a:latin typeface="+mn-lt"/>
                <a:ea typeface="+mn-ea"/>
                <a:cs typeface="+mn-cs"/>
              </a:rPr>
              <a:t>Ability</a:t>
            </a:r>
            <a:r>
              <a:rPr lang="en-US" sz="1200" kern="1200" dirty="0" smtClean="0">
                <a:solidFill>
                  <a:schemeClr val="tx1"/>
                </a:solidFill>
                <a:latin typeface="+mn-lt"/>
                <a:ea typeface="+mn-ea"/>
                <a:cs typeface="+mn-cs"/>
              </a:rPr>
              <a:t> to implement the change on a day-to-day basis</a:t>
            </a:r>
          </a:p>
          <a:p>
            <a:r>
              <a:rPr lang="en-US" sz="1200" b="1" kern="1200" dirty="0" smtClean="0">
                <a:solidFill>
                  <a:schemeClr val="tx1"/>
                </a:solidFill>
                <a:latin typeface="+mn-lt"/>
                <a:ea typeface="+mn-ea"/>
                <a:cs typeface="+mn-cs"/>
              </a:rPr>
              <a:t>Reinforcement</a:t>
            </a:r>
            <a:r>
              <a:rPr lang="en-US" sz="1200" kern="1200" dirty="0" smtClean="0">
                <a:solidFill>
                  <a:schemeClr val="tx1"/>
                </a:solidFill>
                <a:latin typeface="+mn-lt"/>
                <a:ea typeface="+mn-ea"/>
                <a:cs typeface="+mn-cs"/>
              </a:rPr>
              <a:t> to keep the change in place</a:t>
            </a:r>
          </a:p>
          <a:p>
            <a:endParaRPr lang="en-US" dirty="0"/>
          </a:p>
        </p:txBody>
      </p:sp>
      <p:sp>
        <p:nvSpPr>
          <p:cNvPr id="4" name="Slide Number Placeholder 3"/>
          <p:cNvSpPr>
            <a:spLocks noGrp="1"/>
          </p:cNvSpPr>
          <p:nvPr>
            <p:ph type="sldNum" sz="quarter" idx="10"/>
          </p:nvPr>
        </p:nvSpPr>
        <p:spPr/>
        <p:txBody>
          <a:bodyPr/>
          <a:lstStyle/>
          <a:p>
            <a:fld id="{3434A28F-A437-4039-BF92-541648B5F783}" type="slidenum">
              <a:rPr lang="en-US" smtClean="0"/>
              <a:pPr/>
              <a:t>11</a:t>
            </a:fld>
            <a:endParaRPr lang="en-US"/>
          </a:p>
        </p:txBody>
      </p:sp>
    </p:spTree>
    <p:extLst>
      <p:ext uri="{BB962C8B-B14F-4D97-AF65-F5344CB8AC3E}">
        <p14:creationId xmlns:p14="http://schemas.microsoft.com/office/powerpoint/2010/main" val="378724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43011" name="Rectangle 3"/>
          <p:cNvSpPr>
            <a:spLocks noGrp="1" noChangeArrowheads="1"/>
          </p:cNvSpPr>
          <p:nvPr>
            <p:ph type="subTitle" idx="1"/>
          </p:nvPr>
        </p:nvSpPr>
        <p:spPr>
          <a:xfrm>
            <a:off x="1371600" y="3886200"/>
            <a:ext cx="6400800" cy="1752600"/>
          </a:xfrm>
        </p:spPr>
        <p:txBody>
          <a:bodyPr/>
          <a:lstStyle>
            <a:lvl1pPr marL="0" indent="0" algn="ctr">
              <a:buFont typeface="Webdings" charset="0"/>
              <a:buNone/>
              <a:defRPr>
                <a:solidFill>
                  <a:schemeClr val="bg2"/>
                </a:solidFill>
              </a:defRPr>
            </a:lvl1pPr>
          </a:lstStyle>
          <a:p>
            <a:pPr lvl="0"/>
            <a:r>
              <a:rPr lang="en-US" noProof="0" smtClean="0"/>
              <a:t>Click to edit Master subtitle style</a:t>
            </a:r>
          </a:p>
        </p:txBody>
      </p:sp>
      <p:sp>
        <p:nvSpPr>
          <p:cNvPr id="1030" name="Rectangle 6"/>
          <p:cNvSpPr>
            <a:spLocks noGrp="1" noChangeArrowheads="1"/>
          </p:cNvSpPr>
          <p:nvPr>
            <p:ph type="sldNum" sz="quarter" idx="4"/>
          </p:nvPr>
        </p:nvSpPr>
        <p:spPr/>
        <p:txBody>
          <a:bodyPr/>
          <a:lstStyle>
            <a:lvl1pPr>
              <a:defRPr/>
            </a:lvl1pPr>
          </a:lstStyle>
          <a:p>
            <a:fld id="{EC391935-417E-A947-81B0-3194D8079C88}" type="slidenum">
              <a:rPr lang="en-US"/>
              <a:pPr/>
              <a:t>‹#›</a:t>
            </a:fld>
            <a:endParaRPr lang="en-US"/>
          </a:p>
        </p:txBody>
      </p:sp>
    </p:spTree>
  </p:cSld>
  <p:clrMapOvr>
    <a:masterClrMapping/>
  </p:clrMapOvr>
  <p:transition>
    <p:cu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25DE5DA-37DD-1E48-8B65-A53B43FBC929}" type="slidenum">
              <a:rPr lang="en-US"/>
              <a:pPr/>
              <a:t>‹#›</a:t>
            </a:fld>
            <a:endParaRPr lang="en-US"/>
          </a:p>
        </p:txBody>
      </p:sp>
    </p:spTree>
    <p:extLst>
      <p:ext uri="{BB962C8B-B14F-4D97-AF65-F5344CB8AC3E}">
        <p14:creationId xmlns:p14="http://schemas.microsoft.com/office/powerpoint/2010/main" val="112742656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6638"/>
            <a:ext cx="2057400" cy="4906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36638"/>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BA9038-7183-2C44-B7CA-0AE58BCB3538}" type="slidenum">
              <a:rPr lang="en-US"/>
              <a:pPr/>
              <a:t>‹#›</a:t>
            </a:fld>
            <a:endParaRPr lang="en-US"/>
          </a:p>
        </p:txBody>
      </p:sp>
    </p:spTree>
    <p:extLst>
      <p:ext uri="{BB962C8B-B14F-4D97-AF65-F5344CB8AC3E}">
        <p14:creationId xmlns:p14="http://schemas.microsoft.com/office/powerpoint/2010/main" val="170486910"/>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F0DEEBF-C4FA-5044-9EFC-59CD0CD0409D}" type="slidenum">
              <a:rPr lang="en-US"/>
              <a:pPr/>
              <a:t>‹#›</a:t>
            </a:fld>
            <a:endParaRPr lang="en-US"/>
          </a:p>
        </p:txBody>
      </p:sp>
    </p:spTree>
    <p:extLst>
      <p:ext uri="{BB962C8B-B14F-4D97-AF65-F5344CB8AC3E}">
        <p14:creationId xmlns:p14="http://schemas.microsoft.com/office/powerpoint/2010/main" val="2580176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F0C498-A764-A94D-A4DE-0BA1966FACBE}" type="slidenum">
              <a:rPr lang="en-US"/>
              <a:pPr/>
              <a:t>‹#›</a:t>
            </a:fld>
            <a:endParaRPr lang="en-US"/>
          </a:p>
        </p:txBody>
      </p:sp>
    </p:spTree>
    <p:extLst>
      <p:ext uri="{BB962C8B-B14F-4D97-AF65-F5344CB8AC3E}">
        <p14:creationId xmlns:p14="http://schemas.microsoft.com/office/powerpoint/2010/main" val="383204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E779EF4-AB7E-BF4F-8184-CBBA19D93D8A}" type="slidenum">
              <a:rPr lang="en-US"/>
              <a:pPr/>
              <a:t>‹#›</a:t>
            </a:fld>
            <a:endParaRPr lang="en-US"/>
          </a:p>
        </p:txBody>
      </p:sp>
    </p:spTree>
    <p:extLst>
      <p:ext uri="{BB962C8B-B14F-4D97-AF65-F5344CB8AC3E}">
        <p14:creationId xmlns:p14="http://schemas.microsoft.com/office/powerpoint/2010/main" val="196445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ED38C64-FF8C-F045-8878-9DAEEAD1A765}" type="slidenum">
              <a:rPr lang="en-US"/>
              <a:pPr/>
              <a:t>‹#›</a:t>
            </a:fld>
            <a:endParaRPr lang="en-US"/>
          </a:p>
        </p:txBody>
      </p:sp>
    </p:spTree>
    <p:extLst>
      <p:ext uri="{BB962C8B-B14F-4D97-AF65-F5344CB8AC3E}">
        <p14:creationId xmlns:p14="http://schemas.microsoft.com/office/powerpoint/2010/main" val="240191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0FE3049-295E-4342-A773-8A0D736FAC60}" type="slidenum">
              <a:rPr lang="en-US"/>
              <a:pPr/>
              <a:t>‹#›</a:t>
            </a:fld>
            <a:endParaRPr lang="en-US"/>
          </a:p>
        </p:txBody>
      </p:sp>
    </p:spTree>
    <p:extLst>
      <p:ext uri="{BB962C8B-B14F-4D97-AF65-F5344CB8AC3E}">
        <p14:creationId xmlns:p14="http://schemas.microsoft.com/office/powerpoint/2010/main" val="249954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36DEB44-18B5-934C-BEE2-6578642A007D}" type="slidenum">
              <a:rPr lang="en-US"/>
              <a:pPr/>
              <a:t>‹#›</a:t>
            </a:fld>
            <a:endParaRPr lang="en-US"/>
          </a:p>
        </p:txBody>
      </p:sp>
    </p:spTree>
    <p:extLst>
      <p:ext uri="{BB962C8B-B14F-4D97-AF65-F5344CB8AC3E}">
        <p14:creationId xmlns:p14="http://schemas.microsoft.com/office/powerpoint/2010/main" val="218378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74360A-21F5-C549-AD0D-A9436567B61F}" type="slidenum">
              <a:rPr lang="en-US"/>
              <a:pPr/>
              <a:t>‹#›</a:t>
            </a:fld>
            <a:endParaRPr lang="en-US"/>
          </a:p>
        </p:txBody>
      </p:sp>
    </p:spTree>
    <p:extLst>
      <p:ext uri="{BB962C8B-B14F-4D97-AF65-F5344CB8AC3E}">
        <p14:creationId xmlns:p14="http://schemas.microsoft.com/office/powerpoint/2010/main" val="12871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690E29C-9BC9-334F-A800-5401BEDA2F33}" type="slidenum">
              <a:rPr lang="en-US"/>
              <a:pPr/>
              <a:t>‹#›</a:t>
            </a:fld>
            <a:endParaRPr lang="en-US"/>
          </a:p>
        </p:txBody>
      </p:sp>
    </p:spTree>
    <p:extLst>
      <p:ext uri="{BB962C8B-B14F-4D97-AF65-F5344CB8AC3E}">
        <p14:creationId xmlns:p14="http://schemas.microsoft.com/office/powerpoint/2010/main" val="199657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266C139-B622-754C-B598-10241DF62D26}" type="slidenum">
              <a:rPr lang="en-US"/>
              <a:pPr/>
              <a:t>‹#›</a:t>
            </a:fld>
            <a:endParaRPr lang="en-US"/>
          </a:p>
        </p:txBody>
      </p:sp>
    </p:spTree>
    <p:extLst>
      <p:ext uri="{BB962C8B-B14F-4D97-AF65-F5344CB8AC3E}">
        <p14:creationId xmlns:p14="http://schemas.microsoft.com/office/powerpoint/2010/main" val="2620643956"/>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C12EFE5-CED2-3D4A-815F-141876A80CC7}" type="slidenum">
              <a:rPr lang="en-US"/>
              <a:pPr/>
              <a:t>‹#›</a:t>
            </a:fld>
            <a:endParaRPr lang="en-US"/>
          </a:p>
        </p:txBody>
      </p:sp>
    </p:spTree>
    <p:extLst>
      <p:ext uri="{BB962C8B-B14F-4D97-AF65-F5344CB8AC3E}">
        <p14:creationId xmlns:p14="http://schemas.microsoft.com/office/powerpoint/2010/main" val="259548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8D19D5-17F4-8B41-AA24-6CEC5A50BF90}" type="slidenum">
              <a:rPr lang="en-US"/>
              <a:pPr/>
              <a:t>‹#›</a:t>
            </a:fld>
            <a:endParaRPr lang="en-US"/>
          </a:p>
        </p:txBody>
      </p:sp>
    </p:spTree>
    <p:extLst>
      <p:ext uri="{BB962C8B-B14F-4D97-AF65-F5344CB8AC3E}">
        <p14:creationId xmlns:p14="http://schemas.microsoft.com/office/powerpoint/2010/main" val="961877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71EE01F-9315-D44B-9434-97B42C93373B}" type="slidenum">
              <a:rPr lang="en-US"/>
              <a:pPr/>
              <a:t>‹#›</a:t>
            </a:fld>
            <a:endParaRPr lang="en-US"/>
          </a:p>
        </p:txBody>
      </p:sp>
    </p:spTree>
    <p:extLst>
      <p:ext uri="{BB962C8B-B14F-4D97-AF65-F5344CB8AC3E}">
        <p14:creationId xmlns:p14="http://schemas.microsoft.com/office/powerpoint/2010/main" val="141037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ABB107A-5ED3-4C43-A462-6D0E90AE0858}" type="slidenum">
              <a:rPr lang="en-US"/>
              <a:pPr/>
              <a:t>‹#›</a:t>
            </a:fld>
            <a:endParaRPr lang="en-US"/>
          </a:p>
        </p:txBody>
      </p:sp>
    </p:spTree>
    <p:extLst>
      <p:ext uri="{BB962C8B-B14F-4D97-AF65-F5344CB8AC3E}">
        <p14:creationId xmlns:p14="http://schemas.microsoft.com/office/powerpoint/2010/main" val="333189783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62BDD48-CDF9-B549-A62A-7D5B3A1CF7DC}" type="slidenum">
              <a:rPr lang="en-US"/>
              <a:pPr/>
              <a:t>‹#›</a:t>
            </a:fld>
            <a:endParaRPr lang="en-US"/>
          </a:p>
        </p:txBody>
      </p:sp>
    </p:spTree>
    <p:extLst>
      <p:ext uri="{BB962C8B-B14F-4D97-AF65-F5344CB8AC3E}">
        <p14:creationId xmlns:p14="http://schemas.microsoft.com/office/powerpoint/2010/main" val="151134205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2879D77-9CEF-EA40-9174-AADD4AABF701}" type="slidenum">
              <a:rPr lang="en-US"/>
              <a:pPr/>
              <a:t>‹#›</a:t>
            </a:fld>
            <a:endParaRPr lang="en-US"/>
          </a:p>
        </p:txBody>
      </p:sp>
    </p:spTree>
    <p:extLst>
      <p:ext uri="{BB962C8B-B14F-4D97-AF65-F5344CB8AC3E}">
        <p14:creationId xmlns:p14="http://schemas.microsoft.com/office/powerpoint/2010/main" val="2529766828"/>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F09F85C-FAC3-144A-B2F1-984B9760C9F8}" type="slidenum">
              <a:rPr lang="en-US"/>
              <a:pPr/>
              <a:t>‹#›</a:t>
            </a:fld>
            <a:endParaRPr lang="en-US"/>
          </a:p>
        </p:txBody>
      </p:sp>
    </p:spTree>
    <p:extLst>
      <p:ext uri="{BB962C8B-B14F-4D97-AF65-F5344CB8AC3E}">
        <p14:creationId xmlns:p14="http://schemas.microsoft.com/office/powerpoint/2010/main" val="1844710198"/>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93CC464-1DDA-EA49-AE9A-9F1284A85B15}" type="slidenum">
              <a:rPr lang="en-US"/>
              <a:pPr/>
              <a:t>‹#›</a:t>
            </a:fld>
            <a:endParaRPr lang="en-US"/>
          </a:p>
        </p:txBody>
      </p:sp>
    </p:spTree>
    <p:extLst>
      <p:ext uri="{BB962C8B-B14F-4D97-AF65-F5344CB8AC3E}">
        <p14:creationId xmlns:p14="http://schemas.microsoft.com/office/powerpoint/2010/main" val="368612806"/>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50E9556-97B7-EE4F-9314-BCC62A5999C0}" type="slidenum">
              <a:rPr lang="en-US"/>
              <a:pPr/>
              <a:t>‹#›</a:t>
            </a:fld>
            <a:endParaRPr lang="en-US"/>
          </a:p>
        </p:txBody>
      </p:sp>
    </p:spTree>
    <p:extLst>
      <p:ext uri="{BB962C8B-B14F-4D97-AF65-F5344CB8AC3E}">
        <p14:creationId xmlns:p14="http://schemas.microsoft.com/office/powerpoint/2010/main" val="287587517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7C40A83-18AA-7546-AE74-497FDB5D4CBD}" type="slidenum">
              <a:rPr lang="en-US"/>
              <a:pPr/>
              <a:t>‹#›</a:t>
            </a:fld>
            <a:endParaRPr lang="en-US"/>
          </a:p>
        </p:txBody>
      </p:sp>
    </p:spTree>
    <p:extLst>
      <p:ext uri="{BB962C8B-B14F-4D97-AF65-F5344CB8AC3E}">
        <p14:creationId xmlns:p14="http://schemas.microsoft.com/office/powerpoint/2010/main" val="141707772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1036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1987" name="Rectangle 3"/>
          <p:cNvSpPr>
            <a:spLocks noGrp="1" noChangeArrowheads="1"/>
          </p:cNvSpPr>
          <p:nvPr>
            <p:ph type="body" idx="1"/>
          </p:nvPr>
        </p:nvSpPr>
        <p:spPr bwMode="auto">
          <a:xfrm>
            <a:off x="457200" y="2362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629400" y="6096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5A4B54-516F-D548-B37A-957C9DBC59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cut/>
  </p:transition>
  <p:timing>
    <p:tnLst>
      <p:par>
        <p:cTn id="1" dur="indefinite" restart="never" nodeType="tmRoot"/>
      </p:par>
    </p:tnLst>
  </p:timing>
  <p:txStyles>
    <p:titleStyle>
      <a:lvl1pPr algn="l" rtl="0" eaLnBrk="1" fontAlgn="base" hangingPunct="1">
        <a:spcBef>
          <a:spcPct val="0"/>
        </a:spcBef>
        <a:spcAft>
          <a:spcPct val="0"/>
        </a:spcAft>
        <a:defRPr sz="3600" b="1" i="0" u="none">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b="0" i="0" u="none">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9158" name="Rectangle 6"/>
          <p:cNvSpPr>
            <a:spLocks noGrp="1" noChangeArrowheads="1"/>
          </p:cNvSpPr>
          <p:nvPr>
            <p:ph type="sldNum" sz="quarter" idx="4"/>
          </p:nvPr>
        </p:nvSpPr>
        <p:spPr bwMode="auto">
          <a:xfrm>
            <a:off x="67818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B6357A03-A925-9149-B7FB-C1041293B38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charset="0"/>
        </a:defRPr>
      </a:lvl2pPr>
      <a:lvl3pPr algn="ctr" rtl="0" fontAlgn="base">
        <a:spcBef>
          <a:spcPct val="0"/>
        </a:spcBef>
        <a:spcAft>
          <a:spcPct val="0"/>
        </a:spcAft>
        <a:defRPr sz="4400">
          <a:solidFill>
            <a:schemeClr val="tx2"/>
          </a:solidFill>
          <a:latin typeface="Arial" charset="0"/>
          <a:ea typeface="ヒラギノ角ゴ Pro W3" charset="0"/>
        </a:defRPr>
      </a:lvl3pPr>
      <a:lvl4pPr algn="ctr" rtl="0" fontAlgn="base">
        <a:spcBef>
          <a:spcPct val="0"/>
        </a:spcBef>
        <a:spcAft>
          <a:spcPct val="0"/>
        </a:spcAft>
        <a:defRPr sz="4400">
          <a:solidFill>
            <a:schemeClr val="tx2"/>
          </a:solidFill>
          <a:latin typeface="Arial" charset="0"/>
          <a:ea typeface="ヒラギノ角ゴ Pro W3" charset="0"/>
        </a:defRPr>
      </a:lvl4pPr>
      <a:lvl5pPr algn="ctr" rtl="0" fontAlgn="base">
        <a:spcBef>
          <a:spcPct val="0"/>
        </a:spcBef>
        <a:spcAft>
          <a:spcPct val="0"/>
        </a:spcAft>
        <a:defRPr sz="4400">
          <a:solidFill>
            <a:schemeClr val="tx2"/>
          </a:solidFill>
          <a:latin typeface="Arial" charset="0"/>
          <a:ea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www.toastmasters.org/2013rulebook" TargetMode="External"/><Relationship Id="rId3" Type="http://schemas.openxmlformats.org/officeDocument/2006/relationships/image" Target="../media/image15.jpeg"/><Relationship Id="rId7" Type="http://schemas.openxmlformats.org/officeDocument/2006/relationships/hyperlink" Target="http://www.toastmasters.org/Members/OfficerResources/ClubOfficerResources.aspx" TargetMode="Externa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hyperlink" Target="http://www.toastmasters.org/Members/OfficerResources/DistrictLeaderResources.aspxDisting" TargetMode="External"/><Relationship Id="rId5" Type="http://schemas.openxmlformats.org/officeDocument/2006/relationships/image" Target="../media/image17.tiff"/><Relationship Id="rId4" Type="http://schemas.openxmlformats.org/officeDocument/2006/relationships/image" Target="../media/image16.jpeg"/><Relationship Id="rId9" Type="http://schemas.openxmlformats.org/officeDocument/2006/relationships/hyperlink" Target="http://www.toastmasters.org/HowtoRebuildaToastmastersClub.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1657350"/>
            <a:ext cx="7772400" cy="1924050"/>
          </a:xfrm>
        </p:spPr>
        <p:txBody>
          <a:bodyPr/>
          <a:lstStyle/>
          <a:p>
            <a:r>
              <a:rPr lang="en-US" dirty="0" smtClean="0"/>
              <a:t>AREA AND DIVISION GOVERNOR</a:t>
            </a:r>
            <a:br>
              <a:rPr lang="en-US" dirty="0" smtClean="0"/>
            </a:br>
            <a:r>
              <a:rPr lang="en-US" sz="4800" dirty="0" smtClean="0"/>
              <a:t>TRAINING</a:t>
            </a:r>
            <a:br>
              <a:rPr lang="en-US" sz="4800" dirty="0" smtClean="0"/>
            </a:br>
            <a:r>
              <a:rPr lang="en-US" sz="4800" dirty="0" smtClean="0"/>
              <a:t>January 18, 2014</a:t>
            </a:r>
            <a:endParaRPr lang="en-US" dirty="0"/>
          </a:p>
        </p:txBody>
      </p:sp>
      <p:sp>
        <p:nvSpPr>
          <p:cNvPr id="45059" name="Rectangle 3"/>
          <p:cNvSpPr>
            <a:spLocks noGrp="1" noChangeArrowheads="1"/>
          </p:cNvSpPr>
          <p:nvPr>
            <p:ph type="subTitle" idx="1"/>
          </p:nvPr>
        </p:nvSpPr>
        <p:spPr>
          <a:xfrm>
            <a:off x="533400" y="3886200"/>
            <a:ext cx="8229600" cy="1752600"/>
          </a:xfrm>
        </p:spPr>
        <p:txBody>
          <a:bodyPr/>
          <a:lstStyle/>
          <a:p>
            <a:r>
              <a:rPr lang="en-US" dirty="0" smtClean="0">
                <a:solidFill>
                  <a:schemeClr val="accent1"/>
                </a:solidFill>
              </a:rPr>
              <a:t>Today’s Theme: </a:t>
            </a:r>
          </a:p>
          <a:p>
            <a:r>
              <a:rPr lang="en-US" dirty="0" smtClean="0">
                <a:solidFill>
                  <a:schemeClr val="accent1"/>
                </a:solidFill>
              </a:rPr>
              <a:t>On the Road to Distinguished…</a:t>
            </a:r>
          </a:p>
          <a:p>
            <a:r>
              <a:rPr lang="en-US" b="1" dirty="0" smtClean="0">
                <a:solidFill>
                  <a:schemeClr val="accent1"/>
                </a:solidFill>
              </a:rPr>
              <a:t>Do You Know Where You Are?</a:t>
            </a:r>
          </a:p>
        </p:txBody>
      </p:sp>
      <p:sp>
        <p:nvSpPr>
          <p:cNvPr id="6" name="TextBox 5"/>
          <p:cNvSpPr txBox="1"/>
          <p:nvPr/>
        </p:nvSpPr>
        <p:spPr>
          <a:xfrm>
            <a:off x="76200" y="6553200"/>
            <a:ext cx="838200" cy="246221"/>
          </a:xfrm>
          <a:prstGeom prst="rect">
            <a:avLst/>
          </a:prstGeom>
          <a:noFill/>
        </p:spPr>
        <p:txBody>
          <a:bodyPr wrap="square" rtlCol="0">
            <a:spAutoFit/>
          </a:bodyPr>
          <a:lstStyle/>
          <a:p>
            <a:r>
              <a:rPr lang="en-US" sz="1000" dirty="0" smtClean="0">
                <a:solidFill>
                  <a:schemeClr val="bg1"/>
                </a:solidFill>
              </a:rPr>
              <a:t>206CP</a:t>
            </a:r>
            <a:endParaRPr lang="en-US" sz="1000" dirty="0">
              <a:solidFill>
                <a:schemeClr val="bg1"/>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752600"/>
          </a:xfrm>
        </p:spPr>
        <p:txBody>
          <a:bodyPr/>
          <a:lstStyle/>
          <a:p>
            <a:pPr algn="ctr"/>
            <a:r>
              <a:rPr lang="en-US" sz="4400" dirty="0" smtClean="0"/>
              <a:t>Change Leadership</a:t>
            </a:r>
            <a:br>
              <a:rPr lang="en-US" sz="4400" dirty="0" smtClean="0"/>
            </a:br>
            <a:r>
              <a:rPr lang="en-US" dirty="0" smtClean="0"/>
              <a:t>Two components for every change:</a:t>
            </a:r>
            <a:endParaRPr lang="en-US" dirty="0"/>
          </a:p>
        </p:txBody>
      </p:sp>
      <p:sp>
        <p:nvSpPr>
          <p:cNvPr id="3" name="Rectangle 2"/>
          <p:cNvSpPr/>
          <p:nvPr/>
        </p:nvSpPr>
        <p:spPr>
          <a:xfrm>
            <a:off x="304800" y="2819400"/>
            <a:ext cx="8229600" cy="2554545"/>
          </a:xfrm>
          <a:prstGeom prst="rect">
            <a:avLst/>
          </a:prstGeom>
        </p:spPr>
        <p:txBody>
          <a:bodyPr wrap="square">
            <a:spAutoFit/>
          </a:bodyPr>
          <a:lstStyle/>
          <a:p>
            <a:pPr>
              <a:buFont typeface="Arial" pitchFamily="34" charset="0"/>
              <a:buChar char="•"/>
            </a:pPr>
            <a:r>
              <a:rPr lang="en-US" sz="4000" dirty="0" smtClean="0"/>
              <a:t>Business dimension of change</a:t>
            </a:r>
          </a:p>
          <a:p>
            <a:endParaRPr lang="en-US" sz="4000" dirty="0" smtClean="0"/>
          </a:p>
          <a:p>
            <a:pPr>
              <a:buFont typeface="Arial" pitchFamily="34" charset="0"/>
              <a:buChar char="•"/>
            </a:pPr>
            <a:r>
              <a:rPr lang="en-US" sz="4000" dirty="0" smtClean="0"/>
              <a:t> People dimension of change</a:t>
            </a:r>
          </a:p>
          <a:p>
            <a:endParaRPr lang="en-US" sz="4000" b="1" dirty="0" smtClean="0"/>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6858000" cy="762000"/>
          </a:xfrm>
        </p:spPr>
        <p:txBody>
          <a:bodyPr/>
          <a:lstStyle/>
          <a:p>
            <a:r>
              <a:rPr lang="en-US" sz="3000" dirty="0" smtClean="0">
                <a:solidFill>
                  <a:schemeClr val="tx1"/>
                </a:solidFill>
              </a:rPr>
              <a:t>ADKAR Model For Change Leaders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Text Placeholder 5"/>
          <p:cNvSpPr>
            <a:spLocks noGrp="1"/>
          </p:cNvSpPr>
          <p:nvPr>
            <p:ph type="body" sz="half" idx="2"/>
          </p:nvPr>
        </p:nvSpPr>
        <p:spPr>
          <a:xfrm>
            <a:off x="228600" y="1447800"/>
            <a:ext cx="3008313" cy="4691063"/>
          </a:xfrm>
        </p:spPr>
        <p:txBody>
          <a:bodyPr/>
          <a:lstStyle/>
          <a:p>
            <a:pPr>
              <a:buFont typeface="Wingdings" pitchFamily="2" charset="2"/>
              <a:buChar char="q"/>
            </a:pPr>
            <a:r>
              <a:rPr lang="en-US" sz="3000" dirty="0" smtClean="0"/>
              <a:t> Awareness</a:t>
            </a:r>
          </a:p>
          <a:p>
            <a:pPr>
              <a:buFont typeface="Wingdings" pitchFamily="2" charset="2"/>
              <a:buChar char="q"/>
            </a:pPr>
            <a:r>
              <a:rPr lang="en-US" sz="3000" dirty="0" smtClean="0"/>
              <a:t>Desire</a:t>
            </a:r>
          </a:p>
          <a:p>
            <a:pPr>
              <a:buFont typeface="Wingdings" pitchFamily="2" charset="2"/>
              <a:buChar char="q"/>
            </a:pPr>
            <a:r>
              <a:rPr lang="en-US" sz="3000" dirty="0" smtClean="0"/>
              <a:t>Knowledge</a:t>
            </a:r>
          </a:p>
          <a:p>
            <a:pPr>
              <a:buFont typeface="Wingdings" pitchFamily="2" charset="2"/>
              <a:buChar char="q"/>
            </a:pPr>
            <a:r>
              <a:rPr lang="en-US" sz="3000" dirty="0" smtClean="0"/>
              <a:t>Ability</a:t>
            </a:r>
          </a:p>
          <a:p>
            <a:pPr>
              <a:buFont typeface="Wingdings" pitchFamily="2" charset="2"/>
              <a:buChar char="q"/>
            </a:pPr>
            <a:r>
              <a:rPr lang="en-US" sz="3000" dirty="0" smtClean="0"/>
              <a:t>Reinforcement</a:t>
            </a:r>
          </a:p>
          <a:p>
            <a:endParaRPr lang="en-US" sz="3000" dirty="0" smtClean="0"/>
          </a:p>
          <a:p>
            <a:r>
              <a:rPr lang="en-US" sz="1600" dirty="0" smtClean="0"/>
              <a:t>http://www.change-management.com/tutorial-adkar-overview.htm</a:t>
            </a:r>
            <a:endParaRPr lang="en-US" sz="1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638800" cy="3505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dirty="0" smtClean="0">
                <a:solidFill>
                  <a:schemeClr val="bg1"/>
                </a:solidFill>
              </a:rPr>
              <a:t>Resources &amp; Links</a:t>
            </a:r>
            <a:endParaRPr lang="en-US" dirty="0">
              <a:solidFill>
                <a:schemeClr val="bg1"/>
              </a:solidFill>
            </a:endParaRPr>
          </a:p>
        </p:txBody>
      </p:sp>
      <p:grpSp>
        <p:nvGrpSpPr>
          <p:cNvPr id="15" name="Group 14"/>
          <p:cNvGrpSpPr/>
          <p:nvPr/>
        </p:nvGrpSpPr>
        <p:grpSpPr>
          <a:xfrm>
            <a:off x="7772400" y="1981200"/>
            <a:ext cx="1143000" cy="990600"/>
            <a:chOff x="2438400" y="2172197"/>
            <a:chExt cx="3436176" cy="2963683"/>
          </a:xfrm>
        </p:grpSpPr>
        <p:pic>
          <p:nvPicPr>
            <p:cNvPr id="9" name="Picture 8" descr="131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61963"/>
              <a:ext cx="1938514" cy="2509299"/>
            </a:xfrm>
            <a:prstGeom prst="rect">
              <a:avLst/>
            </a:prstGeom>
            <a:ln>
              <a:solidFill>
                <a:srgbClr val="BFBFBF"/>
              </a:solidFill>
            </a:ln>
          </p:spPr>
        </p:pic>
        <p:pic>
          <p:nvPicPr>
            <p:cNvPr id="10" name="Picture 9" descr="22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720" y="2368112"/>
              <a:ext cx="1938514" cy="2509299"/>
            </a:xfrm>
            <a:prstGeom prst="rect">
              <a:avLst/>
            </a:prstGeom>
            <a:ln>
              <a:solidFill>
                <a:srgbClr val="BFBFBF"/>
              </a:solidFill>
            </a:ln>
          </p:spPr>
        </p:pic>
        <p:pic>
          <p:nvPicPr>
            <p:cNvPr id="12" name="Picture 11" descr="26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040" y="2626581"/>
              <a:ext cx="1938514" cy="2509299"/>
            </a:xfrm>
            <a:prstGeom prst="rect">
              <a:avLst/>
            </a:prstGeom>
            <a:ln>
              <a:solidFill>
                <a:srgbClr val="BFBFBF"/>
              </a:solidFill>
            </a:ln>
          </p:spPr>
        </p:pic>
        <p:pic>
          <p:nvPicPr>
            <p:cNvPr id="13" name="Picture 12" descr="222.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0000">
              <a:off x="3936062" y="2172197"/>
              <a:ext cx="1938514" cy="2513607"/>
            </a:xfrm>
            <a:prstGeom prst="rect">
              <a:avLst/>
            </a:prstGeom>
            <a:ln>
              <a:solidFill>
                <a:srgbClr val="BFBFBF"/>
              </a:solidFill>
            </a:ln>
          </p:spPr>
        </p:pic>
      </p:grpSp>
      <p:sp>
        <p:nvSpPr>
          <p:cNvPr id="11" name="Rectangle 10"/>
          <p:cNvSpPr/>
          <p:nvPr/>
        </p:nvSpPr>
        <p:spPr>
          <a:xfrm>
            <a:off x="304800" y="663966"/>
            <a:ext cx="8229600" cy="6257098"/>
          </a:xfrm>
          <a:prstGeom prst="rect">
            <a:avLst/>
          </a:prstGeom>
        </p:spPr>
        <p:txBody>
          <a:bodyPr wrap="square">
            <a:spAutoFit/>
          </a:bodyPr>
          <a:lstStyle/>
          <a:p>
            <a:pPr marL="800100" lvl="1" indent="-342900">
              <a:spcBef>
                <a:spcPct val="20000"/>
              </a:spcBef>
              <a:buClr>
                <a:schemeClr val="accent1"/>
              </a:buClr>
              <a:buFont typeface="Webdings" charset="0"/>
              <a:buChar char="4"/>
            </a:pPr>
            <a:r>
              <a:rPr lang="en-US" sz="2700" kern="0" dirty="0" smtClean="0"/>
              <a:t>District Leadership Handbook</a:t>
            </a:r>
          </a:p>
          <a:p>
            <a:pPr marL="1257300" lvl="2" indent="-342900">
              <a:spcBef>
                <a:spcPct val="20000"/>
              </a:spcBef>
              <a:buClr>
                <a:schemeClr val="accent1"/>
              </a:buClr>
              <a:buFont typeface="Webdings" charset="0"/>
              <a:buChar char="4"/>
            </a:pPr>
            <a:r>
              <a:rPr lang="en-US" sz="2200" kern="0" dirty="0" smtClean="0">
                <a:hlinkClick r:id="rId6"/>
              </a:rPr>
              <a:t>http://www.toastmasters.org/Members/OfficerResources/DistrictLeaderResources.aspxDisting</a:t>
            </a:r>
            <a:endParaRPr lang="en-US" sz="2200" kern="0" dirty="0" smtClean="0"/>
          </a:p>
          <a:p>
            <a:pPr marL="800100" lvl="1" indent="-342900">
              <a:spcBef>
                <a:spcPct val="20000"/>
              </a:spcBef>
              <a:buClr>
                <a:schemeClr val="accent1"/>
              </a:buClr>
              <a:buFont typeface="Webdings" charset="0"/>
              <a:buChar char="4"/>
            </a:pPr>
            <a:r>
              <a:rPr lang="en-US" sz="2700" kern="0" dirty="0" smtClean="0"/>
              <a:t>Distinguished Club Program (DCP)</a:t>
            </a:r>
          </a:p>
          <a:p>
            <a:pPr marL="800100" lvl="1" indent="-342900">
              <a:spcBef>
                <a:spcPct val="20000"/>
              </a:spcBef>
              <a:buClr>
                <a:schemeClr val="accent1"/>
              </a:buClr>
              <a:buFont typeface="Webdings" charset="0"/>
              <a:buChar char="4"/>
            </a:pPr>
            <a:r>
              <a:rPr lang="en-US" sz="2700" kern="0" dirty="0" smtClean="0"/>
              <a:t>Club Leadership Handbook </a:t>
            </a:r>
            <a:r>
              <a:rPr lang="en-US" sz="2000" kern="0" dirty="0" smtClean="0">
                <a:hlinkClick r:id="rId7"/>
              </a:rPr>
              <a:t>http://www.toastmasters.org/Members/OfficerResources/ClubOfficerResources.aspx</a:t>
            </a:r>
            <a:endParaRPr lang="en-US" sz="2000" kern="0" dirty="0" smtClean="0"/>
          </a:p>
          <a:p>
            <a:pPr marL="800100" lvl="1" indent="-342900">
              <a:spcBef>
                <a:spcPct val="20000"/>
              </a:spcBef>
              <a:buClr>
                <a:schemeClr val="accent1"/>
              </a:buClr>
              <a:buFont typeface="Webdings" charset="0"/>
              <a:buChar char="4"/>
            </a:pPr>
            <a:r>
              <a:rPr lang="en-US" sz="2700" kern="0" dirty="0" smtClean="0"/>
              <a:t>Contest Rulebook</a:t>
            </a:r>
          </a:p>
          <a:p>
            <a:pPr marL="1257300" lvl="2" indent="-342900">
              <a:spcBef>
                <a:spcPct val="20000"/>
              </a:spcBef>
              <a:buClr>
                <a:schemeClr val="accent1"/>
              </a:buClr>
              <a:buFont typeface="Webdings" charset="0"/>
              <a:buChar char="4"/>
            </a:pPr>
            <a:r>
              <a:rPr lang="en-US" sz="2200" kern="0" dirty="0" smtClean="0">
                <a:hlinkClick r:id="rId8"/>
              </a:rPr>
              <a:t>http://www.toastmasters.org/2013rulebook</a:t>
            </a:r>
            <a:endParaRPr lang="en-US" sz="2200" kern="0" dirty="0" smtClean="0"/>
          </a:p>
          <a:p>
            <a:pPr marL="800100" lvl="1" indent="-342900">
              <a:spcBef>
                <a:spcPct val="20000"/>
              </a:spcBef>
              <a:buClr>
                <a:schemeClr val="accent1"/>
              </a:buClr>
              <a:buFont typeface="Webdings" charset="0"/>
              <a:buChar char="4"/>
            </a:pPr>
            <a:r>
              <a:rPr lang="en-US" sz="2700" kern="0" dirty="0" smtClean="0"/>
              <a:t>Rebuilding Clubs </a:t>
            </a:r>
            <a:r>
              <a:rPr lang="en-US" sz="2200" kern="0" dirty="0" smtClean="0">
                <a:hlinkClick r:id="rId9"/>
              </a:rPr>
              <a:t>http://www.toastmasters.org/HowtoRebuildaToastmastersClub.aspx</a:t>
            </a:r>
            <a:endParaRPr lang="en-US" sz="2200" kern="0" dirty="0" smtClean="0"/>
          </a:p>
          <a:p>
            <a:pPr marL="800100" lvl="1" indent="-342900">
              <a:spcBef>
                <a:spcPct val="20000"/>
              </a:spcBef>
              <a:buClr>
                <a:schemeClr val="accent1"/>
              </a:buClr>
              <a:buFont typeface="Webdings" charset="0"/>
              <a:buChar char="4"/>
            </a:pPr>
            <a:r>
              <a:rPr lang="en-US" sz="2700" kern="0" dirty="0" smtClean="0"/>
              <a:t>TI Annual Membership Program</a:t>
            </a:r>
            <a:endParaRPr lang="en-US" sz="2800" b="1" dirty="0" smtClean="0"/>
          </a:p>
          <a:p>
            <a:pPr marL="1257300" lvl="2" indent="-342900">
              <a:spcBef>
                <a:spcPct val="20000"/>
              </a:spcBef>
              <a:buClr>
                <a:schemeClr val="accent1"/>
              </a:buClr>
              <a:buFont typeface="Webdings" charset="0"/>
              <a:buChar char="4"/>
            </a:pPr>
            <a:r>
              <a:rPr lang="en-US" sz="2200" dirty="0" smtClean="0"/>
              <a:t>www.toastmasters.org/membershipcontests</a:t>
            </a:r>
            <a:endParaRPr lang="en-US" sz="2200" kern="0" dirty="0" smtClean="0"/>
          </a:p>
          <a:p>
            <a:pPr marL="800100" lvl="1" indent="-342900">
              <a:spcBef>
                <a:spcPct val="20000"/>
              </a:spcBef>
              <a:buClr>
                <a:schemeClr val="accent1"/>
              </a:buClr>
              <a:buFont typeface="Webdings" charset="0"/>
              <a:buChar char="4"/>
            </a:pPr>
            <a:endParaRPr lang="en-US" sz="2200" kern="0" dirty="0" smtClean="0"/>
          </a:p>
        </p:txBody>
      </p:sp>
    </p:spTree>
    <p:extLst>
      <p:ext uri="{BB962C8B-B14F-4D97-AF65-F5344CB8AC3E}">
        <p14:creationId xmlns:p14="http://schemas.microsoft.com/office/powerpoint/2010/main" val="1819574776"/>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3"/>
                </a:solidFill>
              </a:rPr>
              <a:t>Conclusion:  Your next steps</a:t>
            </a:r>
            <a:endParaRPr lang="en-US" dirty="0">
              <a:solidFill>
                <a:schemeClr val="accent3"/>
              </a:solidFill>
            </a:endParaRPr>
          </a:p>
        </p:txBody>
      </p:sp>
      <p:sp>
        <p:nvSpPr>
          <p:cNvPr id="3" name="Content Placeholder 2"/>
          <p:cNvSpPr>
            <a:spLocks noGrp="1"/>
          </p:cNvSpPr>
          <p:nvPr>
            <p:ph idx="1"/>
          </p:nvPr>
        </p:nvSpPr>
        <p:spPr>
          <a:xfrm>
            <a:off x="381000" y="838200"/>
            <a:ext cx="8458200" cy="5410200"/>
          </a:xfrm>
        </p:spPr>
        <p:txBody>
          <a:bodyPr/>
          <a:lstStyle/>
          <a:p>
            <a:r>
              <a:rPr lang="en-US" sz="3000" dirty="0" smtClean="0"/>
              <a:t>Complete Club Officer Training</a:t>
            </a:r>
          </a:p>
          <a:p>
            <a:pPr lvl="1"/>
            <a:r>
              <a:rPr lang="en-US" sz="2400" dirty="0" smtClean="0"/>
              <a:t>Deadline February 28, 2014</a:t>
            </a:r>
          </a:p>
          <a:p>
            <a:r>
              <a:rPr lang="en-US" sz="3000" dirty="0" smtClean="0"/>
              <a:t>Plan Contest, set date &amp; get the word to clubs!</a:t>
            </a:r>
          </a:p>
          <a:p>
            <a:pPr lvl="1"/>
            <a:r>
              <a:rPr lang="en-US" sz="2600" dirty="0" smtClean="0"/>
              <a:t>Choose your officials</a:t>
            </a:r>
          </a:p>
          <a:p>
            <a:pPr lvl="1"/>
            <a:r>
              <a:rPr lang="en-US" sz="2400" dirty="0" smtClean="0"/>
              <a:t>Read &amp; know the rules…and contest order</a:t>
            </a:r>
          </a:p>
          <a:p>
            <a:r>
              <a:rPr lang="en-US" sz="3000" dirty="0" smtClean="0"/>
              <a:t>Complete 2</a:t>
            </a:r>
            <a:r>
              <a:rPr lang="en-US" sz="3000" baseline="30000" dirty="0" smtClean="0"/>
              <a:t>nd</a:t>
            </a:r>
            <a:r>
              <a:rPr lang="en-US" sz="3000" dirty="0" smtClean="0"/>
              <a:t> round club visit</a:t>
            </a:r>
          </a:p>
          <a:p>
            <a:pPr lvl="1"/>
            <a:r>
              <a:rPr lang="en-US" sz="2400" dirty="0" smtClean="0"/>
              <a:t>Involve your clubs in contest planning – make it fun!</a:t>
            </a:r>
          </a:p>
          <a:p>
            <a:r>
              <a:rPr lang="en-US" sz="3000" dirty="0" smtClean="0"/>
              <a:t>Review your SWOT</a:t>
            </a:r>
          </a:p>
          <a:p>
            <a:pPr lvl="1"/>
            <a:r>
              <a:rPr lang="en-US" sz="2400" dirty="0" smtClean="0"/>
              <a:t>Know what it will take to be Distinguished</a:t>
            </a:r>
          </a:p>
          <a:p>
            <a:r>
              <a:rPr lang="en-US" sz="3000" dirty="0" smtClean="0"/>
              <a:t>Next training date: Sat March 8, 2014</a:t>
            </a:r>
          </a:p>
          <a:p>
            <a:pPr lvl="1"/>
            <a:r>
              <a:rPr lang="en-US" sz="2400" dirty="0" smtClean="0"/>
              <a:t>What will you accomplish between now &amp; then?</a:t>
            </a:r>
          </a:p>
          <a:p>
            <a:pPr lvl="1">
              <a:buNone/>
            </a:pPr>
            <a:endParaRPr lang="en-US" sz="1600" dirty="0" smtClean="0"/>
          </a:p>
        </p:txBody>
      </p:sp>
    </p:spTree>
    <p:extLst>
      <p:ext uri="{BB962C8B-B14F-4D97-AF65-F5344CB8AC3E}">
        <p14:creationId xmlns:p14="http://schemas.microsoft.com/office/powerpoint/2010/main" val="2217963209"/>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221162"/>
          </a:xfrm>
        </p:spPr>
        <p:txBody>
          <a:bodyPr/>
          <a:lstStyle/>
          <a:p>
            <a:r>
              <a:rPr lang="en-US" dirty="0" smtClean="0"/>
              <a:t>Upcoming Topics for March:</a:t>
            </a:r>
            <a:br>
              <a:rPr lang="en-US" dirty="0" smtClean="0"/>
            </a:br>
            <a:r>
              <a:rPr lang="en-US" dirty="0" smtClean="0"/>
              <a:t/>
            </a:r>
            <a:br>
              <a:rPr lang="en-US" dirty="0" smtClean="0"/>
            </a:br>
            <a:r>
              <a:rPr lang="en-US" dirty="0" smtClean="0"/>
              <a:t>Finalizing Contests (Area &amp; Division)</a:t>
            </a:r>
            <a:br>
              <a:rPr lang="en-US" dirty="0" smtClean="0"/>
            </a:br>
            <a:r>
              <a:rPr lang="en-US" dirty="0" smtClean="0"/>
              <a:t>Leading Clubs to Distinguished</a:t>
            </a:r>
            <a:br>
              <a:rPr lang="en-US" dirty="0" smtClean="0"/>
            </a:br>
            <a:r>
              <a:rPr lang="en-US" dirty="0" smtClean="0"/>
              <a:t>Finding New Leaders</a:t>
            </a:r>
            <a:br>
              <a:rPr lang="en-US" dirty="0" smtClean="0"/>
            </a:br>
            <a:r>
              <a:rPr lang="en-US" dirty="0" smtClean="0"/>
              <a:t>Finishing Strong</a:t>
            </a:r>
            <a:br>
              <a:rPr lang="en-US" dirty="0" smtClean="0"/>
            </a:br>
            <a:r>
              <a:rPr lang="en-US" dirty="0" smtClean="0"/>
              <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3"/>
                </a:solidFill>
              </a:rPr>
              <a:t>Session Objectives</a:t>
            </a:r>
            <a:endParaRPr lang="en-US" dirty="0">
              <a:solidFill>
                <a:schemeClr val="accent3"/>
              </a:solidFill>
            </a:endParaRPr>
          </a:p>
        </p:txBody>
      </p:sp>
      <p:sp>
        <p:nvSpPr>
          <p:cNvPr id="3" name="Content Placeholder 2"/>
          <p:cNvSpPr>
            <a:spLocks noGrp="1"/>
          </p:cNvSpPr>
          <p:nvPr>
            <p:ph idx="1"/>
          </p:nvPr>
        </p:nvSpPr>
        <p:spPr>
          <a:xfrm>
            <a:off x="381000" y="1188720"/>
            <a:ext cx="8229600" cy="5212080"/>
          </a:xfrm>
        </p:spPr>
        <p:txBody>
          <a:bodyPr/>
          <a:lstStyle/>
          <a:p>
            <a:pPr lvl="1"/>
            <a:r>
              <a:rPr lang="en-US" sz="3000" dirty="0" smtClean="0"/>
              <a:t>Where are you? (SWOT)</a:t>
            </a:r>
          </a:p>
          <a:p>
            <a:pPr lvl="1"/>
            <a:r>
              <a:rPr lang="en-US" sz="3000" dirty="0" smtClean="0"/>
              <a:t>Mid-year Club Officer Training Execution</a:t>
            </a:r>
          </a:p>
          <a:p>
            <a:pPr lvl="1"/>
            <a:r>
              <a:rPr lang="en-US" sz="3000" dirty="0" smtClean="0"/>
              <a:t>Contest  Dates &amp; Review 2014 Rulebook</a:t>
            </a:r>
          </a:p>
          <a:p>
            <a:pPr lvl="1"/>
            <a:r>
              <a:rPr lang="en-US" sz="3000" dirty="0" smtClean="0"/>
              <a:t>Change Management for Leaders</a:t>
            </a:r>
          </a:p>
          <a:p>
            <a:pPr lvl="1"/>
            <a:r>
              <a:rPr lang="en-US" sz="3000" dirty="0" smtClean="0"/>
              <a:t>2</a:t>
            </a:r>
            <a:r>
              <a:rPr lang="en-US" sz="3000" baseline="30000" dirty="0" smtClean="0"/>
              <a:t>nd</a:t>
            </a:r>
            <a:r>
              <a:rPr lang="en-US" sz="3000" dirty="0" smtClean="0"/>
              <a:t> Round Club Visits</a:t>
            </a:r>
          </a:p>
        </p:txBody>
      </p:sp>
    </p:spTree>
    <p:extLst>
      <p:ext uri="{BB962C8B-B14F-4D97-AF65-F5344CB8AC3E}">
        <p14:creationId xmlns:p14="http://schemas.microsoft.com/office/powerpoint/2010/main" val="3468873565"/>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914400"/>
          </a:xfrm>
        </p:spPr>
        <p:txBody>
          <a:bodyPr>
            <a:normAutofit/>
          </a:bodyPr>
          <a:lstStyle/>
          <a:p>
            <a:r>
              <a:rPr lang="en-US" dirty="0" smtClean="0"/>
              <a:t>Mid-Year Club Officer Training</a:t>
            </a:r>
            <a:endParaRPr lang="en-US" dirty="0"/>
          </a:p>
        </p:txBody>
      </p:sp>
      <p:sp>
        <p:nvSpPr>
          <p:cNvPr id="3" name="Content Placeholder 2"/>
          <p:cNvSpPr txBox="1">
            <a:spLocks/>
          </p:cNvSpPr>
          <p:nvPr/>
        </p:nvSpPr>
        <p:spPr>
          <a:xfrm>
            <a:off x="228600" y="1143000"/>
            <a:ext cx="8610600" cy="5181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Know Your Resources</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500" kern="0" dirty="0" smtClean="0">
                <a:latin typeface="+mn-lt"/>
                <a:ea typeface="+mn-ea"/>
                <a:cs typeface="+mn-cs"/>
              </a:rPr>
              <a:t>Work with other AGs in the division to implement strategies</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500" kern="0" dirty="0" smtClean="0"/>
              <a:t>Communicate training dates &amp; expectations to clubs early</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700" kern="0" dirty="0" smtClean="0"/>
              <a:t>Help them be successful</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700" kern="0" dirty="0" smtClean="0"/>
              <a:t>Cover the DCP – be creative &amp; informative</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700" kern="0" dirty="0" smtClean="0"/>
              <a:t>Keep session to about 1 hour</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700" kern="0" dirty="0" smtClean="0"/>
              <a:t>Help them get to Distinguished</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r>
              <a:rPr lang="en-US" sz="2700" kern="0" dirty="0" smtClean="0"/>
              <a:t>Encourage  officers to attend training (rather than AG delivering training for just one club)</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endParaRPr lang="en-US" sz="2700" kern="0" dirty="0" smtClean="0"/>
          </a:p>
          <a:p>
            <a:pPr marL="342900" marR="0" lvl="0" indent="-342900" algn="l" defTabSz="914400" rtl="0" eaLnBrk="1" fontAlgn="base" latinLnBrk="0" hangingPunct="1">
              <a:lnSpc>
                <a:spcPct val="100000"/>
              </a:lnSpc>
              <a:spcBef>
                <a:spcPct val="20000"/>
              </a:spcBef>
              <a:spcAft>
                <a:spcPct val="0"/>
              </a:spcAft>
              <a:buClr>
                <a:schemeClr val="accent1"/>
              </a:buClr>
              <a:buSzTx/>
              <a:buFont typeface="Webdings" charset="0"/>
              <a:buChar char="4"/>
              <a:tabLst/>
              <a:defRPr/>
            </a:pPr>
            <a:endParaRPr lang="en-US" sz="2700" kern="0" dirty="0" smtClean="0">
              <a:latin typeface="+mn-lt"/>
              <a:ea typeface="+mn-ea"/>
              <a:cs typeface="+mn-cs"/>
            </a:endParaRPr>
          </a:p>
          <a:p>
            <a:pPr marL="800100" lvl="1" indent="-342900">
              <a:spcBef>
                <a:spcPct val="20000"/>
              </a:spcBef>
              <a:buClr>
                <a:schemeClr val="accent1"/>
              </a:buClr>
              <a:buFont typeface="Webdings" charset="0"/>
              <a:buChar char="4"/>
            </a:pPr>
            <a:endParaRPr kumimoji="0" lang="en-US" sz="27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Cover at Mid-Year Club Officer Training Sessions</a:t>
            </a:r>
            <a:endParaRPr lang="en-US" dirty="0"/>
          </a:p>
        </p:txBody>
      </p:sp>
      <p:sp>
        <p:nvSpPr>
          <p:cNvPr id="3" name="Rectangle 2"/>
          <p:cNvSpPr/>
          <p:nvPr/>
        </p:nvSpPr>
        <p:spPr>
          <a:xfrm>
            <a:off x="381000" y="2057400"/>
            <a:ext cx="8382000" cy="3970318"/>
          </a:xfrm>
          <a:prstGeom prst="rect">
            <a:avLst/>
          </a:prstGeom>
        </p:spPr>
        <p:txBody>
          <a:bodyPr wrap="square">
            <a:spAutoFit/>
          </a:bodyPr>
          <a:lstStyle/>
          <a:p>
            <a:pPr>
              <a:buSzPct val="200000"/>
              <a:buFont typeface="Arial" pitchFamily="34" charset="0"/>
              <a:buChar char="•"/>
            </a:pPr>
            <a:r>
              <a:rPr lang="en-US" sz="3200" dirty="0" smtClean="0"/>
              <a:t>Review Clubs DCP</a:t>
            </a:r>
          </a:p>
          <a:p>
            <a:pPr>
              <a:buSzPct val="200000"/>
            </a:pPr>
            <a:endParaRPr lang="en-US" sz="2000" dirty="0" smtClean="0"/>
          </a:p>
          <a:p>
            <a:pPr>
              <a:buSzPct val="200000"/>
              <a:buFont typeface="Arial" pitchFamily="34" charset="0"/>
              <a:buChar char="•"/>
            </a:pPr>
            <a:r>
              <a:rPr lang="en-US" sz="3200" dirty="0" smtClean="0"/>
              <a:t>Membership Building –TI Program</a:t>
            </a:r>
          </a:p>
          <a:p>
            <a:pPr>
              <a:buSzPct val="200000"/>
            </a:pPr>
            <a:endParaRPr lang="en-US" sz="2000" dirty="0" smtClean="0"/>
          </a:p>
          <a:p>
            <a:pPr>
              <a:buSzPct val="200000"/>
              <a:buFont typeface="Arial" pitchFamily="34" charset="0"/>
              <a:buChar char="•"/>
            </a:pPr>
            <a:r>
              <a:rPr lang="en-US" sz="3200" dirty="0" smtClean="0"/>
              <a:t>Educational Completions and Recognize Achievement for Clubs</a:t>
            </a:r>
          </a:p>
          <a:p>
            <a:pPr>
              <a:buSzPct val="200000"/>
              <a:buFont typeface="Arial" pitchFamily="34" charset="0"/>
              <a:buChar char="•"/>
            </a:pPr>
            <a:endParaRPr lang="en-US" sz="2000" dirty="0" smtClean="0"/>
          </a:p>
          <a:p>
            <a:pPr>
              <a:buSzPct val="200000"/>
              <a:buFont typeface="Arial" pitchFamily="34" charset="0"/>
              <a:buChar char="•"/>
            </a:pPr>
            <a:r>
              <a:rPr lang="en-US" sz="3200" dirty="0" smtClean="0"/>
              <a:t>District Calendar/Resources/TI &amp; District Web site</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38200"/>
          </a:xfrm>
        </p:spPr>
        <p:txBody>
          <a:bodyPr/>
          <a:lstStyle/>
          <a:p>
            <a:r>
              <a:rPr lang="en-US" dirty="0" smtClean="0">
                <a:solidFill>
                  <a:schemeClr val="bg1"/>
                </a:solidFill>
              </a:rPr>
              <a:t>Contest Judging </a:t>
            </a:r>
            <a:endParaRPr lang="en-US" dirty="0"/>
          </a:p>
        </p:txBody>
      </p:sp>
      <p:sp>
        <p:nvSpPr>
          <p:cNvPr id="3" name="TextBox 2"/>
          <p:cNvSpPr txBox="1"/>
          <p:nvPr/>
        </p:nvSpPr>
        <p:spPr>
          <a:xfrm>
            <a:off x="457200" y="1143000"/>
            <a:ext cx="7848600" cy="4154984"/>
          </a:xfrm>
          <a:prstGeom prst="rect">
            <a:avLst/>
          </a:prstGeom>
          <a:noFill/>
        </p:spPr>
        <p:txBody>
          <a:bodyPr wrap="square" rtlCol="0">
            <a:spAutoFit/>
          </a:bodyPr>
          <a:lstStyle/>
          <a:p>
            <a:pPr>
              <a:buFont typeface="Arial" pitchFamily="34" charset="0"/>
              <a:buChar char="•"/>
            </a:pPr>
            <a:r>
              <a:rPr lang="en-US" sz="3200" dirty="0" smtClean="0"/>
              <a:t>Know the rules for 2014</a:t>
            </a:r>
            <a:r>
              <a:rPr lang="en-US" sz="2800" dirty="0" smtClean="0"/>
              <a:t> </a:t>
            </a:r>
          </a:p>
          <a:p>
            <a:pPr lvl="1">
              <a:buFont typeface="Arial" pitchFamily="34" charset="0"/>
              <a:buChar char="•"/>
            </a:pPr>
            <a:r>
              <a:rPr lang="en-US" sz="2800" dirty="0" smtClean="0"/>
              <a:t>updates from previous years notated by   the    in rule book </a:t>
            </a:r>
          </a:p>
          <a:p>
            <a:pPr>
              <a:buFont typeface="Arial" pitchFamily="34" charset="0"/>
              <a:buChar char="•"/>
            </a:pPr>
            <a:r>
              <a:rPr lang="en-US" sz="3200" dirty="0" smtClean="0"/>
              <a:t>Read the rule book in advance of contest:</a:t>
            </a:r>
          </a:p>
          <a:p>
            <a:pPr lvl="1">
              <a:buFont typeface="Arial" pitchFamily="34" charset="0"/>
              <a:buChar char="•"/>
            </a:pPr>
            <a:r>
              <a:rPr lang="en-US" sz="2800" dirty="0" smtClean="0"/>
              <a:t>Area &amp; Division Governors</a:t>
            </a:r>
          </a:p>
          <a:p>
            <a:pPr lvl="1">
              <a:buFont typeface="Arial" pitchFamily="34" charset="0"/>
              <a:buChar char="•"/>
            </a:pPr>
            <a:r>
              <a:rPr lang="en-US" sz="2800" dirty="0" smtClean="0"/>
              <a:t>Contest Toastmaster</a:t>
            </a:r>
          </a:p>
          <a:p>
            <a:pPr lvl="1">
              <a:buFont typeface="Arial" pitchFamily="34" charset="0"/>
              <a:buChar char="•"/>
            </a:pPr>
            <a:r>
              <a:rPr lang="en-US" sz="2800" dirty="0" smtClean="0"/>
              <a:t>Chief Judge &amp; all judges, timers, counters</a:t>
            </a:r>
          </a:p>
          <a:p>
            <a:pPr lvl="1">
              <a:buFont typeface="Arial" pitchFamily="34" charset="0"/>
              <a:buChar char="•"/>
            </a:pPr>
            <a:r>
              <a:rPr lang="en-US" sz="2800" dirty="0" smtClean="0"/>
              <a:t>Contestants</a:t>
            </a:r>
          </a:p>
          <a:p>
            <a:pPr lvl="1">
              <a:buFont typeface="Arial" pitchFamily="34" charset="0"/>
              <a:buChar char="•"/>
            </a:pPr>
            <a:endParaRPr lang="en-US" sz="3200" dirty="0" smtClean="0"/>
          </a:p>
        </p:txBody>
      </p:sp>
      <p:sp>
        <p:nvSpPr>
          <p:cNvPr id="4" name="Flowchart: Decision 3"/>
          <p:cNvSpPr/>
          <p:nvPr/>
        </p:nvSpPr>
        <p:spPr>
          <a:xfrm>
            <a:off x="7420302" y="1721068"/>
            <a:ext cx="227044" cy="284583"/>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chemeClr val="accent3"/>
                </a:solidFill>
              </a:rPr>
              <a:t>Spring 2014 Division Contests</a:t>
            </a:r>
            <a:endParaRPr lang="en-US" dirty="0">
              <a:solidFill>
                <a:schemeClr val="accent3"/>
              </a:solidFill>
            </a:endParaRPr>
          </a:p>
        </p:txBody>
      </p:sp>
      <p:sp>
        <p:nvSpPr>
          <p:cNvPr id="5" name="TextBox 4"/>
          <p:cNvSpPr txBox="1"/>
          <p:nvPr/>
        </p:nvSpPr>
        <p:spPr>
          <a:xfrm>
            <a:off x="1143000" y="1066800"/>
            <a:ext cx="6553200" cy="4801314"/>
          </a:xfrm>
          <a:prstGeom prst="rect">
            <a:avLst/>
          </a:prstGeom>
          <a:noFill/>
        </p:spPr>
        <p:txBody>
          <a:bodyPr wrap="square" rtlCol="0">
            <a:spAutoFit/>
          </a:bodyPr>
          <a:lstStyle/>
          <a:p>
            <a:r>
              <a:rPr lang="en-US" sz="2400" dirty="0" smtClean="0"/>
              <a:t>	International 	Saturday March 29</a:t>
            </a:r>
          </a:p>
          <a:p>
            <a:r>
              <a:rPr lang="en-US" sz="2400" dirty="0" smtClean="0"/>
              <a:t>	Western 	Wednesday April 9</a:t>
            </a:r>
          </a:p>
          <a:p>
            <a:r>
              <a:rPr lang="en-US" sz="2400" dirty="0" smtClean="0"/>
              <a:t>	Prairie		Saturday April 19</a:t>
            </a:r>
          </a:p>
          <a:p>
            <a:r>
              <a:rPr lang="en-US" sz="2400" dirty="0" smtClean="0"/>
              <a:t>	Central 	Saturday April 12</a:t>
            </a:r>
          </a:p>
          <a:p>
            <a:r>
              <a:rPr lang="en-US" sz="2400" dirty="0" smtClean="0"/>
              <a:t>	Northern	Wednesday April 16</a:t>
            </a:r>
          </a:p>
          <a:p>
            <a:r>
              <a:rPr lang="en-US" sz="2400" dirty="0" smtClean="0"/>
              <a:t>	Metro		Monday April 21</a:t>
            </a:r>
          </a:p>
          <a:p>
            <a:r>
              <a:rPr lang="en-US" sz="2400" dirty="0" smtClean="0"/>
              <a:t>	Frontier	Tuesday April 22</a:t>
            </a:r>
          </a:p>
          <a:p>
            <a:r>
              <a:rPr lang="en-US" sz="2400" dirty="0" smtClean="0"/>
              <a:t>	Eastern	Thursday April 24</a:t>
            </a:r>
          </a:p>
          <a:p>
            <a:r>
              <a:rPr lang="en-US" sz="2400" dirty="0" smtClean="0"/>
              <a:t>	Southern	Saturday April 26</a:t>
            </a:r>
          </a:p>
          <a:p>
            <a:r>
              <a:rPr lang="en-US" sz="2400" dirty="0" smtClean="0"/>
              <a:t>	Rivers		Wednesday April 30</a:t>
            </a:r>
          </a:p>
          <a:p>
            <a:endParaRPr lang="en-US" sz="2400" dirty="0" smtClean="0"/>
          </a:p>
          <a:p>
            <a:pPr algn="ctr"/>
            <a:r>
              <a:rPr lang="en-US" sz="2400" dirty="0" smtClean="0"/>
              <a:t>District 6 Spring Convention – May 2-3</a:t>
            </a:r>
          </a:p>
          <a:p>
            <a:endParaRPr lang="en-US" dirty="0"/>
          </a:p>
        </p:txBody>
      </p:sp>
    </p:spTree>
    <p:extLst>
      <p:ext uri="{BB962C8B-B14F-4D97-AF65-F5344CB8AC3E}">
        <p14:creationId xmlns:p14="http://schemas.microsoft.com/office/powerpoint/2010/main" val="771118654"/>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838200"/>
          </a:xfrm>
        </p:spPr>
        <p:txBody>
          <a:bodyPr/>
          <a:lstStyle/>
          <a:p>
            <a:r>
              <a:rPr lang="en-US" dirty="0" smtClean="0"/>
              <a:t>Club Visits</a:t>
            </a:r>
            <a:endParaRPr lang="en-US" dirty="0"/>
          </a:p>
        </p:txBody>
      </p:sp>
      <p:sp>
        <p:nvSpPr>
          <p:cNvPr id="3" name="Content Placeholder 2"/>
          <p:cNvSpPr>
            <a:spLocks noGrp="1"/>
          </p:cNvSpPr>
          <p:nvPr>
            <p:ph idx="1"/>
          </p:nvPr>
        </p:nvSpPr>
        <p:spPr>
          <a:xfrm>
            <a:off x="304800" y="1447800"/>
            <a:ext cx="8229600" cy="4648200"/>
          </a:xfrm>
        </p:spPr>
        <p:txBody>
          <a:bodyPr/>
          <a:lstStyle/>
          <a:p>
            <a:r>
              <a:rPr lang="en-US" sz="3000" dirty="0" smtClean="0"/>
              <a:t>Review form in advance, compare to round 1</a:t>
            </a:r>
          </a:p>
          <a:p>
            <a:r>
              <a:rPr lang="en-US" sz="3000" dirty="0" smtClean="0"/>
              <a:t>Encourage &amp; recognize club officers &amp; members</a:t>
            </a:r>
          </a:p>
          <a:p>
            <a:r>
              <a:rPr lang="en-US" sz="3000" dirty="0" smtClean="0"/>
              <a:t>Encourage goal completion towards DCP</a:t>
            </a:r>
          </a:p>
          <a:p>
            <a:pPr lvl="1"/>
            <a:r>
              <a:rPr lang="en-US" sz="2600" dirty="0" smtClean="0"/>
              <a:t>Educational awards &amp; membership growth</a:t>
            </a:r>
          </a:p>
          <a:p>
            <a:r>
              <a:rPr lang="en-US" sz="3000" dirty="0" smtClean="0"/>
              <a:t>Look for new leaders</a:t>
            </a:r>
          </a:p>
          <a:p>
            <a:pPr lvl="1"/>
            <a:r>
              <a:rPr lang="en-US" dirty="0" smtClean="0"/>
              <a:t>Give names of potential Area Governors to Sharon Rollefson &amp; Clinton Hunt</a:t>
            </a:r>
          </a:p>
          <a:p>
            <a:r>
              <a:rPr lang="en-US" sz="3000" dirty="0" smtClean="0"/>
              <a:t>Visit deadline is April 30 (posted by May 31)</a:t>
            </a:r>
          </a:p>
          <a:p>
            <a:endParaRPr lang="en-US" dirty="0"/>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1285875" cy="1381125"/>
          </a:xfrm>
          <a:prstGeom prst="rect">
            <a:avLst/>
          </a:prstGeom>
          <a:noFill/>
          <a:ln w="9525">
            <a:noFill/>
            <a:miter lim="800000"/>
            <a:headEnd/>
            <a:tailEnd/>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2616665" cy="1476375"/>
          </a:xfrm>
          <a:prstGeom prst="rect">
            <a:avLst/>
          </a:prstGeom>
          <a:noFill/>
          <a:ln w="9525">
            <a:noFill/>
            <a:miter lim="800000"/>
            <a:headEnd/>
            <a:tailEnd/>
          </a:ln>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19200"/>
            <a:ext cx="2160577" cy="2176464"/>
          </a:xfrm>
          <a:prstGeom prst="rect">
            <a:avLst/>
          </a:prstGeom>
          <a:noFill/>
          <a:ln w="9525">
            <a:noFill/>
            <a:miter lim="800000"/>
            <a:headEnd/>
            <a:tailEnd/>
          </a:ln>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914400"/>
            <a:ext cx="2377639" cy="1676400"/>
          </a:xfrm>
          <a:prstGeom prst="rect">
            <a:avLst/>
          </a:prstGeom>
          <a:noFill/>
          <a:ln w="9525">
            <a:noFill/>
            <a:miter lim="800000"/>
            <a:headEnd/>
            <a:tailEnd/>
          </a:ln>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91000"/>
            <a:ext cx="2641600" cy="1981200"/>
          </a:xfrm>
          <a:prstGeom prst="rect">
            <a:avLst/>
          </a:prstGeom>
          <a:noFill/>
          <a:ln w="9525">
            <a:noFill/>
            <a:miter lim="800000"/>
            <a:headEnd/>
            <a:tailEnd/>
          </a:ln>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211388"/>
            <a:ext cx="1600200" cy="1589087"/>
          </a:xfrm>
          <a:prstGeom prst="rect">
            <a:avLst/>
          </a:prstGeom>
          <a:noFill/>
          <a:ln w="9525">
            <a:noFill/>
            <a:miter lim="800000"/>
            <a:headEnd/>
            <a:tailEnd/>
          </a:ln>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886200"/>
            <a:ext cx="1450680" cy="1685925"/>
          </a:xfrm>
          <a:prstGeom prst="rect">
            <a:avLst/>
          </a:prstGeom>
          <a:noFill/>
          <a:ln w="9525">
            <a:noFill/>
            <a:miter lim="800000"/>
            <a:headEnd/>
            <a:tailEnd/>
          </a:ln>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914400"/>
            <a:ext cx="1933575" cy="1247775"/>
          </a:xfrm>
          <a:prstGeom prst="rect">
            <a:avLst/>
          </a:prstGeom>
          <a:noFill/>
          <a:ln w="9525">
            <a:noFill/>
            <a:miter lim="800000"/>
            <a:headEnd/>
            <a:tailEnd/>
          </a:ln>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819400"/>
            <a:ext cx="1524000" cy="1219200"/>
          </a:xfrm>
          <a:prstGeom prst="rect">
            <a:avLst/>
          </a:prstGeom>
          <a:noFill/>
          <a:ln w="9525">
            <a:noFill/>
            <a:miter lim="800000"/>
            <a:headEnd/>
            <a:tailEnd/>
          </a:ln>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smtClean="0"/>
              <a:t>What is Changing?</a:t>
            </a:r>
            <a:endParaRPr lang="en-US" dirty="0"/>
          </a:p>
        </p:txBody>
      </p:sp>
      <p:sp>
        <p:nvSpPr>
          <p:cNvPr id="3" name="TextBox 2"/>
          <p:cNvSpPr txBox="1"/>
          <p:nvPr/>
        </p:nvSpPr>
        <p:spPr>
          <a:xfrm>
            <a:off x="609600" y="1676400"/>
            <a:ext cx="8001000" cy="4308872"/>
          </a:xfrm>
          <a:prstGeom prst="rect">
            <a:avLst/>
          </a:prstGeom>
          <a:noFill/>
        </p:spPr>
        <p:txBody>
          <a:bodyPr wrap="square" rtlCol="0">
            <a:spAutoFit/>
          </a:bodyPr>
          <a:lstStyle/>
          <a:p>
            <a:pPr marL="342900" indent="-342900">
              <a:buFont typeface="+mj-lt"/>
              <a:buAutoNum type="arabicPeriod"/>
            </a:pPr>
            <a:r>
              <a:rPr lang="en-US" sz="2400" dirty="0" smtClean="0"/>
              <a:t>Minimum number of members per club</a:t>
            </a:r>
          </a:p>
          <a:p>
            <a:pPr marL="342900" indent="-342900">
              <a:buFont typeface="+mj-lt"/>
              <a:buAutoNum type="arabicPeriod"/>
            </a:pPr>
            <a:r>
              <a:rPr lang="en-US" sz="2400" dirty="0" smtClean="0"/>
              <a:t>Revitalized Educational Program</a:t>
            </a:r>
          </a:p>
          <a:p>
            <a:pPr marL="342900" indent="-342900">
              <a:buFont typeface="+mj-lt"/>
              <a:buAutoNum type="arabicPeriod"/>
            </a:pPr>
            <a:r>
              <a:rPr lang="en-US" sz="2400" dirty="0" smtClean="0"/>
              <a:t>?</a:t>
            </a:r>
          </a:p>
          <a:p>
            <a:pPr marL="342900" indent="-342900">
              <a:buFont typeface="+mj-lt"/>
              <a:buAutoNum type="arabicPeriod"/>
            </a:pPr>
            <a:r>
              <a:rPr lang="en-US" sz="2400" dirty="0" smtClean="0"/>
              <a:t>?</a:t>
            </a:r>
          </a:p>
          <a:p>
            <a:pPr marL="342900" indent="-342900">
              <a:buFont typeface="+mj-lt"/>
              <a:buAutoNum type="arabicPeriod"/>
            </a:pPr>
            <a:r>
              <a:rPr lang="en-US" sz="2400" dirty="0" smtClean="0"/>
              <a:t>?</a:t>
            </a:r>
          </a:p>
          <a:p>
            <a:pPr marL="342900" indent="-342900">
              <a:buFont typeface="+mj-lt"/>
              <a:buAutoNum type="arabicPeriod"/>
            </a:pPr>
            <a:r>
              <a:rPr lang="en-US" sz="2400" dirty="0" smtClean="0"/>
              <a:t>?</a:t>
            </a:r>
          </a:p>
          <a:p>
            <a:pPr marL="342900" indent="-342900"/>
            <a:endParaRPr lang="en-US" sz="2800" dirty="0" smtClean="0"/>
          </a:p>
          <a:p>
            <a:pPr marL="342900" indent="-342900"/>
            <a:endParaRPr lang="en-US" sz="2800" dirty="0" smtClean="0"/>
          </a:p>
          <a:p>
            <a:r>
              <a:rPr lang="en-US" sz="2800" dirty="0" smtClean="0"/>
              <a:t>"When patterns are broken, new worlds emerge."</a:t>
            </a:r>
          </a:p>
          <a:p>
            <a:pPr>
              <a:buFontTx/>
              <a:buChar char="-"/>
            </a:pPr>
            <a:r>
              <a:rPr lang="en-US" sz="2800" dirty="0" err="1" smtClean="0"/>
              <a:t>Tuli</a:t>
            </a:r>
            <a:r>
              <a:rPr lang="en-US" sz="2800" dirty="0" smtClean="0"/>
              <a:t> </a:t>
            </a:r>
            <a:r>
              <a:rPr lang="en-US" sz="2800" dirty="0" err="1" smtClean="0"/>
              <a:t>Kupferberg</a:t>
            </a:r>
            <a:endParaRPr lang="en-US" sz="2800" dirty="0" smtClean="0"/>
          </a:p>
          <a:p>
            <a:pPr marL="342900" indent="-342900"/>
            <a:endParaRPr lang="en-US" dirty="0"/>
          </a:p>
        </p:txBody>
      </p:sp>
    </p:spTree>
  </p:cSld>
  <p:clrMapOvr>
    <a:masterClrMapping/>
  </p:clrMapOvr>
  <p:transition>
    <p:cut/>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AREA AND DIVISION GOVERNOR TRAINING January 18, 2014&amp;quot;&quot;/&gt;&lt;property id=&quot;20307&quot; value=&quot;256&quot;/&gt;&lt;/object&gt;&lt;object type=&quot;3&quot; unique_id=&quot;10004&quot;&gt;&lt;property id=&quot;20148&quot; value=&quot;5&quot;/&gt;&lt;property id=&quot;20300&quot; value=&quot;Slide 2 - &amp;quot;Session Objectives&amp;quot;&quot;/&gt;&lt;property id=&quot;20307&quot; value=&quot;258&quot;/&gt;&lt;/object&gt;&lt;object type=&quot;3&quot; unique_id=&quot;10005&quot;&gt;&lt;property id=&quot;20148&quot; value=&quot;5&quot;/&gt;&lt;property id=&quot;20300&quot; value=&quot;Slide 3 - &amp;quot;Mid-Year Club Officer Training&amp;quot;&quot;/&gt;&lt;property id=&quot;20307&quot; value=&quot;277&quot;/&gt;&lt;/object&gt;&lt;object type=&quot;3&quot; unique_id=&quot;10006&quot;&gt;&lt;property id=&quot;20148&quot; value=&quot;5&quot;/&gt;&lt;property id=&quot;20300&quot; value=&quot;Slide 4 - &amp;quot;Topics to Cover at Mid-Year Club Officer Training Sessions&amp;quot;&quot;/&gt;&lt;property id=&quot;20307&quot; value=&quot;279&quot;/&gt;&lt;/object&gt;&lt;object type=&quot;3&quot; unique_id=&quot;10007&quot;&gt;&lt;property id=&quot;20148&quot; value=&quot;5&quot;/&gt;&lt;property id=&quot;20300&quot; value=&quot;Slide 5 - &amp;quot;Contest Judging &amp;quot;&quot;/&gt;&lt;property id=&quot;20307&quot; value=&quot;281&quot;/&gt;&lt;/object&gt;&lt;object type=&quot;3&quot; unique_id=&quot;10008&quot;&gt;&lt;property id=&quot;20148&quot; value=&quot;5&quot;/&gt;&lt;property id=&quot;20300&quot; value=&quot;Slide 6 - &amp;quot;Spring 2014 Division Contests&amp;quot;&quot;/&gt;&lt;property id=&quot;20307&quot; value=&quot;260&quot;/&gt;&lt;/object&gt;&lt;object type=&quot;3&quot; unique_id=&quot;10009&quot;&gt;&lt;property id=&quot;20148&quot; value=&quot;5&quot;/&gt;&lt;property id=&quot;20300&quot; value=&quot;Slide 7 - &amp;quot;Club Visits&amp;quot;&quot;/&gt;&lt;property id=&quot;20307&quot; value=&quot;280&quot;/&gt;&lt;/object&gt;&lt;object type=&quot;3&quot; unique_id=&quot;10010&quot;&gt;&lt;property id=&quot;20148&quot; value=&quot;5&quot;/&gt;&lt;property id=&quot;20300&quot; value=&quot;Slide 8&quot;/&gt;&lt;property id=&quot;20307&quot; value=&quot;286&quot;/&gt;&lt;/object&gt;&lt;object type=&quot;3&quot; unique_id=&quot;10011&quot;&gt;&lt;property id=&quot;20148&quot; value=&quot;5&quot;/&gt;&lt;property id=&quot;20300&quot; value=&quot;Slide 9 - &amp;quot;What is Changing?&amp;quot;&quot;/&gt;&lt;property id=&quot;20307&quot; value=&quot;285&quot;/&gt;&lt;/object&gt;&lt;object type=&quot;3&quot; unique_id=&quot;10012&quot;&gt;&lt;property id=&quot;20148&quot; value=&quot;5&quot;/&gt;&lt;property id=&quot;20300&quot; value=&quot;Slide 10 - &amp;quot;Change Leadership Two components for every change:&amp;quot;&quot;/&gt;&lt;property id=&quot;20307&quot; value=&quot;282&quot;/&gt;&lt;/object&gt;&lt;object type=&quot;3&quot; unique_id=&quot;10013&quot;&gt;&lt;property id=&quot;20148&quot; value=&quot;5&quot;/&gt;&lt;property id=&quot;20300&quot; value=&quot;Slide 11 - &amp;quot;ADKAR Model For Change Leaders &amp;quot;&quot;/&gt;&lt;property id=&quot;20307&quot; value=&quot;284&quot;/&gt;&lt;/object&gt;&lt;object type=&quot;3&quot; unique_id=&quot;10014&quot;&gt;&lt;property id=&quot;20148&quot; value=&quot;5&quot;/&gt;&lt;property id=&quot;20300&quot; value=&quot;Slide 12 - &amp;quot;Resources &amp;amp; Links&amp;quot;&quot;/&gt;&lt;property id=&quot;20307&quot; value=&quot;273&quot;/&gt;&lt;/object&gt;&lt;object type=&quot;3&quot; unique_id=&quot;10015&quot;&gt;&lt;property id=&quot;20148&quot; value=&quot;5&quot;/&gt;&lt;property id=&quot;20300&quot; value=&quot;Slide 13 - &amp;quot;Conclusion:  Your next steps&amp;quot;&quot;/&gt;&lt;property id=&quot;20307&quot; value=&quot;276&quot;/&gt;&lt;/object&gt;&lt;object type=&quot;3&quot; unique_id=&quot;10016&quot;&gt;&lt;property id=&quot;20148&quot; value=&quot;5&quot;/&gt;&lt;property id=&quot;20300&quot; value=&quot;Slide 14 - &amp;quot;Upcoming Topics for March:  Finalizing Contests (Area &amp;amp; Division) Leading Clubs to Distinguished Finding New Leade&quot;/&gt;&lt;property id=&quot;20307&quot; value=&quot;283&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2011- blank_template">
  <a:themeElements>
    <a:clrScheme name="Basic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fontScheme name="Basic">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s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 13">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A9B2B1"/>
        </a:hlink>
        <a:folHlink>
          <a:srgbClr val="F2DF74"/>
        </a:folHlink>
      </a:clrScheme>
      <a:clrMap bg1="lt1" tx1="dk1" bg2="lt2" tx2="dk2" accent1="accent1" accent2="accent2" accent3="accent3" accent4="accent4" accent5="accent5" accent6="accent6" hlink="hlink" folHlink="folHlink"/>
    </a:extraClrScheme>
    <a:extraClrScheme>
      <a:clrScheme name="Basic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clrMap bg1="lt1" tx1="dk1" bg2="lt2" tx2="dk2" accent1="accent1" accent2="accent2" accent3="accent3" accent4="accent4" accent5="accent5" accent6="accent6" hlink="hlink" folHlink="folHlink"/>
    </a:extraClrScheme>
    <a:extraClrScheme>
      <a:clrScheme name="Basic 15">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A9B2B1"/>
        </a:hlink>
        <a:folHlink>
          <a:srgbClr val="CD20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acer">
  <a:themeElements>
    <a:clrScheme name="Spacer 13">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fontScheme name="Space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pac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c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c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c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c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c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c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c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c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c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c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c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cer 13">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clrMap bg1="lt1" tx1="dk1" bg2="lt2" tx2="dk2" accent1="accent1" accent2="accent2" accent3="accent3" accent4="accent4" accent5="accent5" accent6="accent6" hlink="hlink" folHlink="folHlink"/>
    </a:extraClrScheme>
    <a:extraClrScheme>
      <a:clrScheme name="Spacer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A9B2B1"/>
        </a:hlink>
        <a:folHlink>
          <a:srgbClr val="CD202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blank_template.pot</Template>
  <TotalTime>8708</TotalTime>
  <Words>565</Words>
  <Application>Microsoft Office PowerPoint</Application>
  <PresentationFormat>On-screen Show (4:3)</PresentationFormat>
  <Paragraphs>133</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Webdings</vt:lpstr>
      <vt:lpstr>Wingdings</vt:lpstr>
      <vt:lpstr>ヒラギノ角ゴ Pro W3</vt:lpstr>
      <vt:lpstr>2011- blank_template</vt:lpstr>
      <vt:lpstr>Spacer</vt:lpstr>
      <vt:lpstr>AREA AND DIVISION GOVERNOR TRAINING January 18, 2014</vt:lpstr>
      <vt:lpstr>Session Objectives</vt:lpstr>
      <vt:lpstr>Mid-Year Club Officer Training</vt:lpstr>
      <vt:lpstr>Topics to Cover at Mid-Year Club Officer Training Sessions</vt:lpstr>
      <vt:lpstr>Contest Judging </vt:lpstr>
      <vt:lpstr>Spring 2014 Division Contests</vt:lpstr>
      <vt:lpstr>Club Visits</vt:lpstr>
      <vt:lpstr>PowerPoint Presentation</vt:lpstr>
      <vt:lpstr>What is Changing?</vt:lpstr>
      <vt:lpstr>Change Leadership Two components for every change:</vt:lpstr>
      <vt:lpstr>ADKAR Model For Change Leaders </vt:lpstr>
      <vt:lpstr>Resources &amp; Links</vt:lpstr>
      <vt:lpstr>Conclusion:  Your next steps</vt:lpstr>
      <vt:lpstr>Upcoming Topics for March:  Finalizing Contests (Area &amp; Division) Leading Clubs to Distinguished Finding New Leaders Finishing Strong  </vt:lpstr>
    </vt:vector>
  </TitlesOfParts>
  <Company>Toastmasters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Helms</dc:creator>
  <cp:lastModifiedBy>Lisa Burnside</cp:lastModifiedBy>
  <cp:revision>112</cp:revision>
  <cp:lastPrinted>2012-06-08T21:57:58Z</cp:lastPrinted>
  <dcterms:created xsi:type="dcterms:W3CDTF">2011-08-11T18:02:08Z</dcterms:created>
  <dcterms:modified xsi:type="dcterms:W3CDTF">2014-01-31T23:12:55Z</dcterms:modified>
</cp:coreProperties>
</file>