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19"/>
  </p:notesMasterIdLst>
  <p:sldIdLst>
    <p:sldId id="256" r:id="rId3"/>
    <p:sldId id="257" r:id="rId4"/>
    <p:sldId id="258" r:id="rId5"/>
    <p:sldId id="277" r:id="rId6"/>
    <p:sldId id="279" r:id="rId7"/>
    <p:sldId id="281" r:id="rId8"/>
    <p:sldId id="260" r:id="rId9"/>
    <p:sldId id="280" r:id="rId10"/>
    <p:sldId id="282" r:id="rId11"/>
    <p:sldId id="284" r:id="rId12"/>
    <p:sldId id="285" r:id="rId13"/>
    <p:sldId id="286" r:id="rId14"/>
    <p:sldId id="287" r:id="rId15"/>
    <p:sldId id="273" r:id="rId16"/>
    <p:sldId id="276" r:id="rId17"/>
    <p:sldId id="283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64" autoAdjust="0"/>
  </p:normalViewPr>
  <p:slideViewPr>
    <p:cSldViewPr showGuides="1">
      <p:cViewPr>
        <p:scale>
          <a:sx n="57" d="100"/>
          <a:sy n="57" d="100"/>
        </p:scale>
        <p:origin x="-17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9B7C-FE56-4FB4-9044-1D2C6319AEE4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A28F-A437-4039-BF92-541648B5F7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SWOT </a:t>
            </a:r>
            <a:r>
              <a:rPr lang="en-US" baseline="0" dirty="0" smtClean="0"/>
              <a:t> – 15 min - Joan</a:t>
            </a:r>
          </a:p>
          <a:p>
            <a:r>
              <a:rPr lang="en-US" baseline="0" dirty="0" smtClean="0"/>
              <a:t>Officer training – 10 minutes (what’s working, review plan from Nov/Dec) - Pat</a:t>
            </a:r>
          </a:p>
          <a:p>
            <a:r>
              <a:rPr lang="en-US" baseline="0" dirty="0" smtClean="0"/>
              <a:t>Judging Workshop – 15 minutes – Roman or Sharon (I didn’t ask Roman)</a:t>
            </a:r>
          </a:p>
          <a:p>
            <a:r>
              <a:rPr lang="en-US" dirty="0" smtClean="0"/>
              <a:t>Club Visits &amp; Contest dates review – 5-10 minutes - Joan</a:t>
            </a:r>
            <a:endParaRPr lang="en-US" baseline="0" dirty="0" smtClean="0"/>
          </a:p>
          <a:p>
            <a:r>
              <a:rPr lang="en-US" baseline="0" dirty="0" smtClean="0"/>
              <a:t>Conflict Resolution “Don’t take this personally” – 15 minutes – Pat</a:t>
            </a:r>
          </a:p>
          <a:p>
            <a:r>
              <a:rPr lang="en-US" baseline="0" dirty="0" smtClean="0"/>
              <a:t>Q &amp; A Panel – 20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A28F-A437-4039-BF92-541648B5F7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391935-417E-A947-81B0-3194D8079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DE5DA-37DD-1E48-8B65-A53B43FBC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2656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BA9038-7183-2C44-B7CA-0AE58BCB35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910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DEEBF-C4FA-5044-9EFC-59CD0CD04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0C498-A764-A94D-A4DE-0BA1966FA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3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79EF4-AB7E-BF4F-8184-CBBA19D93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38C64-FF8C-F045-8878-9DAEEAD1A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FE3049-295E-4342-A773-8A0D736FA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6DEB44-18B5-934C-BEE2-6578642A0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74360A-21F5-C549-AD0D-A9436567B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90E29C-9BC9-334F-A800-5401BEDA2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66C139-B622-754C-B598-10241DF62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3956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2EFE5-CED2-3D4A-815F-141876A80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8D19D5-17F4-8B41-AA24-6CEC5A50B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7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1EE01F-9315-D44B-9434-97B42C933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B107A-5ED3-4C43-A462-6D0E90AE0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9783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BDD48-CDF9-B549-A62A-7D5B3A1CF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205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879D77-9CEF-EA40-9174-AADD4AABF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6828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9F85C-FAC3-144A-B2F1-984B9760C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10198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CC464-1DDA-EA49-AE9A-9F1284A85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280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E9556-97B7-EE4F-9314-BCC62A599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517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C40A83-18AA-7546-AE74-497FDB5D4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772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5A4B54-516F-D548-B37A-957C9DBC59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ebdings" charset="0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019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6357A03-A925-9149-B7FB-C1041293B3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7772400" cy="1924050"/>
          </a:xfrm>
        </p:spPr>
        <p:txBody>
          <a:bodyPr/>
          <a:lstStyle/>
          <a:p>
            <a:r>
              <a:rPr lang="en-US" dirty="0" smtClean="0"/>
              <a:t>AREA AND DIVISION GOVERNOR</a:t>
            </a:r>
            <a:br>
              <a:rPr lang="en-US" dirty="0" smtClean="0"/>
            </a:br>
            <a:r>
              <a:rPr lang="en-US" sz="4800" dirty="0" smtClean="0"/>
              <a:t>TRAINING</a:t>
            </a:r>
            <a:br>
              <a:rPr lang="en-US" sz="4800" dirty="0" smtClean="0"/>
            </a:br>
            <a:r>
              <a:rPr lang="en-US" sz="4800" dirty="0" smtClean="0"/>
              <a:t>January 26, 2013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Today’s Theme: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On the Road to Distinguished…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Do You Know Where You 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206CP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4800600" cy="1143000"/>
          </a:xfrm>
        </p:spPr>
        <p:txBody>
          <a:bodyPr/>
          <a:lstStyle/>
          <a:p>
            <a:r>
              <a:rPr lang="en-US" sz="4000" dirty="0" smtClean="0"/>
              <a:t>Types of Conflict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 Contentious Personalities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 Misunderstanding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 Issues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 Style of Leadership</a:t>
            </a:r>
            <a:endParaRPr lang="en-US" sz="3200" dirty="0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086600" cy="749300"/>
          </a:xfrm>
        </p:spPr>
        <p:txBody>
          <a:bodyPr/>
          <a:lstStyle/>
          <a:p>
            <a:r>
              <a:rPr lang="en-US" sz="3200" dirty="0" smtClean="0"/>
              <a:t>Methods for Resolving Conflict	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008313" cy="27432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800" dirty="0" smtClean="0"/>
              <a:t>Ignore it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Smooth it over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Force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Compromise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Collaboration</a:t>
            </a:r>
          </a:p>
          <a:p>
            <a:pPr marL="342900" indent="-342900"/>
            <a:endParaRPr lang="en-US" dirty="0"/>
          </a:p>
        </p:txBody>
      </p:sp>
      <p:pic>
        <p:nvPicPr>
          <p:cNvPr id="1027" name="Picture 3" descr="C:\Users\Pat\AppData\Local\Microsoft\Windows\Temporary Internet Files\Content.IE5\4UOBW5OH\MP90044222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752600"/>
            <a:ext cx="4572001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553200" cy="552450"/>
          </a:xfrm>
        </p:spPr>
        <p:txBody>
          <a:bodyPr/>
          <a:lstStyle/>
          <a:p>
            <a:r>
              <a:rPr lang="en-US" sz="3400" dirty="0" smtClean="0">
                <a:solidFill>
                  <a:schemeClr val="bg1"/>
                </a:solidFill>
              </a:rPr>
              <a:t>Facilitate Collaboration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7391400" cy="3124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Find the root cause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Allow all parties to speak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Suspend your emotions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Keep a respectful, empathetic and caring attitude towards everyone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Stay away from blame &amp; accusations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7" name="Picture 5" descr="C:\Users\Pat\AppData\Local\Microsoft\Windows\Temporary Internet Files\Content.IE5\CORA3RNX\MC9000569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764" y="3505200"/>
            <a:ext cx="3247378" cy="275485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1966"/>
            <a:ext cx="6934200" cy="520700"/>
          </a:xfrm>
        </p:spPr>
        <p:txBody>
          <a:bodyPr/>
          <a:lstStyle/>
          <a:p>
            <a:r>
              <a:rPr lang="en-US" sz="3400" dirty="0" smtClean="0">
                <a:solidFill>
                  <a:schemeClr val="bg1"/>
                </a:solidFill>
              </a:rPr>
              <a:t>Facilitate Collaboration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8153400" cy="50292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Encourage all to listen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Identify areas of disagreement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Identify areas of agreement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Search for solutions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Reach a consensus</a:t>
            </a:r>
          </a:p>
          <a:p>
            <a:endParaRPr lang="en-US" dirty="0"/>
          </a:p>
        </p:txBody>
      </p:sp>
      <p:pic>
        <p:nvPicPr>
          <p:cNvPr id="4098" name="Picture 2" descr="C:\Users\Pat\AppData\Local\Microsoft\Windows\Temporary Internet Files\Content.IE5\CORA3RNX\MP90044849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971800"/>
            <a:ext cx="4000501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00800" y="1371600"/>
            <a:ext cx="2133600" cy="2133600"/>
            <a:chOff x="2438400" y="2172197"/>
            <a:chExt cx="3436176" cy="2963683"/>
          </a:xfrm>
        </p:grpSpPr>
        <p:pic>
          <p:nvPicPr>
            <p:cNvPr id="9" name="Picture 8" descr="1310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561963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0" name="Picture 9" descr="22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720" y="2368112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2" name="Picture 11" descr="26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40" y="2626581"/>
              <a:ext cx="1938514" cy="2509299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  <p:pic>
          <p:nvPicPr>
            <p:cNvPr id="13" name="Picture 12" descr="222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3936062" y="2172197"/>
              <a:ext cx="1938514" cy="2513607"/>
            </a:xfrm>
            <a:prstGeom prst="rect">
              <a:avLst/>
            </a:prstGeom>
            <a:ln>
              <a:solidFill>
                <a:srgbClr val="BFBFBF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0" y="1371600"/>
            <a:ext cx="8229600" cy="490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Toastmasters International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TI Reports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Distinguished Club Program (DCP)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Club Officer Manual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Contest Rulebook - link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District Leadership Manual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Leadership Excellence – Conflict Resolution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Rebuilding Clubs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700" kern="0" dirty="0" smtClean="0"/>
              <a:t>TI Annual Membership Program</a:t>
            </a:r>
            <a:endParaRPr lang="en-US" sz="2800" b="1" dirty="0" smtClean="0"/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r>
              <a:rPr lang="en-US" sz="2200" dirty="0" smtClean="0"/>
              <a:t>www.toastmasters.org/membershipcontests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18195747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Conclusion:  Your next steps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410200"/>
          </a:xfrm>
        </p:spPr>
        <p:txBody>
          <a:bodyPr/>
          <a:lstStyle/>
          <a:p>
            <a:r>
              <a:rPr lang="en-US" sz="3000" dirty="0" smtClean="0"/>
              <a:t>Execute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Round of Club Officer Training</a:t>
            </a:r>
          </a:p>
          <a:p>
            <a:pPr lvl="1"/>
            <a:r>
              <a:rPr lang="en-US" sz="2400" dirty="0" smtClean="0"/>
              <a:t>Deadline February 28, 2013</a:t>
            </a:r>
          </a:p>
          <a:p>
            <a:r>
              <a:rPr lang="en-US" sz="3000" dirty="0" smtClean="0"/>
              <a:t>Set Spring Contest date – get the word to clubs! Choose your officials</a:t>
            </a:r>
          </a:p>
          <a:p>
            <a:pPr lvl="1"/>
            <a:r>
              <a:rPr lang="en-US" sz="2400" dirty="0" smtClean="0"/>
              <a:t>Read &amp; know the rules…and contest order</a:t>
            </a:r>
          </a:p>
          <a:p>
            <a:r>
              <a:rPr lang="en-US" sz="3000" dirty="0" smtClean="0"/>
              <a:t>Schedule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round club visit</a:t>
            </a:r>
          </a:p>
          <a:p>
            <a:pPr lvl="1"/>
            <a:r>
              <a:rPr lang="en-US" sz="2400" dirty="0" smtClean="0"/>
              <a:t>Involve your clubs in contest planning – make it fun!</a:t>
            </a:r>
          </a:p>
          <a:p>
            <a:r>
              <a:rPr lang="en-US" sz="3000" dirty="0" smtClean="0"/>
              <a:t>Review your SWOT…Know what it will take to be Distinguished</a:t>
            </a:r>
          </a:p>
          <a:p>
            <a:r>
              <a:rPr lang="en-US" sz="3000" dirty="0" smtClean="0"/>
              <a:t>Next District Training date: Sat March 9, 2013</a:t>
            </a:r>
          </a:p>
          <a:p>
            <a:pPr lvl="1"/>
            <a:r>
              <a:rPr lang="en-US" sz="2600" dirty="0" smtClean="0"/>
              <a:t>What will you accomplish between now &amp; then?</a:t>
            </a:r>
          </a:p>
          <a:p>
            <a:pPr lvl="1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179632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3001962"/>
          </a:xfrm>
        </p:spPr>
        <p:txBody>
          <a:bodyPr/>
          <a:lstStyle/>
          <a:p>
            <a:r>
              <a:rPr lang="en-US" dirty="0" smtClean="0"/>
              <a:t>Stump the Panel!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Ask any question…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Agenda/Objectives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52628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SWOT for clubs in Area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Officer Training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Area Contests &amp; Judging Workshop</a:t>
            </a:r>
          </a:p>
          <a:p>
            <a:pPr marL="742950" lvl="2" indent="-342900">
              <a:buClr>
                <a:schemeClr val="accent1"/>
              </a:buClr>
              <a:buFont typeface="Webdings" charset="0"/>
              <a:buChar char="4"/>
            </a:pPr>
            <a:r>
              <a:rPr lang="en-US" dirty="0" smtClean="0">
                <a:solidFill>
                  <a:schemeClr val="accent6"/>
                </a:solidFill>
              </a:rPr>
              <a:t>Dates of Division Contests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Club Visits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Don’t Take This Personally!</a:t>
            </a:r>
          </a:p>
          <a:p>
            <a:pPr marL="742950" lvl="2" indent="-342900">
              <a:buClr>
                <a:schemeClr val="accent1"/>
              </a:buClr>
              <a:buFont typeface="Webdings" charset="0"/>
              <a:buChar char="4"/>
            </a:pPr>
            <a:r>
              <a:rPr lang="en-US" dirty="0" smtClean="0">
                <a:solidFill>
                  <a:schemeClr val="accent6"/>
                </a:solidFill>
              </a:rPr>
              <a:t>List of Resources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Q &amp; A Panel</a:t>
            </a:r>
          </a:p>
        </p:txBody>
      </p:sp>
    </p:spTree>
    <p:extLst>
      <p:ext uri="{BB962C8B-B14F-4D97-AF65-F5344CB8AC3E}">
        <p14:creationId xmlns:p14="http://schemas.microsoft.com/office/powerpoint/2010/main" val="36632282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Session Objectives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0"/>
            <a:ext cx="8229600" cy="5212080"/>
          </a:xfrm>
        </p:spPr>
        <p:txBody>
          <a:bodyPr/>
          <a:lstStyle/>
          <a:p>
            <a:pPr lvl="1"/>
            <a:r>
              <a:rPr lang="en-US" sz="3000" dirty="0" smtClean="0"/>
              <a:t>Where are you? (SWOT)</a:t>
            </a:r>
          </a:p>
          <a:p>
            <a:pPr lvl="1"/>
            <a:r>
              <a:rPr lang="en-US" sz="3000" dirty="0" smtClean="0"/>
              <a:t>Mid-year Club Officer Training Execution</a:t>
            </a:r>
          </a:p>
          <a:p>
            <a:pPr lvl="1"/>
            <a:r>
              <a:rPr lang="en-US" sz="3000" dirty="0" smtClean="0"/>
              <a:t>Contest  Dates &amp; Judging – Review New Rulebook</a:t>
            </a:r>
          </a:p>
          <a:p>
            <a:pPr lvl="1"/>
            <a:r>
              <a:rPr lang="en-US" sz="3000" dirty="0" smtClean="0"/>
              <a:t>Conflict Resolution for Leaders</a:t>
            </a:r>
          </a:p>
          <a:p>
            <a:pPr lvl="2"/>
            <a:r>
              <a:rPr lang="en-US" sz="3000" dirty="0" smtClean="0"/>
              <a:t>“Don’t take this personally”</a:t>
            </a:r>
          </a:p>
          <a:p>
            <a:pPr lvl="1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Round Club Visits</a:t>
            </a:r>
          </a:p>
          <a:p>
            <a:pPr lvl="1"/>
            <a:r>
              <a:rPr lang="en-US" sz="3000" dirty="0" smtClean="0"/>
              <a:t>Q &amp; A Panel</a:t>
            </a:r>
          </a:p>
        </p:txBody>
      </p:sp>
    </p:spTree>
    <p:extLst>
      <p:ext uri="{BB962C8B-B14F-4D97-AF65-F5344CB8AC3E}">
        <p14:creationId xmlns:p14="http://schemas.microsoft.com/office/powerpoint/2010/main" val="34688735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for Mid-Year Club Officer Training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3820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 Your 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lang="en-US" sz="2700" kern="0" dirty="0" smtClean="0">
                <a:latin typeface="+mn-lt"/>
                <a:ea typeface="+mn-ea"/>
                <a:cs typeface="+mn-cs"/>
              </a:rPr>
              <a:t>Work with other Area Governors in the division to implement strategies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lang="en-US" sz="2700" kern="0" dirty="0" smtClean="0"/>
              <a:t>Communicate training dates &amp; expectations to clubs early.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lang="en-US" sz="2700" kern="0" dirty="0" smtClean="0"/>
              <a:t>Help them be successful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lang="en-US" sz="2700" kern="0" dirty="0" smtClean="0"/>
              <a:t>Cover the DCP – be creative &amp; informative!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lang="en-US" sz="2700" kern="0" dirty="0" smtClean="0"/>
              <a:t>Keep session to about 1 hour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r>
              <a:rPr lang="en-US" sz="2700" kern="0" dirty="0" smtClean="0"/>
              <a:t>Ask clubs what they need – help them get to Distinguished!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ebdings" charset="0"/>
              <a:buChar char="4"/>
              <a:tabLst/>
              <a:defRPr/>
            </a:pPr>
            <a:endParaRPr lang="en-US" sz="2700" kern="0" dirty="0" smtClean="0"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ebdings" charset="0"/>
              <a:buChar char="4"/>
            </a:pP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to Cover at Mid-Year Club Officer Training Sessions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00000"/>
              <a:buFont typeface="Arial" pitchFamily="34" charset="0"/>
              <a:buChar char="•"/>
            </a:pPr>
            <a:r>
              <a:rPr lang="en-US" sz="3200" dirty="0" smtClean="0"/>
              <a:t>Review Clubs DCP</a:t>
            </a:r>
          </a:p>
          <a:p>
            <a:pPr>
              <a:buSzPct val="200000"/>
            </a:pPr>
            <a:endParaRPr lang="en-US" sz="2000" dirty="0" smtClean="0"/>
          </a:p>
          <a:p>
            <a:pPr>
              <a:buSzPct val="200000"/>
              <a:buFont typeface="Arial" pitchFamily="34" charset="0"/>
              <a:buChar char="•"/>
            </a:pPr>
            <a:r>
              <a:rPr lang="en-US" sz="3200" dirty="0" smtClean="0"/>
              <a:t>Membership Building –TI Program</a:t>
            </a:r>
          </a:p>
          <a:p>
            <a:pPr>
              <a:buSzPct val="200000"/>
            </a:pPr>
            <a:endParaRPr lang="en-US" sz="2000" dirty="0" smtClean="0"/>
          </a:p>
          <a:p>
            <a:pPr>
              <a:buSzPct val="200000"/>
              <a:buFont typeface="Arial" pitchFamily="34" charset="0"/>
              <a:buChar char="•"/>
            </a:pPr>
            <a:r>
              <a:rPr lang="en-US" sz="3200" dirty="0" smtClean="0"/>
              <a:t>Educational Completions and Recognize Achievement for Clubs</a:t>
            </a:r>
          </a:p>
          <a:p>
            <a:pPr>
              <a:buSzPct val="200000"/>
              <a:buFont typeface="Arial" pitchFamily="34" charset="0"/>
              <a:buChar char="•"/>
            </a:pPr>
            <a:endParaRPr lang="en-US" sz="2000" dirty="0" smtClean="0"/>
          </a:p>
          <a:p>
            <a:pPr>
              <a:buSzPct val="200000"/>
              <a:buFont typeface="Arial" pitchFamily="34" charset="0"/>
              <a:buChar char="•"/>
            </a:pPr>
            <a:r>
              <a:rPr lang="en-US" sz="3200" dirty="0" smtClean="0"/>
              <a:t>District Calendar/Resources/TI &amp; District Web site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Contest Judging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Know the rules for 2013</a:t>
            </a:r>
            <a:r>
              <a:rPr lang="en-US" sz="2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&amp; the updates from previous years notated by the    in rule book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Read the rule book in advance of contest: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Area &amp; Division Governors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Contest Toastmaster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Chief Judge &amp; all judges, timers, counters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Contestants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4" name="Flowchart: Decision 3"/>
          <p:cNvSpPr/>
          <p:nvPr/>
        </p:nvSpPr>
        <p:spPr>
          <a:xfrm>
            <a:off x="2038739" y="2209800"/>
            <a:ext cx="227044" cy="284583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Spring 2013 Division Contests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066800"/>
            <a:ext cx="655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Prairie 	Saturday April 6</a:t>
            </a:r>
          </a:p>
          <a:p>
            <a:r>
              <a:rPr lang="en-US" sz="2400" dirty="0" smtClean="0"/>
              <a:t>	Western 	Monday April 8</a:t>
            </a:r>
          </a:p>
          <a:p>
            <a:r>
              <a:rPr lang="en-US" sz="2400" dirty="0" smtClean="0"/>
              <a:t>	Central	Tuesday April 9</a:t>
            </a:r>
          </a:p>
          <a:p>
            <a:r>
              <a:rPr lang="en-US" sz="2400" dirty="0" smtClean="0"/>
              <a:t>	Eastern	Thursday April 11</a:t>
            </a:r>
          </a:p>
          <a:p>
            <a:r>
              <a:rPr lang="en-US" sz="2400" dirty="0" smtClean="0"/>
              <a:t>	International 	Saturday April 13</a:t>
            </a:r>
          </a:p>
          <a:p>
            <a:r>
              <a:rPr lang="en-US" sz="2400" dirty="0" smtClean="0"/>
              <a:t>	Frontier	Tuesday April 16</a:t>
            </a:r>
          </a:p>
          <a:p>
            <a:r>
              <a:rPr lang="en-US" sz="2400" dirty="0" smtClean="0"/>
              <a:t>	Northern	Wednesday April 17</a:t>
            </a:r>
          </a:p>
          <a:p>
            <a:r>
              <a:rPr lang="en-US" sz="2400" dirty="0" smtClean="0"/>
              <a:t>	Southern	Saturday April 20</a:t>
            </a:r>
          </a:p>
          <a:p>
            <a:r>
              <a:rPr lang="en-US" sz="2400" dirty="0" smtClean="0"/>
              <a:t>	Metro		Wednesday April 24</a:t>
            </a:r>
          </a:p>
          <a:p>
            <a:r>
              <a:rPr lang="en-US" sz="2400" dirty="0" smtClean="0"/>
              <a:t>	Rivers		Thursday April 25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District 6 Spring Convention – May 3-4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186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en-US" dirty="0" smtClean="0"/>
              <a:t>Club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648200"/>
          </a:xfrm>
        </p:spPr>
        <p:txBody>
          <a:bodyPr/>
          <a:lstStyle/>
          <a:p>
            <a:r>
              <a:rPr lang="en-US" sz="3000" dirty="0" smtClean="0"/>
              <a:t>Review form in advance, compare to round 1</a:t>
            </a:r>
          </a:p>
          <a:p>
            <a:r>
              <a:rPr lang="en-US" sz="3000" dirty="0" smtClean="0"/>
              <a:t>Encourage &amp; recognize club officers &amp; members</a:t>
            </a:r>
          </a:p>
          <a:p>
            <a:r>
              <a:rPr lang="en-US" sz="3000" dirty="0" smtClean="0"/>
              <a:t>Encourage goal completion towards DCP</a:t>
            </a:r>
          </a:p>
          <a:p>
            <a:pPr lvl="1"/>
            <a:r>
              <a:rPr lang="en-US" sz="2600" dirty="0" smtClean="0"/>
              <a:t>Educational awards &amp; membership growth</a:t>
            </a:r>
          </a:p>
          <a:p>
            <a:r>
              <a:rPr lang="en-US" sz="3000" dirty="0" smtClean="0"/>
              <a:t>Look for new leaders</a:t>
            </a:r>
          </a:p>
          <a:p>
            <a:pPr lvl="1"/>
            <a:r>
              <a:rPr lang="en-US" dirty="0" smtClean="0"/>
              <a:t>Give names of potential Area Governors to Sharon Rollefson</a:t>
            </a:r>
          </a:p>
          <a:p>
            <a:r>
              <a:rPr lang="en-US" sz="3000" dirty="0" smtClean="0"/>
              <a:t>Visit deadline is April 30 (posted by May 31)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697162"/>
          </a:xfrm>
        </p:spPr>
        <p:txBody>
          <a:bodyPr/>
          <a:lstStyle/>
          <a:p>
            <a:pPr algn="ctr"/>
            <a:r>
              <a:rPr lang="en-US" sz="4400" dirty="0" smtClean="0"/>
              <a:t>Don’t take this personally!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Conflict Resolution</a:t>
            </a:r>
            <a:br>
              <a:rPr lang="en-US" sz="4400" dirty="0" smtClean="0"/>
            </a:br>
            <a:r>
              <a:rPr lang="en-US" sz="4400" dirty="0" smtClean="0"/>
              <a:t>for Leaders</a:t>
            </a:r>
            <a:endParaRPr lang="en-US" sz="4400" dirty="0"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2011- blank_template">
  <a:themeElements>
    <a:clrScheme name="Basic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Basic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s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cer">
  <a:themeElements>
    <a:clrScheme name="Spacer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Spacer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pac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 blank_template.pot</Template>
  <TotalTime>894</TotalTime>
  <Words>553</Words>
  <Application>Microsoft Office PowerPoint</Application>
  <PresentationFormat>On-screen Show (4:3)</PresentationFormat>
  <Paragraphs>123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2011- blank_template</vt:lpstr>
      <vt:lpstr>Spacer</vt:lpstr>
      <vt:lpstr>AREA AND DIVISION GOVERNOR TRAINING January 26, 2013</vt:lpstr>
      <vt:lpstr>Session Agenda/Objectives</vt:lpstr>
      <vt:lpstr>Session Objectives</vt:lpstr>
      <vt:lpstr>Strategies for Mid-Year Club Officer Training</vt:lpstr>
      <vt:lpstr>Topics to Cover at Mid-Year Club Officer Training Sessions</vt:lpstr>
      <vt:lpstr>Contest Judging </vt:lpstr>
      <vt:lpstr>Spring 2013 Division Contests</vt:lpstr>
      <vt:lpstr>Club Visits</vt:lpstr>
      <vt:lpstr>Don’t take this personally!  Conflict Resolution for Leaders</vt:lpstr>
      <vt:lpstr>Types of Conflict</vt:lpstr>
      <vt:lpstr>Methods for Resolving Conflict </vt:lpstr>
      <vt:lpstr>Facilitate Collaboration </vt:lpstr>
      <vt:lpstr>Facilitate Collaboration</vt:lpstr>
      <vt:lpstr>Resources</vt:lpstr>
      <vt:lpstr>Conclusion:  Your next steps</vt:lpstr>
      <vt:lpstr>Stump the Panel!  Ask any question…  </vt:lpstr>
    </vt:vector>
  </TitlesOfParts>
  <Company>Toastmasters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 Helms</dc:creator>
  <cp:lastModifiedBy>Joan</cp:lastModifiedBy>
  <cp:revision>76</cp:revision>
  <cp:lastPrinted>2012-06-08T21:57:58Z</cp:lastPrinted>
  <dcterms:created xsi:type="dcterms:W3CDTF">2011-08-11T18:02:08Z</dcterms:created>
  <dcterms:modified xsi:type="dcterms:W3CDTF">2013-01-27T00:55:14Z</dcterms:modified>
</cp:coreProperties>
</file>