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4" r:id="rId2"/>
  </p:sldMasterIdLst>
  <p:notesMasterIdLst>
    <p:notesMasterId r:id="rId15"/>
  </p:notesMasterIdLst>
  <p:sldIdLst>
    <p:sldId id="256" r:id="rId3"/>
    <p:sldId id="257" r:id="rId4"/>
    <p:sldId id="258" r:id="rId5"/>
    <p:sldId id="260" r:id="rId6"/>
    <p:sldId id="261" r:id="rId7"/>
    <p:sldId id="262" r:id="rId8"/>
    <p:sldId id="277" r:id="rId9"/>
    <p:sldId id="273" r:id="rId10"/>
    <p:sldId id="278" r:id="rId11"/>
    <p:sldId id="279" r:id="rId12"/>
    <p:sldId id="274" r:id="rId13"/>
    <p:sldId id="276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77" autoAdjust="0"/>
  </p:normalViewPr>
  <p:slideViewPr>
    <p:cSldViewPr showGuides="1"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C9B7C-FE56-4FB4-9044-1D2C6319AEE4}" type="datetimeFigureOut">
              <a:rPr lang="en-US" smtClean="0"/>
              <a:t>11/3/2012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A28F-A437-4039-BF92-541648B5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Teams work together &amp; then one</a:t>
            </a:r>
            <a:r>
              <a:rPr lang="en-US" baseline="0" dirty="0" smtClean="0"/>
              <a:t> area governor gives report for 3 topics to be covered at training:</a:t>
            </a:r>
          </a:p>
          <a:p>
            <a:r>
              <a:rPr lang="en-US" baseline="0" dirty="0" smtClean="0"/>
              <a:t>Review Clubs DCP Progress &amp; adjust as necessary, Membership Building (TI Program that includes Talk UP TM, Beat the Clock, Sponsor members), Educational Completions (entering early at TI) and Recognition.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A28F-A437-4039-BF92-541648B5F78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ebdings" charset="0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391935-417E-A947-81B0-3194D8079C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5DE5DA-37DD-1E48-8B65-A53B43FBC9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26566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6638"/>
            <a:ext cx="2057400" cy="490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6638"/>
            <a:ext cx="6019800" cy="490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BA9038-7183-2C44-B7CA-0AE58BCB35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6910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0DEEBF-C4FA-5044-9EFC-59CD0CD040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76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F0C498-A764-A94D-A4DE-0BA1966FAC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43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779EF4-AB7E-BF4F-8184-CBBA19D93D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57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D38C64-FF8C-F045-8878-9DAEEAD1A7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11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FE3049-295E-4342-A773-8A0D736FAC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47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6DEB44-18B5-934C-BEE2-6578642A00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8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74360A-21F5-C549-AD0D-A9436567B6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6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90E29C-9BC9-334F-A800-5401BEDA2F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7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66C139-B622-754C-B598-10241DF62D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43956"/>
      </p:ext>
    </p:extLst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12EFE5-CED2-3D4A-815F-141876A80C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87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8D19D5-17F4-8B41-AA24-6CEC5A50BF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77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1EE01F-9315-D44B-9434-97B42C9337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7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BB107A-5ED3-4C43-A462-6D0E90AE08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97836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BDD48-CDF9-B549-A62A-7D5B3A1CF7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42058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879D77-9CEF-EA40-9174-AADD4AABF7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66828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09F85C-FAC3-144A-B2F1-984B9760C9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10198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3CC464-1DDA-EA49-AE9A-9F1284A85B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2806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0E9556-97B7-EE4F-9314-BCC62A5999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75174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C40A83-18AA-7546-AE74-497FDB5D4C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77725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36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62200"/>
            <a:ext cx="822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5A4B54-516F-D548-B37A-957C9DBC59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ebdings" charset="0"/>
        <a:buChar char="4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0198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B6357A03-A925-9149-B7FB-C1041293B3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tif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57350"/>
            <a:ext cx="7772400" cy="1924050"/>
          </a:xfrm>
        </p:spPr>
        <p:txBody>
          <a:bodyPr/>
          <a:lstStyle/>
          <a:p>
            <a:r>
              <a:rPr lang="en-US" dirty="0" smtClean="0"/>
              <a:t>AREA AND DIVISION GOVERNOR</a:t>
            </a:r>
            <a:br>
              <a:rPr lang="en-US" dirty="0" smtClean="0"/>
            </a:br>
            <a:r>
              <a:rPr lang="en-US" sz="4800" dirty="0" smtClean="0"/>
              <a:t>TRAINING</a:t>
            </a:r>
            <a:br>
              <a:rPr lang="en-US" sz="4800" dirty="0" smtClean="0"/>
            </a:br>
            <a:r>
              <a:rPr lang="en-US" sz="4800" dirty="0" smtClean="0"/>
              <a:t>November 3, 2012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86200"/>
            <a:ext cx="82296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Today’s Theme: Know Your Numbers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655320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206CP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to Cover at Mid-Year Club Officer Training Sessions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2057400"/>
            <a:ext cx="838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00000"/>
              <a:buFont typeface="Arial" pitchFamily="34" charset="0"/>
              <a:buChar char="•"/>
            </a:pPr>
            <a:r>
              <a:rPr lang="en-US" sz="3200" dirty="0" smtClean="0"/>
              <a:t>Review Clubs DCP</a:t>
            </a:r>
          </a:p>
          <a:p>
            <a:pPr>
              <a:buSzPct val="200000"/>
            </a:pPr>
            <a:endParaRPr lang="en-US" sz="2000" dirty="0" smtClean="0"/>
          </a:p>
          <a:p>
            <a:pPr>
              <a:buSzPct val="200000"/>
              <a:buFont typeface="Arial" pitchFamily="34" charset="0"/>
              <a:buChar char="•"/>
            </a:pPr>
            <a:r>
              <a:rPr lang="en-US" sz="3200" dirty="0" smtClean="0"/>
              <a:t>Membership Building –TI</a:t>
            </a:r>
          </a:p>
          <a:p>
            <a:pPr>
              <a:buSzPct val="200000"/>
            </a:pPr>
            <a:endParaRPr lang="en-US" sz="2000" dirty="0" smtClean="0"/>
          </a:p>
          <a:p>
            <a:pPr>
              <a:buSzPct val="200000"/>
              <a:buFont typeface="Arial" pitchFamily="34" charset="0"/>
              <a:buChar char="•"/>
            </a:pPr>
            <a:r>
              <a:rPr lang="en-US" sz="3200" dirty="0" smtClean="0"/>
              <a:t>Educational Completions and Recognize Achievement for clubs</a:t>
            </a:r>
          </a:p>
          <a:p>
            <a:pPr>
              <a:buSzPct val="200000"/>
              <a:buFont typeface="Arial" pitchFamily="34" charset="0"/>
              <a:buChar char="•"/>
            </a:pPr>
            <a:endParaRPr lang="en-US" sz="2000" dirty="0" smtClean="0"/>
          </a:p>
          <a:p>
            <a:pPr>
              <a:buSzPct val="200000"/>
              <a:buFont typeface="Arial" pitchFamily="34" charset="0"/>
              <a:buChar char="•"/>
            </a:pPr>
            <a:r>
              <a:rPr lang="en-US" sz="3200" dirty="0" smtClean="0"/>
              <a:t>District Calendar/Resources/TI &amp; District Web site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Review of today’s topics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3581400"/>
          </a:xfrm>
        </p:spPr>
        <p:txBody>
          <a:bodyPr/>
          <a:lstStyle/>
          <a:p>
            <a:pPr lvl="1"/>
            <a:r>
              <a:rPr lang="en-US" dirty="0" smtClean="0"/>
              <a:t>Know the status of your area – know your numbers &amp; your SWOT</a:t>
            </a:r>
          </a:p>
          <a:p>
            <a:pPr lvl="1"/>
            <a:r>
              <a:rPr lang="en-US" dirty="0" smtClean="0"/>
              <a:t>Examine what contributes to club quality and </a:t>
            </a:r>
            <a:br>
              <a:rPr lang="en-US" dirty="0" smtClean="0"/>
            </a:br>
            <a:r>
              <a:rPr lang="en-US" dirty="0" smtClean="0"/>
              <a:t>a positive member experience</a:t>
            </a:r>
          </a:p>
          <a:p>
            <a:pPr lvl="1"/>
            <a:r>
              <a:rPr lang="en-US" dirty="0" smtClean="0"/>
              <a:t>Plan for 2</a:t>
            </a:r>
            <a:r>
              <a:rPr lang="en-US" baseline="30000" dirty="0" smtClean="0"/>
              <a:t>nd</a:t>
            </a:r>
            <a:r>
              <a:rPr lang="en-US" dirty="0" smtClean="0"/>
              <a:t> Round of Club Officer Mid-year training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1558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Conclusion: Closing Remarks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410200"/>
          </a:xfrm>
        </p:spPr>
        <p:txBody>
          <a:bodyPr/>
          <a:lstStyle/>
          <a:p>
            <a:pPr marL="403225" indent="-403225"/>
            <a:r>
              <a:rPr lang="en-US" sz="3000" dirty="0" smtClean="0"/>
              <a:t>Know your numbers – you improve what</a:t>
            </a:r>
          </a:p>
          <a:p>
            <a:pPr marL="403225" indent="-403225">
              <a:buNone/>
            </a:pPr>
            <a:r>
              <a:rPr lang="en-US" sz="3000" dirty="0" smtClean="0"/>
              <a:t>	you measure</a:t>
            </a:r>
          </a:p>
          <a:p>
            <a:pPr marL="403225" indent="-403225"/>
            <a:r>
              <a:rPr lang="en-US" sz="3000" dirty="0" smtClean="0"/>
              <a:t>SWOT: Area governors discuss how to help clubs with division governors.</a:t>
            </a:r>
          </a:p>
          <a:p>
            <a:pPr marL="403225" indent="-403225"/>
            <a:r>
              <a:rPr lang="en-US" sz="3000" dirty="0" smtClean="0"/>
              <a:t>Support clubs in creating a positive member experience.</a:t>
            </a:r>
          </a:p>
          <a:p>
            <a:r>
              <a:rPr lang="en-US" sz="3000" dirty="0" smtClean="0"/>
              <a:t>Prepare </a:t>
            </a:r>
            <a:r>
              <a:rPr lang="en-US" sz="3000" dirty="0"/>
              <a:t>for </a:t>
            </a:r>
            <a:r>
              <a:rPr lang="en-US" sz="3000" dirty="0" smtClean="0"/>
              <a:t>2</a:t>
            </a:r>
            <a:r>
              <a:rPr lang="en-US" sz="3000" baseline="30000" dirty="0" smtClean="0"/>
              <a:t>nd</a:t>
            </a:r>
            <a:r>
              <a:rPr lang="en-US" sz="3000" dirty="0" smtClean="0"/>
              <a:t> Round of Club Officer Training Now </a:t>
            </a:r>
            <a:r>
              <a:rPr lang="en-US" sz="2000" dirty="0" smtClean="0"/>
              <a:t>(decide dates by early December &amp; communicate to clubs early &amp; often!)</a:t>
            </a:r>
          </a:p>
          <a:p>
            <a:pPr lvl="1"/>
            <a:r>
              <a:rPr lang="en-US" sz="1600" b="1" dirty="0" smtClean="0"/>
              <a:t>Division Governors to send Pat &amp; Joan the second round club officer training topics by end of November.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1796320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Session Agenda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35814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Quality Clubs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Strategies for mid-year club officer training (December – February)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2828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Session Objectives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88720"/>
            <a:ext cx="8229600" cy="521208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Know your numbers (SWOT)</a:t>
            </a:r>
          </a:p>
          <a:p>
            <a:pPr lvl="1"/>
            <a:r>
              <a:rPr lang="en-US" dirty="0" smtClean="0"/>
              <a:t>Define club quality and a positive member experience</a:t>
            </a:r>
          </a:p>
          <a:p>
            <a:pPr lvl="1"/>
            <a:r>
              <a:rPr lang="en-US" dirty="0" smtClean="0"/>
              <a:t>Examine what contributes to club quality and </a:t>
            </a:r>
            <a:br>
              <a:rPr lang="en-US" dirty="0" smtClean="0"/>
            </a:br>
            <a:r>
              <a:rPr lang="en-US" dirty="0" smtClean="0"/>
              <a:t>a positive member experience</a:t>
            </a:r>
          </a:p>
          <a:p>
            <a:pPr lvl="1"/>
            <a:r>
              <a:rPr lang="en-US" dirty="0" smtClean="0"/>
              <a:t>Propose solutions for club challenges</a:t>
            </a:r>
          </a:p>
          <a:p>
            <a:pPr lvl="1"/>
            <a:r>
              <a:rPr lang="en-US" dirty="0" smtClean="0"/>
              <a:t>Mid-year Club Officer Training Planning</a:t>
            </a:r>
          </a:p>
        </p:txBody>
      </p:sp>
    </p:spTree>
    <p:extLst>
      <p:ext uri="{BB962C8B-B14F-4D97-AF65-F5344CB8AC3E}">
        <p14:creationId xmlns:p14="http://schemas.microsoft.com/office/powerpoint/2010/main" val="346887356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Club Quality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Picture 3" descr="smaller-IMG_1448_retouch_red bad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81200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1865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Club Quality: Member Experience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763000" cy="4724400"/>
          </a:xfrm>
        </p:spPr>
        <p:txBody>
          <a:bodyPr/>
          <a:lstStyle/>
          <a:p>
            <a:r>
              <a:rPr lang="en-US" sz="2700" dirty="0" smtClean="0"/>
              <a:t>Quality club environments lead to membership retention</a:t>
            </a:r>
          </a:p>
          <a:p>
            <a:r>
              <a:rPr lang="en-US" sz="2700" dirty="0" smtClean="0"/>
              <a:t>Great meetings make clubs successful</a:t>
            </a:r>
          </a:p>
          <a:p>
            <a:r>
              <a:rPr lang="en-US" sz="2700" dirty="0" smtClean="0"/>
              <a:t>Quality club meetings are well planned, well attended, organized, and fun</a:t>
            </a:r>
          </a:p>
          <a:p>
            <a:r>
              <a:rPr lang="en-US" sz="2700" dirty="0" smtClean="0"/>
              <a:t>Members improve their communication and leadership skills</a:t>
            </a:r>
          </a:p>
          <a:p>
            <a:r>
              <a:rPr lang="en-US" sz="2700" dirty="0" smtClean="0"/>
              <a:t>Quality clubs give members an opportunity to learn and grow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44159331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3"/>
                </a:solidFill>
              </a:rPr>
              <a:t>Club Quality:</a:t>
            </a:r>
            <a:br>
              <a:rPr lang="en-US" sz="2800" dirty="0" smtClean="0">
                <a:solidFill>
                  <a:schemeClr val="accent3"/>
                </a:solidFill>
              </a:rPr>
            </a:br>
            <a:r>
              <a:rPr lang="en-US" sz="2800" dirty="0" smtClean="0">
                <a:solidFill>
                  <a:schemeClr val="accent3"/>
                </a:solidFill>
              </a:rPr>
              <a:t>Membership, Education, and Leadership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450080"/>
          </a:xfrm>
        </p:spPr>
        <p:txBody>
          <a:bodyPr/>
          <a:lstStyle/>
          <a:p>
            <a:pPr marL="403225" indent="-403225">
              <a:spcBef>
                <a:spcPts val="900"/>
              </a:spcBef>
            </a:pPr>
            <a:r>
              <a:rPr lang="en-US" sz="2800" dirty="0" smtClean="0"/>
              <a:t>Membership</a:t>
            </a:r>
          </a:p>
          <a:p>
            <a:pPr marL="688975" lvl="1" indent="-288925">
              <a:spcBef>
                <a:spcPts val="900"/>
              </a:spcBef>
            </a:pPr>
            <a:r>
              <a:rPr lang="en-US" sz="2400" dirty="0" smtClean="0"/>
              <a:t>How do clubs attract and retain members?</a:t>
            </a:r>
          </a:p>
          <a:p>
            <a:pPr marL="403225" indent="-403225">
              <a:spcBef>
                <a:spcPts val="900"/>
              </a:spcBef>
            </a:pPr>
            <a:r>
              <a:rPr lang="en-US" sz="2800" dirty="0" smtClean="0"/>
              <a:t>The Toastmasters education </a:t>
            </a:r>
            <a:r>
              <a:rPr lang="en-US" sz="2800" dirty="0"/>
              <a:t>p</a:t>
            </a:r>
            <a:r>
              <a:rPr lang="en-US" sz="2800" dirty="0" smtClean="0"/>
              <a:t>rogram</a:t>
            </a:r>
          </a:p>
          <a:p>
            <a:pPr marL="688975" lvl="1" indent="-288925">
              <a:spcBef>
                <a:spcPts val="900"/>
              </a:spcBef>
            </a:pPr>
            <a:r>
              <a:rPr lang="en-US" sz="2400" dirty="0" smtClean="0"/>
              <a:t>How can the club help its members meet their personal and professional education goals?</a:t>
            </a:r>
          </a:p>
          <a:p>
            <a:pPr marL="403225" indent="-403225">
              <a:spcBef>
                <a:spcPts val="900"/>
              </a:spcBef>
              <a:tabLst>
                <a:tab pos="858838" algn="l"/>
              </a:tabLst>
            </a:pPr>
            <a:r>
              <a:rPr lang="en-US" sz="2800" dirty="0" smtClean="0"/>
              <a:t>Club leadership</a:t>
            </a:r>
          </a:p>
          <a:p>
            <a:pPr marL="688975" lvl="1" indent="-288925">
              <a:spcBef>
                <a:spcPts val="900"/>
              </a:spcBef>
              <a:tabLst>
                <a:tab pos="858838" algn="l"/>
              </a:tabLst>
            </a:pPr>
            <a:r>
              <a:rPr lang="en-US" sz="2400" dirty="0" smtClean="0"/>
              <a:t>How do club officers affect club quality and the member experience?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31403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Strategies for Mid-Year Club Officer Training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2057400"/>
            <a:ext cx="8763000" cy="4191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 Your Resources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ebdings" charset="0"/>
              <a:buChar char="4"/>
              <a:tabLst/>
              <a:defRPr/>
            </a:pPr>
            <a:r>
              <a:rPr lang="en-US" sz="2700" kern="0" dirty="0" smtClean="0">
                <a:latin typeface="+mn-lt"/>
                <a:ea typeface="+mn-ea"/>
                <a:cs typeface="+mn-cs"/>
              </a:rPr>
              <a:t>Work with other Area Governors in the division to implement strategies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endParaRPr kumimoji="0" lang="en-US" sz="2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648200" y="1295400"/>
            <a:ext cx="2133600" cy="2133600"/>
            <a:chOff x="2438400" y="2172197"/>
            <a:chExt cx="3436176" cy="2963683"/>
          </a:xfrm>
        </p:grpSpPr>
        <p:pic>
          <p:nvPicPr>
            <p:cNvPr id="9" name="Picture 8" descr="1310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561963"/>
              <a:ext cx="1938514" cy="2509299"/>
            </a:xfrm>
            <a:prstGeom prst="rect">
              <a:avLst/>
            </a:prstGeom>
            <a:ln>
              <a:solidFill>
                <a:srgbClr val="BFBFBF"/>
              </a:solidFill>
            </a:ln>
          </p:spPr>
        </p:pic>
        <p:pic>
          <p:nvPicPr>
            <p:cNvPr id="10" name="Picture 9" descr="225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720" y="2368112"/>
              <a:ext cx="1938514" cy="2509299"/>
            </a:xfrm>
            <a:prstGeom prst="rect">
              <a:avLst/>
            </a:prstGeom>
            <a:ln>
              <a:solidFill>
                <a:srgbClr val="BFBFBF"/>
              </a:solidFill>
            </a:ln>
          </p:spPr>
        </p:pic>
        <p:pic>
          <p:nvPicPr>
            <p:cNvPr id="12" name="Picture 11" descr="265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040" y="2626581"/>
              <a:ext cx="1938514" cy="2509299"/>
            </a:xfrm>
            <a:prstGeom prst="rect">
              <a:avLst/>
            </a:prstGeom>
            <a:ln>
              <a:solidFill>
                <a:srgbClr val="BFBFBF"/>
              </a:solidFill>
            </a:ln>
          </p:spPr>
        </p:pic>
        <p:pic>
          <p:nvPicPr>
            <p:cNvPr id="13" name="Picture 12" descr="222.t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000">
              <a:off x="3936062" y="2172197"/>
              <a:ext cx="1938514" cy="2513607"/>
            </a:xfrm>
            <a:prstGeom prst="rect">
              <a:avLst/>
            </a:prstGeom>
            <a:ln>
              <a:solidFill>
                <a:srgbClr val="BFBFBF"/>
              </a:solidFill>
            </a:ln>
          </p:spPr>
        </p:pic>
      </p:grpSp>
      <p:sp>
        <p:nvSpPr>
          <p:cNvPr id="11" name="Rectangle 10"/>
          <p:cNvSpPr/>
          <p:nvPr/>
        </p:nvSpPr>
        <p:spPr>
          <a:xfrm>
            <a:off x="152400" y="2057400"/>
            <a:ext cx="8534400" cy="415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700" kern="0" dirty="0" smtClean="0"/>
              <a:t>TI Reports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700" kern="0" dirty="0" smtClean="0"/>
              <a:t>Rebuilding Clubs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700" kern="0" dirty="0" smtClean="0"/>
              <a:t>SWOT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700" kern="0" dirty="0" smtClean="0"/>
              <a:t>DCP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700" kern="0" dirty="0" smtClean="0"/>
              <a:t>Club Coach Program</a:t>
            </a: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200" kern="0" dirty="0" smtClean="0"/>
              <a:t>www.toastmasters.org/Members/OfficerResources/DistrictLeaderResources/DistrictTraining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700" kern="0" dirty="0" smtClean="0"/>
              <a:t>TI Annual Membership Program</a:t>
            </a:r>
            <a:endParaRPr lang="en-US" sz="2800" b="1" dirty="0" smtClean="0"/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200" dirty="0" smtClean="0"/>
              <a:t>www.toastmasters.org/membershipcontests</a:t>
            </a:r>
            <a:endParaRPr lang="en-US" sz="2200" kern="0" dirty="0"/>
          </a:p>
        </p:txBody>
      </p:sp>
    </p:spTree>
    <p:extLst>
      <p:ext uri="{BB962C8B-B14F-4D97-AF65-F5344CB8AC3E}">
        <p14:creationId xmlns:p14="http://schemas.microsoft.com/office/powerpoint/2010/main" val="181957477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7315200" cy="1143000"/>
          </a:xfrm>
        </p:spPr>
        <p:txBody>
          <a:bodyPr/>
          <a:lstStyle/>
          <a:p>
            <a:r>
              <a:rPr lang="en-US" dirty="0" smtClean="0"/>
              <a:t>Plan for Successful Mid-Year Club Officer Training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2133600"/>
            <a:ext cx="8077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  <a:defRPr/>
            </a:pPr>
            <a:r>
              <a:rPr lang="en-US" sz="2700" kern="0" dirty="0" smtClean="0"/>
              <a:t>Work Together in Division Leadership Teams for plan to implement strategies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700" kern="0" dirty="0" smtClean="0"/>
              <a:t>Top 3-4 topics for mid-year training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700" kern="0" dirty="0" smtClean="0"/>
              <a:t>Who will cover the topic?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700" kern="0" dirty="0" smtClean="0"/>
              <a:t>Communicate training dates &amp; expectations to clubs early (at least 2-3 weeks in advance)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700" kern="0" dirty="0" smtClean="0"/>
              <a:t>Keep session to under 1 hour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700" kern="0" dirty="0" smtClean="0"/>
              <a:t>Ask clubs what they need – help them with resources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- blank_template">
  <a:themeElements>
    <a:clrScheme name="Basic 14">
      <a:dk1>
        <a:srgbClr val="000000"/>
      </a:dk1>
      <a:lt1>
        <a:srgbClr val="FFFFFF"/>
      </a:lt1>
      <a:dk2>
        <a:srgbClr val="004165"/>
      </a:dk2>
      <a:lt2>
        <a:srgbClr val="808080"/>
      </a:lt2>
      <a:accent1>
        <a:srgbClr val="772432"/>
      </a:accent1>
      <a:accent2>
        <a:srgbClr val="004165"/>
      </a:accent2>
      <a:accent3>
        <a:srgbClr val="FFFFFF"/>
      </a:accent3>
      <a:accent4>
        <a:srgbClr val="000000"/>
      </a:accent4>
      <a:accent5>
        <a:srgbClr val="BDACAD"/>
      </a:accent5>
      <a:accent6>
        <a:srgbClr val="003A5B"/>
      </a:accent6>
      <a:hlink>
        <a:srgbClr val="CD202C"/>
      </a:hlink>
      <a:folHlink>
        <a:srgbClr val="CD202C"/>
      </a:folHlink>
    </a:clrScheme>
    <a:fontScheme name="Basic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as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3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A9B2B1"/>
        </a:hlink>
        <a:folHlink>
          <a:srgbClr val="F2DF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14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CD202C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15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A9B2B1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pacer">
  <a:themeElements>
    <a:clrScheme name="Spacer 13">
      <a:dk1>
        <a:srgbClr val="000000"/>
      </a:dk1>
      <a:lt1>
        <a:srgbClr val="FFFFFF"/>
      </a:lt1>
      <a:dk2>
        <a:srgbClr val="004165"/>
      </a:dk2>
      <a:lt2>
        <a:srgbClr val="808080"/>
      </a:lt2>
      <a:accent1>
        <a:srgbClr val="772432"/>
      </a:accent1>
      <a:accent2>
        <a:srgbClr val="004165"/>
      </a:accent2>
      <a:accent3>
        <a:srgbClr val="FFFFFF"/>
      </a:accent3>
      <a:accent4>
        <a:srgbClr val="000000"/>
      </a:accent4>
      <a:accent5>
        <a:srgbClr val="BDACAD"/>
      </a:accent5>
      <a:accent6>
        <a:srgbClr val="003A5B"/>
      </a:accent6>
      <a:hlink>
        <a:srgbClr val="CD202C"/>
      </a:hlink>
      <a:folHlink>
        <a:srgbClr val="CD202C"/>
      </a:folHlink>
    </a:clrScheme>
    <a:fontScheme name="Spacer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pac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13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CD202C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14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A9B2B1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2011- blank_template.pot</Template>
  <TotalTime>675</TotalTime>
  <Words>364</Words>
  <Application>Microsoft Office PowerPoint</Application>
  <PresentationFormat>On-screen Show (4:3)</PresentationFormat>
  <Paragraphs>68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2011- blank_template</vt:lpstr>
      <vt:lpstr>Spacer</vt:lpstr>
      <vt:lpstr>AREA AND DIVISION GOVERNOR TRAINING November 3, 2012</vt:lpstr>
      <vt:lpstr>Session Agenda</vt:lpstr>
      <vt:lpstr>Session Objectives</vt:lpstr>
      <vt:lpstr>Club Quality</vt:lpstr>
      <vt:lpstr>Club Quality: Member Experience</vt:lpstr>
      <vt:lpstr>Club Quality: Membership, Education, and Leadership</vt:lpstr>
      <vt:lpstr>Strategies for Mid-Year Club Officer Training</vt:lpstr>
      <vt:lpstr>Resources</vt:lpstr>
      <vt:lpstr>Plan for Successful Mid-Year Club Officer Training</vt:lpstr>
      <vt:lpstr>Topics to Cover at Mid-Year Club Officer Training Sessions</vt:lpstr>
      <vt:lpstr>Review of today’s topics</vt:lpstr>
      <vt:lpstr>Conclusion: Closing Remarks</vt:lpstr>
    </vt:vector>
  </TitlesOfParts>
  <Company>Toastmasters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Diana Helms</dc:creator>
  <cp:lastModifiedBy>Joan</cp:lastModifiedBy>
  <cp:revision>56</cp:revision>
  <cp:lastPrinted>2012-06-08T21:57:58Z</cp:lastPrinted>
  <dcterms:created xsi:type="dcterms:W3CDTF">2011-08-11T18:02:08Z</dcterms:created>
  <dcterms:modified xsi:type="dcterms:W3CDTF">2012-11-03T21:49:14Z</dcterms:modified>
</cp:coreProperties>
</file>