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6" r:id="rId2"/>
    <p:sldId id="306" r:id="rId3"/>
    <p:sldId id="307" r:id="rId4"/>
    <p:sldId id="308" r:id="rId5"/>
    <p:sldId id="309" r:id="rId6"/>
    <p:sldId id="310" r:id="rId7"/>
    <p:sldId id="313" r:id="rId8"/>
    <p:sldId id="311" r:id="rId9"/>
    <p:sldId id="314" r:id="rId10"/>
    <p:sldId id="305" r:id="rId11"/>
    <p:sldId id="304" r:id="rId12"/>
    <p:sldId id="315" r:id="rId13"/>
    <p:sldId id="312" r:id="rId14"/>
    <p:sldId id="302" r:id="rId15"/>
    <p:sldId id="301" r:id="rId16"/>
    <p:sldId id="300" r:id="rId17"/>
    <p:sldId id="299" r:id="rId18"/>
    <p:sldId id="316" r:id="rId19"/>
    <p:sldId id="298" r:id="rId20"/>
    <p:sldId id="317" r:id="rId21"/>
    <p:sldId id="288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87089"/>
    <a:srgbClr val="053052"/>
    <a:srgbClr val="0D3152"/>
    <a:srgbClr val="043152"/>
    <a:srgbClr val="CD222C"/>
    <a:srgbClr val="1E3657"/>
    <a:srgbClr val="F8F087"/>
    <a:srgbClr val="F6E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1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90747C2-F1FD-418A-A6D5-7D58C24AE8CB}" type="datetime1">
              <a:rPr lang="en-US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88C6BA9-4CB5-43FC-9054-8B3AB25FC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4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BC8E433-B1B3-4831-817D-8028669B2AEE}" type="datetime1">
              <a:rPr lang="en-US"/>
              <a:pPr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5894246-D0B0-41E5-934F-215B9B7A32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95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fld id="{16EDE2B6-0093-45FB-8730-FD6BFE2442E2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410" y="935441"/>
            <a:ext cx="6184320" cy="1470025"/>
          </a:xfrm>
          <a:prstGeom prst="rect">
            <a:avLst/>
          </a:prstGeom>
        </p:spPr>
        <p:txBody>
          <a:bodyPr/>
          <a:lstStyle>
            <a:lvl1pPr algn="l">
              <a:defRPr sz="4400" b="1" i="0">
                <a:solidFill>
                  <a:srgbClr val="1E3657"/>
                </a:solidFill>
                <a:latin typeface="Arial Bold"/>
                <a:cs typeface="Arial 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7410" y="2938052"/>
            <a:ext cx="6519390" cy="295082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509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5FE1528-213A-4652-B25B-A2C39CDF036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7" name="Picture 6" descr="ppt pg bkg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solidFill>
            <a:srgbClr val="0D3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ppt pg bkgd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4070350" y="1547813"/>
            <a:ext cx="43846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sz="4800" b="1">
                <a:solidFill>
                  <a:schemeClr val="bg1"/>
                </a:solidFill>
                <a:latin typeface="Arial Bold" charset="0"/>
              </a:rPr>
              <a:t>From Speaker to Trainer</a:t>
            </a:r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4078288" y="3783013"/>
            <a:ext cx="4821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>
                <a:solidFill>
                  <a:srgbClr val="F8F087"/>
                </a:solidFill>
                <a:cs typeface="Arial" pitchFamily="34" charset="0"/>
              </a:rPr>
              <a:t>Success Communication Series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" y="6391275"/>
            <a:ext cx="7747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Arial"/>
                <a:ea typeface="+mn-ea"/>
                <a:cs typeface="Arial"/>
              </a:rPr>
              <a:t>257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If you must lecture…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30400" y="2441575"/>
            <a:ext cx="6911975" cy="3362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Lecture no longer than 15 minutes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before introducing an interactive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exercise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Use visuals as memory stimulants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Use handouts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Ask questions to promote involvement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Interactive Methods: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079625" y="3683000"/>
            <a:ext cx="6886575" cy="2273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indent="-287338" eaLnBrk="1" hangingPunct="1">
              <a:buClr>
                <a:srgbClr val="1E3657"/>
              </a:buClr>
              <a:buFont typeface="Wingdings" pitchFamily="2" charset="2"/>
              <a:buChar char="§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Participants experience a given situation</a:t>
            </a:r>
          </a:p>
          <a:p>
            <a:pPr marL="287338" indent="-287338" eaLnBrk="1" hangingPunct="1">
              <a:buClr>
                <a:srgbClr val="1E3657"/>
              </a:buClr>
              <a:buFont typeface="Wingdings" pitchFamily="2" charset="2"/>
              <a:buChar char="§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Participants share reactions</a:t>
            </a:r>
          </a:p>
          <a:p>
            <a:pPr marL="287338" indent="-287338" eaLnBrk="1" hangingPunct="1">
              <a:buClr>
                <a:srgbClr val="1E3657"/>
              </a:buClr>
              <a:buFont typeface="Wingdings" pitchFamily="2" charset="2"/>
              <a:buChar char="§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Trainer generalizes the situation</a:t>
            </a:r>
          </a:p>
          <a:p>
            <a:pPr marL="287338" indent="-287338" eaLnBrk="1" hangingPunct="1">
              <a:buClr>
                <a:srgbClr val="1E3657"/>
              </a:buClr>
              <a:buFont typeface="Wingdings" pitchFamily="2" charset="2"/>
              <a:buChar char="§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Participants apply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68316" y="2483893"/>
            <a:ext cx="5957359" cy="1177091"/>
          </a:xfrm>
          <a:prstGeom prst="rect">
            <a:avLst/>
          </a:prstGeom>
        </p:spPr>
        <p:txBody>
          <a:bodyPr numCol="2"/>
          <a:lstStyle/>
          <a:p>
            <a:pPr marL="347663" indent="-347663" fontAlgn="auto">
              <a:spcBef>
                <a:spcPct val="20000"/>
              </a:spcBef>
              <a:spcAft>
                <a:spcPts val="0"/>
              </a:spcAft>
              <a:buClr>
                <a:srgbClr val="CD222C"/>
              </a:buClr>
              <a:buFont typeface="Webdings" charset="2"/>
              <a:buChar char=""/>
              <a:defRPr/>
            </a:pPr>
            <a:r>
              <a:rPr lang="en-US" sz="2800" dirty="0">
                <a:latin typeface="Arial"/>
                <a:ea typeface="+mn-ea"/>
                <a:cs typeface="Arial"/>
              </a:rPr>
              <a:t>Role play</a:t>
            </a:r>
          </a:p>
          <a:p>
            <a:pPr marL="347663" indent="-347663" fontAlgn="auto">
              <a:spcBef>
                <a:spcPct val="20000"/>
              </a:spcBef>
              <a:spcAft>
                <a:spcPts val="0"/>
              </a:spcAft>
              <a:buClr>
                <a:srgbClr val="CD222C"/>
              </a:buClr>
              <a:buFont typeface="Webdings" charset="2"/>
              <a:buChar char=""/>
              <a:defRPr/>
            </a:pPr>
            <a:r>
              <a:rPr lang="en-US" sz="2800" dirty="0">
                <a:latin typeface="Arial"/>
                <a:ea typeface="+mn-ea"/>
                <a:cs typeface="Arial"/>
              </a:rPr>
              <a:t>Exercise</a:t>
            </a:r>
          </a:p>
          <a:p>
            <a:pPr marL="347663" indent="-347663" fontAlgn="auto">
              <a:spcBef>
                <a:spcPct val="20000"/>
              </a:spcBef>
              <a:spcAft>
                <a:spcPts val="0"/>
              </a:spcAft>
              <a:buClr>
                <a:srgbClr val="CD222C"/>
              </a:buClr>
              <a:buFont typeface="Webdings" charset="2"/>
              <a:buChar char=""/>
              <a:defRPr/>
            </a:pPr>
            <a:r>
              <a:rPr lang="en-US" sz="2800" dirty="0">
                <a:latin typeface="Arial"/>
                <a:ea typeface="+mn-ea"/>
                <a:cs typeface="Arial"/>
              </a:rPr>
              <a:t>Case study</a:t>
            </a:r>
          </a:p>
          <a:p>
            <a:pPr marL="347663" indent="-347663" fontAlgn="auto">
              <a:spcBef>
                <a:spcPct val="20000"/>
              </a:spcBef>
              <a:spcAft>
                <a:spcPts val="0"/>
              </a:spcAft>
              <a:buClr>
                <a:srgbClr val="CD222C"/>
              </a:buClr>
              <a:buFont typeface="Webdings" charset="2"/>
              <a:buChar char=""/>
              <a:defRPr/>
            </a:pPr>
            <a:r>
              <a:rPr lang="en-US" sz="2800" dirty="0">
                <a:latin typeface="Arial"/>
                <a:ea typeface="+mn-ea"/>
                <a:cs typeface="Arial"/>
              </a:rPr>
              <a:t>Demonstration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87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Training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11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82800" y="5272088"/>
            <a:ext cx="2738438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74863" y="4532313"/>
            <a:ext cx="3598862" cy="327025"/>
          </a:xfrm>
          <a:prstGeom prst="rect">
            <a:avLst/>
          </a:prstGeom>
          <a:solidFill>
            <a:srgbClr val="CD222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78038" y="3778250"/>
            <a:ext cx="322421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58988" y="3022600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74863" y="2281238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417" name="Subtitle 4"/>
          <p:cNvSpPr>
            <a:spLocks noGrp="1"/>
          </p:cNvSpPr>
          <p:nvPr>
            <p:ph type="subTitle" idx="1"/>
          </p:nvPr>
        </p:nvSpPr>
        <p:spPr bwMode="auto">
          <a:xfrm>
            <a:off x="2074863" y="2225675"/>
            <a:ext cx="6977062" cy="404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Do a gap analysis to determine training objectives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Create a lesson plan based on adult learning theory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Choose training methods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old" charset="0"/>
              </a:rPr>
              <a:t>Apply facilitative techniques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Evaluate the program</a:t>
            </a:r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3289300" y="27003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3289300" y="34528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>
            <a:off x="3289300" y="41989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>
            <a:off x="3289300" y="49514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103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Types of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12</a:t>
            </a:r>
          </a:p>
        </p:txBody>
      </p:sp>
      <p:sp>
        <p:nvSpPr>
          <p:cNvPr id="7" name="Rectangle 6"/>
          <p:cNvSpPr/>
          <p:nvPr/>
        </p:nvSpPr>
        <p:spPr>
          <a:xfrm>
            <a:off x="4703926" y="2275207"/>
            <a:ext cx="1860112" cy="9994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sz="1900" b="1">
                <a:solidFill>
                  <a:srgbClr val="FFFFFF"/>
                </a:solidFill>
                <a:latin typeface="Arial Bold" charset="0"/>
              </a:rPr>
              <a:t>Overhead</a:t>
            </a:r>
            <a:endParaRPr lang="en-US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5694" y="2275207"/>
            <a:ext cx="1860112" cy="9994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sz="1900" b="1">
                <a:solidFill>
                  <a:srgbClr val="FFFFFF"/>
                </a:solidFill>
                <a:latin typeface="Arial Bold" charset="0"/>
              </a:rPr>
              <a:t>Direct</a:t>
            </a:r>
            <a:endParaRPr lang="en-US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03926" y="3497949"/>
            <a:ext cx="1860112" cy="99944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sz="1900" b="1">
                <a:solidFill>
                  <a:srgbClr val="FFFFFF"/>
                </a:solidFill>
                <a:latin typeface="Arial Bold" charset="0"/>
              </a:rPr>
              <a:t>Closed</a:t>
            </a:r>
            <a:endParaRPr lang="en-US" sz="1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95694" y="3497949"/>
            <a:ext cx="1860112" cy="9994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sz="1900" b="1">
                <a:solidFill>
                  <a:srgbClr val="FFFFFF"/>
                </a:solidFill>
                <a:latin typeface="Arial Bold" charset="0"/>
              </a:rPr>
              <a:t>Open</a:t>
            </a:r>
            <a:endParaRPr lang="en-US" sz="19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smtClean="0">
                <a:latin typeface="Arial Bold" charset="0"/>
              </a:rPr>
              <a:t>Giving Constructive Feedback: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49450" y="2663825"/>
            <a:ext cx="6886575" cy="300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Don’t overload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Be specific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Respond immediately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Be tactful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Be clear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smtClean="0">
                <a:latin typeface="Arial Bold" charset="0"/>
              </a:rPr>
              <a:t>Do’s in Preparing Flipcharts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30400" y="2525713"/>
            <a:ext cx="6886575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Print in block letters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Limit to 1 topic, 7 lines of 7 words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Write on every other page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Post important pages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Make index-type tabs for reference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Stand sideways as you write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Use water based, dark 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Visual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95488" y="2517775"/>
            <a:ext cx="6886575" cy="3722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Keep simple and to the point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Make lettering </a:t>
            </a:r>
            <a:r>
              <a:rPr lang="en-US" sz="2600" b="1" smtClean="0">
                <a:latin typeface="Arial Bold" charset="0"/>
              </a:rPr>
              <a:t>bold</a:t>
            </a:r>
            <a:r>
              <a:rPr lang="en-US" sz="2600" smtClean="0">
                <a:latin typeface="Arial" pitchFamily="34" charset="0"/>
                <a:cs typeface="Arial" pitchFamily="34" charset="0"/>
              </a:rPr>
              <a:t>, legible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Use graphics to illustrate concepts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Show visual while talking about it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Talk to audience, not to visual</a:t>
            </a:r>
          </a:p>
          <a:p>
            <a:pPr marL="398463" indent="-398463" eaLnBrk="1" hangingPunct="1">
              <a:spcBef>
                <a:spcPts val="9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Disclose only the points you’re discussing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Disruptive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85963" y="2489200"/>
            <a:ext cx="5959475" cy="300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4025" indent="-454025"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Talkative</a:t>
            </a:r>
          </a:p>
          <a:p>
            <a:pPr marL="454025" indent="-454025"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Silent</a:t>
            </a:r>
          </a:p>
          <a:p>
            <a:pPr marL="454025" indent="-454025"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Crab</a:t>
            </a:r>
          </a:p>
          <a:p>
            <a:pPr marL="454025" indent="-454025" eaLnBrk="1" hangingPunct="1">
              <a:spcBef>
                <a:spcPts val="132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3000" smtClean="0">
                <a:latin typeface="Arial" pitchFamily="34" charset="0"/>
                <a:cs typeface="Arial" pitchFamily="34" charset="0"/>
              </a:rPr>
              <a:t>Know-it-all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87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Training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17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82800" y="5272088"/>
            <a:ext cx="2738438" cy="327025"/>
          </a:xfrm>
          <a:prstGeom prst="rect">
            <a:avLst/>
          </a:prstGeom>
          <a:solidFill>
            <a:srgbClr val="CD222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74863" y="4532313"/>
            <a:ext cx="359886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78038" y="3778250"/>
            <a:ext cx="322421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58988" y="3022600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74863" y="2281238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561" name="Subtitle 4"/>
          <p:cNvSpPr>
            <a:spLocks noGrp="1"/>
          </p:cNvSpPr>
          <p:nvPr>
            <p:ph type="subTitle" idx="1"/>
          </p:nvPr>
        </p:nvSpPr>
        <p:spPr bwMode="auto">
          <a:xfrm>
            <a:off x="2074863" y="2225675"/>
            <a:ext cx="6977062" cy="404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Do a gap analysis to determine training objectives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Create a lesson plan based on adult learning theory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Choose training methods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Apply facilitative techniques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old" charset="0"/>
              </a:rPr>
              <a:t>Evaluate the program</a:t>
            </a:r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3289300" y="27003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3289300" y="34528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>
            <a:off x="3289300" y="41989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>
            <a:off x="3289300" y="49514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3 Ps in Evaluating</a:t>
            </a:r>
            <a:br>
              <a:rPr lang="en-US" sz="4000" smtClean="0">
                <a:latin typeface="Arial Bold" charset="0"/>
              </a:rPr>
            </a:br>
            <a:r>
              <a:rPr lang="en-US" sz="4000" smtClean="0">
                <a:latin typeface="Arial Bold" charset="0"/>
              </a:rPr>
              <a:t>a Training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18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3551072" y="3445781"/>
            <a:ext cx="3237069" cy="2143344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Bold"/>
                <a:cs typeface="Arial Bold"/>
              </a:rPr>
              <a:t>EVALUATE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4503738" y="28797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0000"/>
                </a:solidFill>
                <a:latin typeface="Arial Bold" charset="0"/>
              </a:rPr>
              <a:t>Program</a:t>
            </a:r>
            <a:endParaRPr lang="en-US" sz="2000" b="1">
              <a:latin typeface="Arial Bold" charset="0"/>
            </a:endParaRPr>
          </a:p>
        </p:txBody>
      </p:sp>
      <p:sp>
        <p:nvSpPr>
          <p:cNvPr id="20488" name="TextBox 8"/>
          <p:cNvSpPr txBox="1">
            <a:spLocks noChangeArrowheads="1"/>
          </p:cNvSpPr>
          <p:nvPr/>
        </p:nvSpPr>
        <p:spPr bwMode="auto">
          <a:xfrm>
            <a:off x="6910388" y="4881563"/>
            <a:ext cx="1776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0000"/>
                </a:solidFill>
                <a:latin typeface="Arial Bold" charset="0"/>
              </a:rPr>
              <a:t>Participants’ Reaction</a:t>
            </a:r>
            <a:endParaRPr lang="en-US" sz="2000" b="1">
              <a:latin typeface="Arial Bold" charset="0"/>
            </a:endParaRP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1928813" y="5189538"/>
            <a:ext cx="1360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n-US" sz="2000" b="1">
                <a:solidFill>
                  <a:srgbClr val="000000"/>
                </a:solidFill>
                <a:latin typeface="Arial Bold" charset="0"/>
              </a:rPr>
              <a:t>Presenter</a:t>
            </a:r>
            <a:endParaRPr lang="en-US" sz="2000" b="1"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7" grpId="0"/>
      <p:bldP spid="20488" grpId="0"/>
      <p:bldP spid="204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190181" y="2568103"/>
            <a:ext cx="1529599" cy="806442"/>
          </a:xfrm>
          <a:prstGeom prst="rect">
            <a:avLst/>
          </a:prstGeom>
          <a:gradFill>
            <a:gsLst>
              <a:gs pos="37000">
                <a:schemeClr val="accent1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3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Getting Things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7175" name="Subtitle 12"/>
          <p:cNvSpPr>
            <a:spLocks noGrp="1"/>
          </p:cNvSpPr>
          <p:nvPr>
            <p:ph type="subTitle" idx="1"/>
          </p:nvPr>
        </p:nvSpPr>
        <p:spPr bwMode="auto">
          <a:xfrm>
            <a:off x="4189413" y="2633663"/>
            <a:ext cx="1511300" cy="69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</a:t>
            </a:r>
          </a:p>
        </p:txBody>
      </p:sp>
      <p:sp>
        <p:nvSpPr>
          <p:cNvPr id="7176" name="Subtitle 12"/>
          <p:cNvSpPr txBox="1">
            <a:spLocks/>
          </p:cNvSpPr>
          <p:nvPr/>
        </p:nvSpPr>
        <p:spPr bwMode="auto">
          <a:xfrm>
            <a:off x="2484438" y="4049713"/>
            <a:ext cx="20304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700" b="1">
                <a:cs typeface="Arial" pitchFamily="34" charset="0"/>
              </a:rPr>
              <a:t>Establish Rapport</a:t>
            </a:r>
          </a:p>
        </p:txBody>
      </p:sp>
      <p:sp>
        <p:nvSpPr>
          <p:cNvPr id="7177" name="Subtitle 12"/>
          <p:cNvSpPr txBox="1">
            <a:spLocks/>
          </p:cNvSpPr>
          <p:nvPr/>
        </p:nvSpPr>
        <p:spPr bwMode="auto">
          <a:xfrm>
            <a:off x="5465763" y="4049713"/>
            <a:ext cx="194151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2700" b="1">
                <a:cs typeface="Arial" pitchFamily="34" charset="0"/>
              </a:rPr>
              <a:t>Use an Icebreaker</a:t>
            </a: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rot="16200000" flipH="1">
            <a:off x="5719763" y="3457575"/>
            <a:ext cx="593725" cy="5937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rot="5400000">
            <a:off x="3642519" y="3458369"/>
            <a:ext cx="547688" cy="5461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5" grpId="0" build="p" animBg="1"/>
      <p:bldP spid="7176" grpId="0"/>
      <p:bldP spid="717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87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Training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19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82800" y="5272088"/>
            <a:ext cx="2738438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74863" y="4532313"/>
            <a:ext cx="359886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78038" y="3778250"/>
            <a:ext cx="322421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58988" y="3022600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74863" y="2281238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609" name="Subtitle 4"/>
          <p:cNvSpPr>
            <a:spLocks noGrp="1"/>
          </p:cNvSpPr>
          <p:nvPr>
            <p:ph type="subTitle" idx="1"/>
          </p:nvPr>
        </p:nvSpPr>
        <p:spPr bwMode="auto">
          <a:xfrm>
            <a:off x="2074863" y="2225675"/>
            <a:ext cx="6977062" cy="404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Do a gap analysis to determine training objectives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Create a lesson plan based on adult learning theory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Choose training methods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Apply facilitative techniques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Evaluate the program</a:t>
            </a:r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3289300" y="27003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3289300" y="34528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>
            <a:off x="3289300" y="41989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>
            <a:off x="3289300" y="49514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 bwMode="auto">
          <a:xfrm>
            <a:off x="2166938" y="2363788"/>
            <a:ext cx="5629275" cy="3748087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4400" b="1" spc="-150" dirty="0" smtClean="0">
                <a:solidFill>
                  <a:srgbClr val="CD222C"/>
                </a:solidFill>
                <a:latin typeface="Arial" charset="0"/>
                <a:ea typeface="Arial" charset="0"/>
                <a:cs typeface="Arial" charset="0"/>
              </a:rPr>
              <a:t>Training is a </a:t>
            </a:r>
            <a:br>
              <a:rPr lang="en-US" sz="4400" b="1" spc="-150" dirty="0" smtClean="0">
                <a:solidFill>
                  <a:srgbClr val="CD222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400" b="1" spc="-150" dirty="0" smtClean="0">
                <a:solidFill>
                  <a:srgbClr val="CD222C"/>
                </a:solidFill>
                <a:latin typeface="Arial" charset="0"/>
                <a:ea typeface="Arial" charset="0"/>
                <a:cs typeface="Arial" charset="0"/>
              </a:rPr>
              <a:t>performing 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103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Course Objectives: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95488" y="2154238"/>
            <a:ext cx="6032500" cy="3603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8463" indent="-398463" eaLnBrk="1" hangingPunct="1">
              <a:spcBef>
                <a:spcPts val="12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Use a gap analysis to determine training objectives</a:t>
            </a:r>
          </a:p>
          <a:p>
            <a:pPr marL="398463" indent="-398463" eaLnBrk="1" hangingPunct="1">
              <a:spcBef>
                <a:spcPts val="12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Create a lesson plan based on adult learning theories</a:t>
            </a:r>
          </a:p>
          <a:p>
            <a:pPr marL="398463" indent="-398463" eaLnBrk="1" hangingPunct="1">
              <a:spcBef>
                <a:spcPts val="12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Choose the right training methods</a:t>
            </a:r>
          </a:p>
          <a:p>
            <a:pPr marL="398463" indent="-398463" eaLnBrk="1" hangingPunct="1">
              <a:spcBef>
                <a:spcPts val="12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Apply facilitative techniques</a:t>
            </a:r>
          </a:p>
          <a:p>
            <a:pPr marL="398463" indent="-398463" eaLnBrk="1" hangingPunct="1">
              <a:spcBef>
                <a:spcPts val="1200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z="2500" smtClean="0">
                <a:latin typeface="Arial" pitchFamily="34" charset="0"/>
                <a:cs typeface="Arial" pitchFamily="34" charset="0"/>
              </a:rPr>
              <a:t>Evaluate your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87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Training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82800" y="5272088"/>
            <a:ext cx="2738438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74863" y="4532313"/>
            <a:ext cx="359886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78038" y="3778250"/>
            <a:ext cx="322421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58988" y="3022600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74863" y="2281238"/>
            <a:ext cx="6435725" cy="327025"/>
          </a:xfrm>
          <a:prstGeom prst="rect">
            <a:avLst/>
          </a:prstGeom>
          <a:solidFill>
            <a:srgbClr val="CD222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225" name="Subtitle 4"/>
          <p:cNvSpPr>
            <a:spLocks noGrp="1"/>
          </p:cNvSpPr>
          <p:nvPr>
            <p:ph type="subTitle" idx="1"/>
          </p:nvPr>
        </p:nvSpPr>
        <p:spPr bwMode="auto">
          <a:xfrm>
            <a:off x="2074863" y="2225675"/>
            <a:ext cx="6977062" cy="404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old" charset="0"/>
              </a:rPr>
              <a:t>Do a gap analysis to determine training objectives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Create a lesson plan based on adult learning theory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Choose training methods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Apply facilitative techniques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Evaluate the program</a:t>
            </a:r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3289300" y="27003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3289300" y="34528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>
            <a:off x="3289300" y="41989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>
            <a:off x="3289300" y="49514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 bwMode="auto">
          <a:xfrm>
            <a:off x="2166938" y="935038"/>
            <a:ext cx="61849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Arial Bold" charset="0"/>
              </a:rPr>
              <a:t>Gap Analysis to</a:t>
            </a:r>
            <a:br>
              <a:rPr lang="en-US" smtClean="0">
                <a:latin typeface="Arial Bold" charset="0"/>
              </a:rPr>
            </a:br>
            <a:r>
              <a:rPr lang="en-US" smtClean="0">
                <a:latin typeface="Arial Bold" charset="0"/>
              </a:rPr>
              <a:t>Determine Objectives: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 bwMode="auto">
          <a:xfrm>
            <a:off x="2166938" y="3074988"/>
            <a:ext cx="5629275" cy="2951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b="1" smtClean="0">
                <a:solidFill>
                  <a:srgbClr val="CD222C"/>
                </a:solidFill>
                <a:latin typeface="Arial" pitchFamily="34" charset="0"/>
                <a:cs typeface="Arial" pitchFamily="34" charset="0"/>
              </a:rPr>
              <a:t>Current skill level</a:t>
            </a:r>
          </a:p>
          <a:p>
            <a:pPr algn="ctr" eaLnBrk="1" hangingPunct="1"/>
            <a:r>
              <a:rPr lang="en-US" sz="4000" b="1" smtClean="0">
                <a:solidFill>
                  <a:srgbClr val="CD222C"/>
                </a:solidFill>
                <a:latin typeface="Arial" pitchFamily="34" charset="0"/>
                <a:cs typeface="Arial" pitchFamily="34" charset="0"/>
              </a:rPr>
              <a:t>VS</a:t>
            </a:r>
          </a:p>
          <a:p>
            <a:pPr algn="ctr" eaLnBrk="1" hangingPunct="1"/>
            <a:r>
              <a:rPr lang="en-US" sz="4000" b="1" smtClean="0">
                <a:solidFill>
                  <a:srgbClr val="CD222C"/>
                </a:solidFill>
                <a:latin typeface="Arial" pitchFamily="34" charset="0"/>
                <a:cs typeface="Arial" pitchFamily="34" charset="0"/>
              </a:rPr>
              <a:t>Required skill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A Training Objective Must: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58975" y="2516188"/>
            <a:ext cx="6886575" cy="300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4025" indent="-454025" eaLnBrk="1" hangingPunct="1">
              <a:spcAft>
                <a:spcPts val="600"/>
              </a:spcAft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Describe an action the trainee will perform (“You will be able to…”)</a:t>
            </a:r>
          </a:p>
          <a:p>
            <a:pPr marL="454025" indent="-454025" eaLnBrk="1" hangingPunct="1">
              <a:spcAft>
                <a:spcPts val="600"/>
              </a:spcAft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Be specific and detailed 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(Use action verbs)</a:t>
            </a:r>
          </a:p>
          <a:p>
            <a:pPr marL="454025" indent="-454025" eaLnBrk="1" hangingPunct="1">
              <a:spcAft>
                <a:spcPts val="600"/>
              </a:spcAft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Be attainable / realistic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82800" y="5272088"/>
            <a:ext cx="2738438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74863" y="4532313"/>
            <a:ext cx="359886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78038" y="3778250"/>
            <a:ext cx="322421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58988" y="3022600"/>
            <a:ext cx="6435725" cy="327025"/>
          </a:xfrm>
          <a:prstGeom prst="rect">
            <a:avLst/>
          </a:prstGeom>
          <a:solidFill>
            <a:srgbClr val="CD222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4863" y="2281238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295" name="Subtitle 4"/>
          <p:cNvSpPr>
            <a:spLocks noGrp="1"/>
          </p:cNvSpPr>
          <p:nvPr>
            <p:ph type="subTitle" idx="1"/>
          </p:nvPr>
        </p:nvSpPr>
        <p:spPr bwMode="auto">
          <a:xfrm>
            <a:off x="2074863" y="2225675"/>
            <a:ext cx="6977062" cy="404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Do a gap analysis to determine training objectives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solidFill>
                  <a:schemeClr val="bg1"/>
                </a:solidFill>
                <a:latin typeface="Arial Bold" charset="0"/>
              </a:rPr>
              <a:t>Create a lesson plan based on adult learning theory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Choose training methods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Apply facilitative techniques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Evaluate the program</a:t>
            </a:r>
          </a:p>
        </p:txBody>
      </p:sp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87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Training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6</a:t>
            </a:r>
          </a:p>
        </p:txBody>
      </p:sp>
      <p:sp>
        <p:nvSpPr>
          <p:cNvPr id="8" name="Down Arrow 7"/>
          <p:cNvSpPr>
            <a:spLocks noChangeArrowheads="1"/>
          </p:cNvSpPr>
          <p:nvPr/>
        </p:nvSpPr>
        <p:spPr bwMode="auto">
          <a:xfrm>
            <a:off x="3289300" y="27003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Down Arrow 8"/>
          <p:cNvSpPr>
            <a:spLocks noChangeArrowheads="1"/>
          </p:cNvSpPr>
          <p:nvPr/>
        </p:nvSpPr>
        <p:spPr bwMode="auto">
          <a:xfrm>
            <a:off x="3289300" y="34528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Down Arrow 9"/>
          <p:cNvSpPr>
            <a:spLocks noChangeArrowheads="1"/>
          </p:cNvSpPr>
          <p:nvPr/>
        </p:nvSpPr>
        <p:spPr bwMode="auto">
          <a:xfrm>
            <a:off x="3289300" y="41989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>
            <a:off x="3289300" y="49514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2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Adults Learn By: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39925" y="2506663"/>
            <a:ext cx="6886575" cy="300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Involving them in the planning process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Relating material to their experience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Seeing the need to “fill gaps”</a:t>
            </a:r>
          </a:p>
          <a:p>
            <a:pPr marL="454025" indent="-454025" eaLnBrk="1" hangingPunct="1">
              <a:spcBef>
                <a:spcPts val="1275"/>
              </a:spcBef>
              <a:buClr>
                <a:srgbClr val="CD222C"/>
              </a:buClr>
              <a:buFont typeface="Webdings" pitchFamily="18" charset="2"/>
              <a:buChar char=""/>
            </a:pPr>
            <a:r>
              <a:rPr lang="en-US" smtClean="0">
                <a:latin typeface="Arial" pitchFamily="34" charset="0"/>
                <a:cs typeface="Arial" pitchFamily="34" charset="0"/>
              </a:rPr>
              <a:t>Relating material to daily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 bwMode="auto">
          <a:xfrm>
            <a:off x="2012950" y="890588"/>
            <a:ext cx="6858000" cy="879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smtClean="0">
                <a:latin typeface="Arial Bold" charset="0"/>
              </a:rPr>
              <a:t>Training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rgbClr val="7F7F7F"/>
                </a:solidFill>
                <a:cs typeface="Arial" pitchFamily="34" charset="0"/>
              </a:rPr>
              <a:t>8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82800" y="5272088"/>
            <a:ext cx="2738438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74863" y="4532313"/>
            <a:ext cx="3598862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78038" y="3778250"/>
            <a:ext cx="3224212" cy="327025"/>
          </a:xfrm>
          <a:prstGeom prst="rect">
            <a:avLst/>
          </a:prstGeom>
          <a:solidFill>
            <a:srgbClr val="CD222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58988" y="3022600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074863" y="2281238"/>
            <a:ext cx="6435725" cy="327025"/>
          </a:xfrm>
          <a:prstGeom prst="rect">
            <a:avLst/>
          </a:prstGeom>
          <a:solidFill>
            <a:srgbClr val="BFBFBF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45" name="Subtitle 4"/>
          <p:cNvSpPr>
            <a:spLocks noGrp="1"/>
          </p:cNvSpPr>
          <p:nvPr>
            <p:ph type="subTitle" idx="1"/>
          </p:nvPr>
        </p:nvSpPr>
        <p:spPr bwMode="auto">
          <a:xfrm>
            <a:off x="2074863" y="2225675"/>
            <a:ext cx="6977062" cy="4041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Do a gap analysis to determine training objectives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Create a lesson plan based on adult learning theory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solidFill>
                  <a:srgbClr val="FFFFFF"/>
                </a:solidFill>
                <a:latin typeface="Arial Bold" charset="0"/>
              </a:rPr>
              <a:t>Choose training methods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Apply facilitative techniques</a:t>
            </a:r>
          </a:p>
          <a:p>
            <a:pPr eaLnBrk="1" hangingPunct="1">
              <a:spcAft>
                <a:spcPts val="3000"/>
              </a:spcAft>
            </a:pPr>
            <a:r>
              <a:rPr lang="en-US" sz="2000" b="1" smtClean="0">
                <a:latin typeface="Arial Bold" charset="0"/>
              </a:rPr>
              <a:t>Evaluate the program</a:t>
            </a:r>
          </a:p>
        </p:txBody>
      </p:sp>
      <p:sp>
        <p:nvSpPr>
          <p:cNvPr id="19" name="Down Arrow 18"/>
          <p:cNvSpPr>
            <a:spLocks noChangeArrowheads="1"/>
          </p:cNvSpPr>
          <p:nvPr/>
        </p:nvSpPr>
        <p:spPr bwMode="auto">
          <a:xfrm>
            <a:off x="3289300" y="27003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Down Arrow 19"/>
          <p:cNvSpPr>
            <a:spLocks noChangeArrowheads="1"/>
          </p:cNvSpPr>
          <p:nvPr/>
        </p:nvSpPr>
        <p:spPr bwMode="auto">
          <a:xfrm>
            <a:off x="3289300" y="34528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Down Arrow 20"/>
          <p:cNvSpPr>
            <a:spLocks noChangeArrowheads="1"/>
          </p:cNvSpPr>
          <p:nvPr/>
        </p:nvSpPr>
        <p:spPr bwMode="auto">
          <a:xfrm>
            <a:off x="3289300" y="4198938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Down Arrow 21"/>
          <p:cNvSpPr>
            <a:spLocks noChangeArrowheads="1"/>
          </p:cNvSpPr>
          <p:nvPr/>
        </p:nvSpPr>
        <p:spPr bwMode="auto">
          <a:xfrm>
            <a:off x="3289300" y="4951413"/>
            <a:ext cx="177800" cy="242887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15" grpId="0" animBg="1"/>
    </p:bldLst>
  </p:timing>
</p:sld>
</file>

<file path=ppt/theme/theme1.xml><?xml version="1.0" encoding="utf-8"?>
<a:theme xmlns:a="http://schemas.openxmlformats.org/drawingml/2006/main" name="257CD_SpeakerTrai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257CD_SpeakerTrainer</Template>
  <TotalTime>0</TotalTime>
  <Words>452</Words>
  <Application>Microsoft Office PowerPoint</Application>
  <PresentationFormat>On-screen Show (4:3)</PresentationFormat>
  <Paragraphs>134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257CD_SpeakerTrainer</vt:lpstr>
      <vt:lpstr>PowerPoint Presentation</vt:lpstr>
      <vt:lpstr>Getting Things Started</vt:lpstr>
      <vt:lpstr>Course Objectives:</vt:lpstr>
      <vt:lpstr>Training Model</vt:lpstr>
      <vt:lpstr>Gap Analysis to Determine Objectives:</vt:lpstr>
      <vt:lpstr>A Training Objective Must:</vt:lpstr>
      <vt:lpstr>Training Model</vt:lpstr>
      <vt:lpstr>Adults Learn By:</vt:lpstr>
      <vt:lpstr>Training Model</vt:lpstr>
      <vt:lpstr>If you must lecture…</vt:lpstr>
      <vt:lpstr>Interactive Methods: </vt:lpstr>
      <vt:lpstr>Training Model</vt:lpstr>
      <vt:lpstr>Types of Questions</vt:lpstr>
      <vt:lpstr>Giving Constructive Feedback: </vt:lpstr>
      <vt:lpstr>Do’s in Preparing Flipcharts</vt:lpstr>
      <vt:lpstr>Visual Tips</vt:lpstr>
      <vt:lpstr>Disruptive Types</vt:lpstr>
      <vt:lpstr>Training Model</vt:lpstr>
      <vt:lpstr>3 Ps in Evaluating a Training Session</vt:lpstr>
      <vt:lpstr>Training Model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</dc:creator>
  <cp:lastModifiedBy>Joan</cp:lastModifiedBy>
  <cp:revision>1</cp:revision>
  <cp:lastPrinted>2011-07-20T23:25:27Z</cp:lastPrinted>
  <dcterms:created xsi:type="dcterms:W3CDTF">2013-06-17T19:48:02Z</dcterms:created>
  <dcterms:modified xsi:type="dcterms:W3CDTF">2013-06-17T20:02:03Z</dcterms:modified>
</cp:coreProperties>
</file>