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97" r:id="rId3"/>
    <p:sldId id="298" r:id="rId4"/>
    <p:sldId id="366" r:id="rId5"/>
    <p:sldId id="348" r:id="rId6"/>
    <p:sldId id="351" r:id="rId7"/>
    <p:sldId id="368" r:id="rId8"/>
    <p:sldId id="369" r:id="rId9"/>
    <p:sldId id="372" r:id="rId10"/>
    <p:sldId id="352" r:id="rId11"/>
    <p:sldId id="375" r:id="rId12"/>
    <p:sldId id="376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8" r:id="rId23"/>
    <p:sldId id="367" r:id="rId24"/>
    <p:sldId id="370" r:id="rId25"/>
    <p:sldId id="373" r:id="rId26"/>
    <p:sldId id="353" r:id="rId27"/>
    <p:sldId id="28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12F3D"/>
    <a:srgbClr val="CD202C"/>
    <a:srgbClr val="06305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howGuides="1">
      <p:cViewPr varScale="1">
        <p:scale>
          <a:sx n="83" d="100"/>
          <a:sy n="83" d="100"/>
        </p:scale>
        <p:origin x="84" y="90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-59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4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30804F38-505D-4225-9AB9-8C8BD8065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3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4FACC94A-FAE1-4C5A-A02A-34B98CB4AB6D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73754"/>
            <a:ext cx="5608954" cy="3660200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2E708EA0-33F7-49C5-A905-BC3463E7C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Congratulations on your election to secretary! </a:t>
            </a:r>
          </a:p>
          <a:p>
            <a:endParaRPr lang="en-US" sz="1600" dirty="0"/>
          </a:p>
          <a:p>
            <a:r>
              <a:rPr lang="en-US" sz="1600" dirty="0"/>
              <a:t>In this position, you facilitate the smooth operation of the club by maintaining vital records. </a:t>
            </a:r>
          </a:p>
          <a:p>
            <a:endParaRPr lang="en-US" sz="1600" dirty="0"/>
          </a:p>
          <a:p>
            <a:r>
              <a:rPr lang="en-US" sz="1600" dirty="0"/>
              <a:t>MAIN POINT TODAY – clubs are required to maintain </a:t>
            </a:r>
            <a:r>
              <a:rPr lang="en-US" sz="1600" dirty="0" err="1"/>
              <a:t>writted</a:t>
            </a:r>
            <a:r>
              <a:rPr lang="en-US" sz="1600" dirty="0"/>
              <a:t> records.</a:t>
            </a:r>
          </a:p>
          <a:p>
            <a:endParaRPr lang="en-US" sz="1600" dirty="0"/>
          </a:p>
          <a:p>
            <a:r>
              <a:rPr lang="en-US" sz="1600" dirty="0"/>
              <a:t>You maintain the club’s written history so that future club</a:t>
            </a:r>
          </a:p>
          <a:p>
            <a:r>
              <a:rPr lang="en-US" sz="1600" dirty="0"/>
              <a:t>officers will have this important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7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058" indent="-285407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1628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598280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4931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fld id="{965AB30D-B9CB-47BC-9DE0-2BB7EC736C2E}" type="slidenum">
              <a:rPr lang="en-US" sz="120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4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03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058" indent="-285407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1628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598280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4931" indent="-228326"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1582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68234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4885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1537" indent="-228326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0" hangingPunct="0">
              <a:defRPr/>
            </a:pPr>
            <a:fld id="{965AB30D-B9CB-47BC-9DE0-2BB7EC736C2E}" type="slidenum">
              <a:rPr lang="en-US" sz="120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5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771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ASK</a:t>
            </a:r>
          </a:p>
          <a:p>
            <a:r>
              <a:rPr lang="en-US" sz="1400" dirty="0"/>
              <a:t>▪ What is the essence of the secretary role?</a:t>
            </a:r>
          </a:p>
          <a:p>
            <a:endParaRPr lang="en-US" dirty="0" smtClean="0"/>
          </a:p>
          <a:p>
            <a:pPr lvl="1"/>
            <a:r>
              <a:rPr lang="en-US" sz="1400" dirty="0"/>
              <a:t>▪ Maintaining and managing club records, files, and</a:t>
            </a:r>
          </a:p>
          <a:p>
            <a:pPr lvl="1"/>
            <a:r>
              <a:rPr lang="en-US" sz="1400" dirty="0"/>
              <a:t>correspondence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▪ Ensuring the club is organized and up to date</a:t>
            </a:r>
          </a:p>
          <a:p>
            <a:pPr lvl="1"/>
            <a:endParaRPr lang="en-US" sz="1400" dirty="0"/>
          </a:p>
          <a:p>
            <a:r>
              <a:rPr lang="en-US" sz="1400" dirty="0"/>
              <a:t>ASK</a:t>
            </a:r>
          </a:p>
          <a:p>
            <a:r>
              <a:rPr lang="en-US" sz="1400" dirty="0"/>
              <a:t>▪ What are the responsibilities of the secretary?</a:t>
            </a:r>
          </a:p>
          <a:p>
            <a:pPr lvl="1"/>
            <a:r>
              <a:rPr lang="en-US" sz="1400" dirty="0"/>
              <a:t>* Take notes</a:t>
            </a:r>
          </a:p>
          <a:p>
            <a:pPr lvl="1"/>
            <a:r>
              <a:rPr lang="en-US" sz="1400" dirty="0"/>
              <a:t>▪ Maintain files</a:t>
            </a:r>
          </a:p>
          <a:p>
            <a:pPr lvl="1"/>
            <a:r>
              <a:rPr lang="en-US" sz="1400" dirty="0"/>
              <a:t>▪ Report new officers</a:t>
            </a:r>
          </a:p>
          <a:p>
            <a:pPr lvl="1"/>
            <a:r>
              <a:rPr lang="en-US" sz="1400" dirty="0"/>
              <a:t>▪ Base Camp Manager</a:t>
            </a:r>
          </a:p>
          <a:p>
            <a:pPr lvl="1"/>
            <a:endParaRPr lang="en-US" sz="1400" dirty="0"/>
          </a:p>
          <a:p>
            <a:r>
              <a:rPr lang="en-US" sz="1600" dirty="0"/>
              <a:t>TELL </a:t>
            </a:r>
            <a:r>
              <a:rPr lang="en-US" sz="1400" dirty="0"/>
              <a:t>secretaries they can find information about their role in the Club</a:t>
            </a:r>
          </a:p>
          <a:p>
            <a:r>
              <a:rPr lang="en-US" sz="1400" dirty="0"/>
              <a:t>Leadership Handbook (Item 1310). LINK: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8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8EA0-33F7-49C5-A905-BC3463E7CF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style</a:t>
            </a:r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/>
          <a:lstStyle/>
          <a:p>
            <a:r>
              <a:rPr lang="en-US" sz="4800" dirty="0" smtClean="0"/>
              <a:t>It’s All About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32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16541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500" dirty="0"/>
              <a:t>APPRECIATE </a:t>
            </a:r>
            <a:r>
              <a:rPr lang="en-US" sz="3500" b="0" dirty="0"/>
              <a:t>the Toastmasters Brand Promise and your role in protecting it</a:t>
            </a:r>
            <a:br>
              <a:rPr lang="en-US" sz="3500" b="0" dirty="0"/>
            </a:br>
            <a:r>
              <a:rPr lang="en-US" altLang="en-US" sz="4800" dirty="0" smtClean="0">
                <a:latin typeface="Arial" panose="020B0604020202020204" pitchFamily="34" charset="0"/>
                <a:ea typeface="Myriad Pro Semibold"/>
                <a:cs typeface="Myriad Pro Semi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89797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htning Bolt 1"/>
          <p:cNvSpPr/>
          <p:nvPr/>
        </p:nvSpPr>
        <p:spPr>
          <a:xfrm>
            <a:off x="0" y="0"/>
            <a:ext cx="3505200" cy="4038600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724400"/>
            <a:ext cx="685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Bernard MT Condensed" panose="02050806060905020404" pitchFamily="18" charset="0"/>
              </a:rPr>
              <a:t>What’s</a:t>
            </a:r>
            <a:r>
              <a:rPr lang="en-US" sz="4800" dirty="0" smtClean="0">
                <a:latin typeface="Bernard MT Condensed" panose="02050806060905020404" pitchFamily="18" charset="0"/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the</a:t>
            </a:r>
            <a:r>
              <a:rPr lang="en-US" sz="4800" dirty="0" smtClean="0">
                <a:latin typeface="Bernard MT Condensed" panose="02050806060905020404" pitchFamily="18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Goudy Stout" panose="0202090407030B020401" pitchFamily="18" charset="0"/>
              </a:rPr>
              <a:t>BIG</a:t>
            </a:r>
            <a:r>
              <a:rPr lang="en-US" sz="4800" dirty="0" smtClean="0">
                <a:latin typeface="Bernard MT Condensed" panose="02050806060905020404" pitchFamily="18" charset="0"/>
              </a:rPr>
              <a:t> </a:t>
            </a:r>
            <a:r>
              <a:rPr lang="en-US" sz="4800" b="1" i="1" u="sng" spc="-3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deal</a:t>
            </a:r>
            <a:r>
              <a:rPr lang="en-US" sz="4800" b="1" i="1" u="sng" spc="-3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r>
              <a:rPr lang="en-US" sz="4800" dirty="0" smtClean="0">
                <a:solidFill>
                  <a:srgbClr val="F12F3D"/>
                </a:solidFill>
                <a:latin typeface="Wide Latin" panose="020A0A07050505020404" pitchFamily="18" charset="0"/>
              </a:rPr>
              <a:t>about</a:t>
            </a:r>
            <a:r>
              <a:rPr lang="en-US" sz="4800" dirty="0" smtClean="0">
                <a:latin typeface="Bernard MT Condensed" panose="02050806060905020404" pitchFamily="18" charset="0"/>
              </a:rPr>
              <a:t> </a:t>
            </a:r>
            <a:r>
              <a:rPr lang="en-US" sz="4800" dirty="0" smtClean="0">
                <a:solidFill>
                  <a:srgbClr val="FF9900"/>
                </a:solidFill>
                <a:latin typeface="Algerian" panose="04020705040A02060702" pitchFamily="82" charset="0"/>
              </a:rPr>
              <a:t>BRAND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ernard MT Condensed" panose="02050806060905020404" pitchFamily="18" charset="0"/>
              </a:rPr>
              <a:t>???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31" y="334071"/>
            <a:ext cx="2581899" cy="216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4" y="457200"/>
            <a:ext cx="2161556" cy="1692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51619">
            <a:off x="4075618" y="3731232"/>
            <a:ext cx="1326145" cy="964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2270" y="2597235"/>
            <a:ext cx="1104900" cy="2451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28" y="3024796"/>
            <a:ext cx="1819275" cy="177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124" y="329202"/>
            <a:ext cx="1682648" cy="866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5911910"/>
            <a:ext cx="1133475" cy="8858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368326"/>
            <a:ext cx="2342427" cy="31920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39774" y="6363327"/>
            <a:ext cx="2171700" cy="319207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1474" y="6363326"/>
            <a:ext cx="3337126" cy="319207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722003">
            <a:off x="4767806" y="1070597"/>
            <a:ext cx="1469126" cy="1832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024811">
            <a:off x="3075321" y="1780558"/>
            <a:ext cx="2738555" cy="1586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1821" y="3193454"/>
            <a:ext cx="1504950" cy="1390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54915" y="648100"/>
            <a:ext cx="1123950" cy="942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9664998">
            <a:off x="3272781" y="2354881"/>
            <a:ext cx="245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Toastmasters</a:t>
            </a:r>
            <a:r>
              <a:rPr lang="en-US" dirty="0" smtClean="0"/>
              <a:t>!!!!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376005">
            <a:off x="5331496" y="1783967"/>
            <a:ext cx="428625" cy="405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924517">
            <a:off x="7109828" y="5111405"/>
            <a:ext cx="1657141" cy="9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6629400" cy="47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838950" cy="46767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Brand Manual?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that’s too much…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6958013" cy="45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Pretty, Pretty PLEASE…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65" y="1371600"/>
            <a:ext cx="6777038" cy="45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626280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our colors…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724400"/>
            <a:ext cx="7439025" cy="153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Branding is FUN!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83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our colors…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724400"/>
            <a:ext cx="7439025" cy="153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Branding is FUN!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087379"/>
            <a:ext cx="594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our colors…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724400"/>
            <a:ext cx="7439025" cy="1534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Branding is FUN!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123950"/>
            <a:ext cx="61817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buFont typeface="ArialUnicodeMS" charset="0"/>
              <a:buChar char="▸"/>
              <a:defRPr/>
            </a:pPr>
            <a:r>
              <a:rPr lang="en-US" sz="2400" b="1" dirty="0" smtClean="0"/>
              <a:t>EXPLORE</a:t>
            </a:r>
            <a:r>
              <a:rPr lang="en-US" sz="2400" dirty="0" smtClean="0"/>
              <a:t> the idea that </a:t>
            </a:r>
            <a:r>
              <a:rPr lang="en-US" sz="2400" i="1" dirty="0"/>
              <a:t>e</a:t>
            </a:r>
            <a:r>
              <a:rPr lang="en-US" sz="2400" i="1" dirty="0" smtClean="0"/>
              <a:t>very</a:t>
            </a:r>
            <a:r>
              <a:rPr lang="en-US" sz="2400" dirty="0" smtClean="0"/>
              <a:t> </a:t>
            </a:r>
            <a:r>
              <a:rPr lang="en-US" sz="2400" dirty="0"/>
              <a:t>Toastmaster is “in” a Public Relations </a:t>
            </a:r>
            <a:r>
              <a:rPr lang="en-US" sz="2400" dirty="0" smtClean="0"/>
              <a:t>position</a:t>
            </a:r>
          </a:p>
          <a:p>
            <a:pPr marL="0" indent="0">
              <a:buNone/>
              <a:defRPr/>
            </a:pPr>
            <a:endParaRPr lang="en-US" sz="1200" dirty="0" smtClean="0"/>
          </a:p>
          <a:p>
            <a:pPr>
              <a:buFont typeface="ArialUnicodeMS" charset="0"/>
              <a:buChar char="▸"/>
              <a:defRPr/>
            </a:pPr>
            <a:r>
              <a:rPr lang="en-US" sz="2400" b="1" dirty="0" smtClean="0"/>
              <a:t>UNDERSTAND</a:t>
            </a:r>
            <a:r>
              <a:rPr lang="en-US" sz="2400" dirty="0" smtClean="0"/>
              <a:t> the Public Relations goals of Toastmasters</a:t>
            </a:r>
          </a:p>
          <a:p>
            <a:pPr marL="0" indent="0">
              <a:buNone/>
              <a:defRPr/>
            </a:pPr>
            <a:endParaRPr lang="en-US" sz="1200" dirty="0"/>
          </a:p>
          <a:p>
            <a:pPr eaLnBrk="1" hangingPunct="1">
              <a:buFont typeface="ArialUnicodeMS" charset="0"/>
              <a:buChar char="▸"/>
              <a:defRPr/>
            </a:pPr>
            <a:r>
              <a:rPr lang="en-US" sz="2400" b="1" dirty="0" smtClean="0"/>
              <a:t>APPRECIATE</a:t>
            </a:r>
            <a:r>
              <a:rPr lang="en-US" sz="2400" dirty="0" smtClean="0"/>
              <a:t> the Toastmasters Brand Promise and your role in protecting it</a:t>
            </a:r>
          </a:p>
          <a:p>
            <a:pPr marL="0" indent="0" eaLnBrk="1" hangingPunct="1">
              <a:buNone/>
              <a:defRPr/>
            </a:pPr>
            <a:endParaRPr lang="en-US" sz="1200" dirty="0"/>
          </a:p>
          <a:p>
            <a:pPr eaLnBrk="1" hangingPunct="1">
              <a:buFont typeface="ArialUnicodeMS" charset="0"/>
              <a:buChar char="▸"/>
              <a:defRPr/>
            </a:pPr>
            <a:r>
              <a:rPr lang="en-US" sz="2400" b="1" dirty="0" smtClean="0"/>
              <a:t>TAKE AWAY </a:t>
            </a:r>
            <a:r>
              <a:rPr lang="en-US" sz="2400" dirty="0" smtClean="0"/>
              <a:t>actionable ideas to help your club achieve its goals</a:t>
            </a:r>
            <a:endParaRPr lang="en-US" sz="24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need my space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39052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2" y="0"/>
            <a:ext cx="917312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" y="76200"/>
            <a:ext cx="90355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World Know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534400" cy="3502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https://www.toastmasters.org/resources/let-the-world-know-publicity-and-promotion-handbook</a:t>
            </a:r>
          </a:p>
        </p:txBody>
      </p:sp>
    </p:spTree>
    <p:extLst>
      <p:ext uri="{BB962C8B-B14F-4D97-AF65-F5344CB8AC3E}">
        <p14:creationId xmlns:p14="http://schemas.microsoft.com/office/powerpoint/2010/main" val="13162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74" y="1752600"/>
            <a:ext cx="8464452" cy="36812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-- Leadership Central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0224"/>
            <a:ext cx="7467600" cy="45395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--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16541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500" dirty="0"/>
              <a:t>TAKE AWAY </a:t>
            </a:r>
            <a:r>
              <a:rPr lang="en-US" sz="3500" b="0" dirty="0"/>
              <a:t>actionable ideas to help your club achieve its goals</a:t>
            </a:r>
            <a:r>
              <a:rPr lang="en-US" sz="4800" dirty="0"/>
              <a:t/>
            </a:r>
            <a:br>
              <a:rPr lang="en-US" sz="4800" dirty="0"/>
            </a:br>
            <a:endParaRPr lang="en-US" altLang="en-US" sz="4800" dirty="0" smtClean="0">
              <a:latin typeface="Arial" panose="020B0604020202020204" pitchFamily="34" charset="0"/>
              <a:ea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7717154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and have a great year!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Kari.Barlas@d6tm.org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1654175"/>
            <a:ext cx="83058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500" dirty="0"/>
              <a:t>EXPLORE </a:t>
            </a:r>
            <a:r>
              <a:rPr lang="en-US" sz="3500" b="0" dirty="0"/>
              <a:t>the idea that </a:t>
            </a:r>
            <a:r>
              <a:rPr lang="en-US" sz="3500" b="0" i="1" dirty="0"/>
              <a:t>every</a:t>
            </a:r>
            <a:r>
              <a:rPr lang="en-US" sz="3500" b="0" dirty="0"/>
              <a:t> Toastmaster is “in” a Public Relations position</a:t>
            </a:r>
            <a:r>
              <a:rPr lang="en-US" sz="4800" b="0" dirty="0"/>
              <a:t/>
            </a:r>
            <a:br>
              <a:rPr lang="en-US" sz="4800" b="0" dirty="0"/>
            </a:br>
            <a:endParaRPr lang="en-US" altLang="en-US" sz="4800" b="0" dirty="0" smtClean="0">
              <a:latin typeface="Arial" panose="020B0604020202020204" pitchFamily="34" charset="0"/>
              <a:ea typeface="Myriad Pro Semibold"/>
              <a:cs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90232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981200"/>
            <a:ext cx="6477000" cy="4114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800"/>
              </a:spcAft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When anyone comes in contact with any aspect of Toastmasters, the person forms an impression. </a:t>
            </a:r>
          </a:p>
          <a:p>
            <a:pPr marL="0" indent="0" eaLnBrk="1" hangingPunct="1">
              <a:lnSpc>
                <a:spcPct val="125000"/>
              </a:lnSpc>
              <a:spcAft>
                <a:spcPts val="1800"/>
              </a:spcAft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These decisive times when initial impressions are formed are known as </a:t>
            </a:r>
            <a:r>
              <a:rPr lang="en-US" altLang="en-US" b="1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Moments of Truth</a:t>
            </a:r>
            <a:r>
              <a:rPr lang="en-US" altLang="en-US" dirty="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Moments of Truth</a:t>
            </a: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603121" cy="7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31799"/>
            <a:ext cx="7862888" cy="6096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charset="0"/>
              </a:rPr>
              <a:t>www.toastmasters.org/resources/moments-of-truth</a:t>
            </a:r>
            <a:endParaRPr lang="en-US" sz="2000" dirty="0">
              <a:latin typeface="Arial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458200" y="6400800"/>
            <a:ext cx="242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78317"/>
            <a:ext cx="7467600" cy="40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609600" y="1654175"/>
            <a:ext cx="7772400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500" dirty="0"/>
              <a:t>UNDERSTAND </a:t>
            </a:r>
            <a:r>
              <a:rPr lang="en-US" sz="3500" b="0" dirty="0"/>
              <a:t>the Public Relations goals of Toastmasters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altLang="en-US" sz="4800" dirty="0" smtClean="0">
                <a:latin typeface="Arial" panose="020B0604020202020204" pitchFamily="34" charset="0"/>
                <a:ea typeface="Myriad Pro Semibold"/>
                <a:cs typeface="Myriad Pro Semi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8940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95" y="1752600"/>
            <a:ext cx="8860609" cy="312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Public Relations?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133600"/>
            <a:ext cx="4852988" cy="28241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whom?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club mission?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6477000" cy="4572000"/>
          </a:xfrm>
        </p:spPr>
        <p:txBody>
          <a:bodyPr/>
          <a:lstStyle/>
          <a:p>
            <a:pPr marL="457200" lvl="0" indent="-457200">
              <a:buFont typeface="Webdings" charset="2"/>
              <a:buChar char=""/>
            </a:pPr>
            <a:r>
              <a:rPr lang="en-US" dirty="0" smtClean="0"/>
              <a:t>We </a:t>
            </a:r>
            <a:r>
              <a:rPr lang="en-US" dirty="0"/>
              <a:t>provide a supportive and positive learning experience </a:t>
            </a:r>
            <a:r>
              <a:rPr lang="en-US" dirty="0" smtClean="0"/>
              <a:t>in which </a:t>
            </a:r>
            <a:r>
              <a:rPr lang="en-US" dirty="0"/>
              <a:t>members are empowered to develop </a:t>
            </a:r>
            <a:r>
              <a:rPr lang="en-US" dirty="0" smtClean="0"/>
              <a:t>communication and </a:t>
            </a:r>
            <a:r>
              <a:rPr lang="en-US" dirty="0"/>
              <a:t>leadership skills, resulting in greater self-confidence </a:t>
            </a:r>
            <a:r>
              <a:rPr lang="en-US" dirty="0" smtClean="0"/>
              <a:t>and personal </a:t>
            </a:r>
            <a:r>
              <a:rPr lang="en-US" dirty="0"/>
              <a:t>growth.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5029200"/>
            <a:ext cx="7010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D202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</a:t>
            </a:r>
            <a:r>
              <a:rPr lang="en-US" sz="2800" b="1" i="1" dirty="0" smtClean="0"/>
              <a:t>every</a:t>
            </a:r>
            <a:r>
              <a:rPr lang="en-US" sz="2800" b="1" dirty="0" smtClean="0"/>
              <a:t> Toastmaster help the club achieve its mission?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09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398</Words>
  <Application>Microsoft Office PowerPoint</Application>
  <PresentationFormat>On-screen Show (4:3)</PresentationFormat>
  <Paragraphs>72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ＭＳ Ｐゴシック</vt:lpstr>
      <vt:lpstr>Algerian</vt:lpstr>
      <vt:lpstr>Arial</vt:lpstr>
      <vt:lpstr>Arial Black</vt:lpstr>
      <vt:lpstr>ArialUnicodeMS</vt:lpstr>
      <vt:lpstr>Bauhaus 93</vt:lpstr>
      <vt:lpstr>Bernard MT Condensed</vt:lpstr>
      <vt:lpstr>Calibri</vt:lpstr>
      <vt:lpstr>Goudy Stout</vt:lpstr>
      <vt:lpstr>Lucida Grande</vt:lpstr>
      <vt:lpstr>Myriad Pro Semibold</vt:lpstr>
      <vt:lpstr>Simplified Arabic</vt:lpstr>
      <vt:lpstr>Times</vt:lpstr>
      <vt:lpstr>Webdings</vt:lpstr>
      <vt:lpstr>Wide Latin</vt:lpstr>
      <vt:lpstr>Wingdings</vt:lpstr>
      <vt:lpstr>ヒラギノ角ゴ Pro W3</vt:lpstr>
      <vt:lpstr>2011 Convention PowerPoint Template</vt:lpstr>
      <vt:lpstr>It’s All About You!</vt:lpstr>
      <vt:lpstr>Key Goals</vt:lpstr>
      <vt:lpstr>EXPLORE the idea that every Toastmaster is “in” a Public Relations position </vt:lpstr>
      <vt:lpstr>Moments of Truth</vt:lpstr>
      <vt:lpstr>www.toastmasters.org/resources/moments-of-truth</vt:lpstr>
      <vt:lpstr>UNDERSTAND the Public Relations goals of Toastmasters  </vt:lpstr>
      <vt:lpstr>What is Public Relations?</vt:lpstr>
      <vt:lpstr>For whom?</vt:lpstr>
      <vt:lpstr>What is the club mission?</vt:lpstr>
      <vt:lpstr>APPRECIATE the Toastmasters Brand Promise and your role in protecting it  </vt:lpstr>
      <vt:lpstr>PowerPoint Presentation</vt:lpstr>
      <vt:lpstr>PowerPoint Presentation</vt:lpstr>
      <vt:lpstr>What’s a Brand Manual?</vt:lpstr>
      <vt:lpstr>If that’s too much…</vt:lpstr>
      <vt:lpstr>Pretty, Pretty PLEASE…</vt:lpstr>
      <vt:lpstr>PowerPoint Presentation</vt:lpstr>
      <vt:lpstr>How to apply our colors…</vt:lpstr>
      <vt:lpstr>How to apply our colors…</vt:lpstr>
      <vt:lpstr>How to apply our colors…</vt:lpstr>
      <vt:lpstr>I need my space</vt:lpstr>
      <vt:lpstr>PowerPoint Presentation</vt:lpstr>
      <vt:lpstr>PowerPoint Presentation</vt:lpstr>
      <vt:lpstr>Let the World Know</vt:lpstr>
      <vt:lpstr>TI -- Leadership Central</vt:lpstr>
      <vt:lpstr>TI -- Resources</vt:lpstr>
      <vt:lpstr>TAKE AWAY actionable ideas to help your club achieve its goals </vt:lpstr>
      <vt:lpstr>Thanks and have a great year!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Barlas, Kari X</cp:lastModifiedBy>
  <cp:revision>196</cp:revision>
  <cp:lastPrinted>2019-08-08T23:07:14Z</cp:lastPrinted>
  <dcterms:created xsi:type="dcterms:W3CDTF">2011-07-13T15:20:37Z</dcterms:created>
  <dcterms:modified xsi:type="dcterms:W3CDTF">2019-08-10T03:23:26Z</dcterms:modified>
</cp:coreProperties>
</file>