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6"/>
  </p:notesMasterIdLst>
  <p:sldIdLst>
    <p:sldId id="263" r:id="rId3"/>
    <p:sldId id="368" r:id="rId4"/>
    <p:sldId id="384" r:id="rId5"/>
    <p:sldId id="369" r:id="rId6"/>
    <p:sldId id="360" r:id="rId7"/>
    <p:sldId id="266" r:id="rId8"/>
    <p:sldId id="275" r:id="rId9"/>
    <p:sldId id="274" r:id="rId10"/>
    <p:sldId id="273" r:id="rId11"/>
    <p:sldId id="272" r:id="rId12"/>
    <p:sldId id="267" r:id="rId13"/>
    <p:sldId id="361" r:id="rId14"/>
    <p:sldId id="362" r:id="rId15"/>
    <p:sldId id="276" r:id="rId16"/>
    <p:sldId id="363" r:id="rId17"/>
    <p:sldId id="292" r:id="rId18"/>
    <p:sldId id="370" r:id="rId19"/>
    <p:sldId id="366" r:id="rId20"/>
    <p:sldId id="372" r:id="rId21"/>
    <p:sldId id="298" r:id="rId22"/>
    <p:sldId id="373" r:id="rId23"/>
    <p:sldId id="297" r:id="rId24"/>
    <p:sldId id="374" r:id="rId25"/>
    <p:sldId id="378" r:id="rId26"/>
    <p:sldId id="376" r:id="rId27"/>
    <p:sldId id="375" r:id="rId28"/>
    <p:sldId id="379" r:id="rId29"/>
    <p:sldId id="380" r:id="rId30"/>
    <p:sldId id="383" r:id="rId31"/>
    <p:sldId id="348" r:id="rId32"/>
    <p:sldId id="382" r:id="rId33"/>
    <p:sldId id="356" r:id="rId34"/>
    <p:sldId id="299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63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15" autoAdjust="0"/>
  </p:normalViewPr>
  <p:slideViewPr>
    <p:cSldViewPr>
      <p:cViewPr varScale="1">
        <p:scale>
          <a:sx n="108" d="100"/>
          <a:sy n="108" d="100"/>
        </p:scale>
        <p:origin x="10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284AA-928C-48EF-BB7C-590297734EB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DD34C9F-1CAB-4B69-9C9B-3E71DAC2144B}">
      <dgm:prSet phldrT="[Text]"/>
      <dgm:spPr/>
      <dgm:t>
        <a:bodyPr/>
        <a:lstStyle/>
        <a:p>
          <a:r>
            <a:rPr lang="en-US" dirty="0"/>
            <a:t>The Club Meeting</a:t>
          </a:r>
        </a:p>
      </dgm:t>
    </dgm:pt>
    <dgm:pt modelId="{3BEE84BC-D629-44D5-990F-EAD69A89EC66}" type="parTrans" cxnId="{247C0AB4-0E4C-4F2E-9F75-A1BACDD561F6}">
      <dgm:prSet/>
      <dgm:spPr/>
      <dgm:t>
        <a:bodyPr/>
        <a:lstStyle/>
        <a:p>
          <a:endParaRPr lang="en-US"/>
        </a:p>
      </dgm:t>
    </dgm:pt>
    <dgm:pt modelId="{F7AC173E-1018-4EF0-9DD1-2E501769182E}" type="sibTrans" cxnId="{247C0AB4-0E4C-4F2E-9F75-A1BACDD561F6}">
      <dgm:prSet/>
      <dgm:spPr/>
      <dgm:t>
        <a:bodyPr/>
        <a:lstStyle/>
        <a:p>
          <a:endParaRPr lang="en-US"/>
        </a:p>
      </dgm:t>
    </dgm:pt>
    <dgm:pt modelId="{5C38A043-539E-47D6-8763-B7242FEC5B4C}">
      <dgm:prSet phldrT="[Text]"/>
      <dgm:spPr/>
      <dgm:t>
        <a:bodyPr/>
        <a:lstStyle/>
        <a:p>
          <a:r>
            <a:rPr lang="en-US" dirty="0"/>
            <a:t>Outside the Club Meeting</a:t>
          </a:r>
        </a:p>
      </dgm:t>
    </dgm:pt>
    <dgm:pt modelId="{8EEF78B8-4216-436E-8242-428779B5D66C}" type="parTrans" cxnId="{97B87CED-C404-45E2-9758-B89A927AFF03}">
      <dgm:prSet/>
      <dgm:spPr/>
      <dgm:t>
        <a:bodyPr/>
        <a:lstStyle/>
        <a:p>
          <a:endParaRPr lang="en-US"/>
        </a:p>
      </dgm:t>
    </dgm:pt>
    <dgm:pt modelId="{35A1648F-F66E-4D17-8F75-45A157809CF7}" type="sibTrans" cxnId="{97B87CED-C404-45E2-9758-B89A927AFF03}">
      <dgm:prSet/>
      <dgm:spPr/>
      <dgm:t>
        <a:bodyPr/>
        <a:lstStyle/>
        <a:p>
          <a:endParaRPr lang="en-US"/>
        </a:p>
      </dgm:t>
    </dgm:pt>
    <dgm:pt modelId="{F6BBBA6A-B4DC-45DA-8691-10DD04F4B0FA}">
      <dgm:prSet phldrT="[Text]"/>
      <dgm:spPr/>
      <dgm:t>
        <a:bodyPr/>
        <a:lstStyle/>
        <a:p>
          <a:r>
            <a:rPr lang="en-US" dirty="0"/>
            <a:t>The Executive Committee</a:t>
          </a:r>
        </a:p>
      </dgm:t>
    </dgm:pt>
    <dgm:pt modelId="{F881B17E-A7F3-499E-BAED-9FD1198CC3F7}" type="parTrans" cxnId="{5D96E1B6-104B-415E-B644-3741D8354D15}">
      <dgm:prSet/>
      <dgm:spPr/>
      <dgm:t>
        <a:bodyPr/>
        <a:lstStyle/>
        <a:p>
          <a:endParaRPr lang="en-US"/>
        </a:p>
      </dgm:t>
    </dgm:pt>
    <dgm:pt modelId="{66B4D08B-60CB-4276-AE4C-D38164D7FED0}" type="sibTrans" cxnId="{5D96E1B6-104B-415E-B644-3741D8354D15}">
      <dgm:prSet/>
      <dgm:spPr/>
      <dgm:t>
        <a:bodyPr/>
        <a:lstStyle/>
        <a:p>
          <a:endParaRPr lang="en-US"/>
        </a:p>
      </dgm:t>
    </dgm:pt>
    <dgm:pt modelId="{985EDBF4-BC92-45DC-A5E4-36DF6ED9E822}" type="pres">
      <dgm:prSet presAssocID="{BCA284AA-928C-48EF-BB7C-590297734EB9}" presName="Name0" presStyleCnt="0">
        <dgm:presLayoutVars>
          <dgm:dir/>
          <dgm:resizeHandles val="exact"/>
        </dgm:presLayoutVars>
      </dgm:prSet>
      <dgm:spPr/>
    </dgm:pt>
    <dgm:pt modelId="{9333F0AC-333C-4597-A057-D27B8584682B}" type="pres">
      <dgm:prSet presAssocID="{BCA284AA-928C-48EF-BB7C-590297734EB9}" presName="bkgdShp" presStyleLbl="alignAccFollowNode1" presStyleIdx="0" presStyleCnt="1"/>
      <dgm:spPr/>
    </dgm:pt>
    <dgm:pt modelId="{039F9C18-453A-44C6-A715-F63C4BB5B64A}" type="pres">
      <dgm:prSet presAssocID="{BCA284AA-928C-48EF-BB7C-590297734EB9}" presName="linComp" presStyleCnt="0"/>
      <dgm:spPr/>
    </dgm:pt>
    <dgm:pt modelId="{C1B2AC7E-435D-44A1-89A5-EF1C92E4DD62}" type="pres">
      <dgm:prSet presAssocID="{5DD34C9F-1CAB-4B69-9C9B-3E71DAC2144B}" presName="compNode" presStyleCnt="0"/>
      <dgm:spPr/>
    </dgm:pt>
    <dgm:pt modelId="{66842770-AE6E-49E2-80B4-2A3651151B24}" type="pres">
      <dgm:prSet presAssocID="{5DD34C9F-1CAB-4B69-9C9B-3E71DAC2144B}" presName="node" presStyleLbl="node1" presStyleIdx="0" presStyleCnt="3">
        <dgm:presLayoutVars>
          <dgm:bulletEnabled val="1"/>
        </dgm:presLayoutVars>
      </dgm:prSet>
      <dgm:spPr/>
    </dgm:pt>
    <dgm:pt modelId="{38B04453-6D16-447A-9F64-CA8F1E793348}" type="pres">
      <dgm:prSet presAssocID="{5DD34C9F-1CAB-4B69-9C9B-3E71DAC2144B}" presName="invisiNode" presStyleLbl="node1" presStyleIdx="0" presStyleCnt="3"/>
      <dgm:spPr/>
    </dgm:pt>
    <dgm:pt modelId="{0745DC26-CF0D-4FC8-B563-DB5A1F97687A}" type="pres">
      <dgm:prSet presAssocID="{5DD34C9F-1CAB-4B69-9C9B-3E71DAC2144B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7591671-7781-48A8-A6B7-ADB6B1B1AF0F}" type="pres">
      <dgm:prSet presAssocID="{F7AC173E-1018-4EF0-9DD1-2E501769182E}" presName="sibTrans" presStyleLbl="sibTrans2D1" presStyleIdx="0" presStyleCnt="0"/>
      <dgm:spPr/>
    </dgm:pt>
    <dgm:pt modelId="{A95E9EE2-615A-42A9-A4C1-9C8893A7509F}" type="pres">
      <dgm:prSet presAssocID="{5C38A043-539E-47D6-8763-B7242FEC5B4C}" presName="compNode" presStyleCnt="0"/>
      <dgm:spPr/>
    </dgm:pt>
    <dgm:pt modelId="{EA274857-89C1-462A-BF4A-EDEFC7207498}" type="pres">
      <dgm:prSet presAssocID="{5C38A043-539E-47D6-8763-B7242FEC5B4C}" presName="node" presStyleLbl="node1" presStyleIdx="1" presStyleCnt="3">
        <dgm:presLayoutVars>
          <dgm:bulletEnabled val="1"/>
        </dgm:presLayoutVars>
      </dgm:prSet>
      <dgm:spPr/>
    </dgm:pt>
    <dgm:pt modelId="{D3A3317D-B816-4CDB-AC09-EF8B4F8FB6FA}" type="pres">
      <dgm:prSet presAssocID="{5C38A043-539E-47D6-8763-B7242FEC5B4C}" presName="invisiNode" presStyleLbl="node1" presStyleIdx="1" presStyleCnt="3"/>
      <dgm:spPr/>
    </dgm:pt>
    <dgm:pt modelId="{F441F10B-7621-47A7-B763-CFA0D0E7F859}" type="pres">
      <dgm:prSet presAssocID="{5C38A043-539E-47D6-8763-B7242FEC5B4C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8BB6199-49EA-4CAA-9D46-E4D97F04D4D4}" type="pres">
      <dgm:prSet presAssocID="{35A1648F-F66E-4D17-8F75-45A157809CF7}" presName="sibTrans" presStyleLbl="sibTrans2D1" presStyleIdx="0" presStyleCnt="0"/>
      <dgm:spPr/>
    </dgm:pt>
    <dgm:pt modelId="{74B06EF9-C312-43CA-9F7F-7766735D1E03}" type="pres">
      <dgm:prSet presAssocID="{F6BBBA6A-B4DC-45DA-8691-10DD04F4B0FA}" presName="compNode" presStyleCnt="0"/>
      <dgm:spPr/>
    </dgm:pt>
    <dgm:pt modelId="{2734A667-9985-455F-80BA-F3FD8A7FFA25}" type="pres">
      <dgm:prSet presAssocID="{F6BBBA6A-B4DC-45DA-8691-10DD04F4B0FA}" presName="node" presStyleLbl="node1" presStyleIdx="2" presStyleCnt="3">
        <dgm:presLayoutVars>
          <dgm:bulletEnabled val="1"/>
        </dgm:presLayoutVars>
      </dgm:prSet>
      <dgm:spPr/>
    </dgm:pt>
    <dgm:pt modelId="{7ED79B88-0770-4FE7-9B68-EDB985FDE1EB}" type="pres">
      <dgm:prSet presAssocID="{F6BBBA6A-B4DC-45DA-8691-10DD04F4B0FA}" presName="invisiNode" presStyleLbl="node1" presStyleIdx="2" presStyleCnt="3"/>
      <dgm:spPr/>
    </dgm:pt>
    <dgm:pt modelId="{14282528-ACA8-4082-8D8E-3BB76D48059A}" type="pres">
      <dgm:prSet presAssocID="{F6BBBA6A-B4DC-45DA-8691-10DD04F4B0FA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D73B2984-A0B8-4AF0-B35D-E8D6C244A45E}" type="presOf" srcId="{F6BBBA6A-B4DC-45DA-8691-10DD04F4B0FA}" destId="{2734A667-9985-455F-80BA-F3FD8A7FFA25}" srcOrd="0" destOrd="0" presId="urn:microsoft.com/office/officeart/2005/8/layout/pList2"/>
    <dgm:cxn modelId="{6BB42F85-BA31-4FFC-9797-AD3311B6C30D}" type="presOf" srcId="{BCA284AA-928C-48EF-BB7C-590297734EB9}" destId="{985EDBF4-BC92-45DC-A5E4-36DF6ED9E822}" srcOrd="0" destOrd="0" presId="urn:microsoft.com/office/officeart/2005/8/layout/pList2"/>
    <dgm:cxn modelId="{508DFA8C-364F-4BFE-A0D2-8E47DA17373A}" type="presOf" srcId="{F7AC173E-1018-4EF0-9DD1-2E501769182E}" destId="{B7591671-7781-48A8-A6B7-ADB6B1B1AF0F}" srcOrd="0" destOrd="0" presId="urn:microsoft.com/office/officeart/2005/8/layout/pList2"/>
    <dgm:cxn modelId="{247C0AB4-0E4C-4F2E-9F75-A1BACDD561F6}" srcId="{BCA284AA-928C-48EF-BB7C-590297734EB9}" destId="{5DD34C9F-1CAB-4B69-9C9B-3E71DAC2144B}" srcOrd="0" destOrd="0" parTransId="{3BEE84BC-D629-44D5-990F-EAD69A89EC66}" sibTransId="{F7AC173E-1018-4EF0-9DD1-2E501769182E}"/>
    <dgm:cxn modelId="{5D96E1B6-104B-415E-B644-3741D8354D15}" srcId="{BCA284AA-928C-48EF-BB7C-590297734EB9}" destId="{F6BBBA6A-B4DC-45DA-8691-10DD04F4B0FA}" srcOrd="2" destOrd="0" parTransId="{F881B17E-A7F3-499E-BAED-9FD1198CC3F7}" sibTransId="{66B4D08B-60CB-4276-AE4C-D38164D7FED0}"/>
    <dgm:cxn modelId="{FC7457BC-DC00-4B2D-96B3-5999C2B4D40C}" type="presOf" srcId="{35A1648F-F66E-4D17-8F75-45A157809CF7}" destId="{78BB6199-49EA-4CAA-9D46-E4D97F04D4D4}" srcOrd="0" destOrd="0" presId="urn:microsoft.com/office/officeart/2005/8/layout/pList2"/>
    <dgm:cxn modelId="{516916DA-E7D8-4944-9CA3-0EB85AA92121}" type="presOf" srcId="{5C38A043-539E-47D6-8763-B7242FEC5B4C}" destId="{EA274857-89C1-462A-BF4A-EDEFC7207498}" srcOrd="0" destOrd="0" presId="urn:microsoft.com/office/officeart/2005/8/layout/pList2"/>
    <dgm:cxn modelId="{CDA3B9EB-157A-47B2-A3A7-F15CC262A150}" type="presOf" srcId="{5DD34C9F-1CAB-4B69-9C9B-3E71DAC2144B}" destId="{66842770-AE6E-49E2-80B4-2A3651151B24}" srcOrd="0" destOrd="0" presId="urn:microsoft.com/office/officeart/2005/8/layout/pList2"/>
    <dgm:cxn modelId="{97B87CED-C404-45E2-9758-B89A927AFF03}" srcId="{BCA284AA-928C-48EF-BB7C-590297734EB9}" destId="{5C38A043-539E-47D6-8763-B7242FEC5B4C}" srcOrd="1" destOrd="0" parTransId="{8EEF78B8-4216-436E-8242-428779B5D66C}" sibTransId="{35A1648F-F66E-4D17-8F75-45A157809CF7}"/>
    <dgm:cxn modelId="{FA6D7B47-2116-4166-8FE6-25DAECF904B8}" type="presParOf" srcId="{985EDBF4-BC92-45DC-A5E4-36DF6ED9E822}" destId="{9333F0AC-333C-4597-A057-D27B8584682B}" srcOrd="0" destOrd="0" presId="urn:microsoft.com/office/officeart/2005/8/layout/pList2"/>
    <dgm:cxn modelId="{2D7B2A68-F28B-4B44-95DD-2F832B2F34C8}" type="presParOf" srcId="{985EDBF4-BC92-45DC-A5E4-36DF6ED9E822}" destId="{039F9C18-453A-44C6-A715-F63C4BB5B64A}" srcOrd="1" destOrd="0" presId="urn:microsoft.com/office/officeart/2005/8/layout/pList2"/>
    <dgm:cxn modelId="{6D1B2E88-5216-4381-94D6-B052BFDBE23C}" type="presParOf" srcId="{039F9C18-453A-44C6-A715-F63C4BB5B64A}" destId="{C1B2AC7E-435D-44A1-89A5-EF1C92E4DD62}" srcOrd="0" destOrd="0" presId="urn:microsoft.com/office/officeart/2005/8/layout/pList2"/>
    <dgm:cxn modelId="{5895D8F4-3CCB-4AC1-9A02-7645C279DE97}" type="presParOf" srcId="{C1B2AC7E-435D-44A1-89A5-EF1C92E4DD62}" destId="{66842770-AE6E-49E2-80B4-2A3651151B24}" srcOrd="0" destOrd="0" presId="urn:microsoft.com/office/officeart/2005/8/layout/pList2"/>
    <dgm:cxn modelId="{85EF0B12-E8F7-4988-B55B-B2B8C10F3582}" type="presParOf" srcId="{C1B2AC7E-435D-44A1-89A5-EF1C92E4DD62}" destId="{38B04453-6D16-447A-9F64-CA8F1E793348}" srcOrd="1" destOrd="0" presId="urn:microsoft.com/office/officeart/2005/8/layout/pList2"/>
    <dgm:cxn modelId="{D19323DD-3E06-4D03-9D9C-94B585E5F686}" type="presParOf" srcId="{C1B2AC7E-435D-44A1-89A5-EF1C92E4DD62}" destId="{0745DC26-CF0D-4FC8-B563-DB5A1F97687A}" srcOrd="2" destOrd="0" presId="urn:microsoft.com/office/officeart/2005/8/layout/pList2"/>
    <dgm:cxn modelId="{7C9CF4AD-E9BF-4C7C-A343-621BB19A4805}" type="presParOf" srcId="{039F9C18-453A-44C6-A715-F63C4BB5B64A}" destId="{B7591671-7781-48A8-A6B7-ADB6B1B1AF0F}" srcOrd="1" destOrd="0" presId="urn:microsoft.com/office/officeart/2005/8/layout/pList2"/>
    <dgm:cxn modelId="{C6EED869-9FF0-49D1-994E-B192C1B6E814}" type="presParOf" srcId="{039F9C18-453A-44C6-A715-F63C4BB5B64A}" destId="{A95E9EE2-615A-42A9-A4C1-9C8893A7509F}" srcOrd="2" destOrd="0" presId="urn:microsoft.com/office/officeart/2005/8/layout/pList2"/>
    <dgm:cxn modelId="{0AFC7BEE-11DC-47DD-9E32-BADB4C25491A}" type="presParOf" srcId="{A95E9EE2-615A-42A9-A4C1-9C8893A7509F}" destId="{EA274857-89C1-462A-BF4A-EDEFC7207498}" srcOrd="0" destOrd="0" presId="urn:microsoft.com/office/officeart/2005/8/layout/pList2"/>
    <dgm:cxn modelId="{901030A0-BF30-49A9-8A86-04710B3871ED}" type="presParOf" srcId="{A95E9EE2-615A-42A9-A4C1-9C8893A7509F}" destId="{D3A3317D-B816-4CDB-AC09-EF8B4F8FB6FA}" srcOrd="1" destOrd="0" presId="urn:microsoft.com/office/officeart/2005/8/layout/pList2"/>
    <dgm:cxn modelId="{8BFFABD4-4069-47BE-B7B0-A0CC975A0284}" type="presParOf" srcId="{A95E9EE2-615A-42A9-A4C1-9C8893A7509F}" destId="{F441F10B-7621-47A7-B763-CFA0D0E7F859}" srcOrd="2" destOrd="0" presId="urn:microsoft.com/office/officeart/2005/8/layout/pList2"/>
    <dgm:cxn modelId="{C1ACF537-B740-4CF4-928D-969AECB030A7}" type="presParOf" srcId="{039F9C18-453A-44C6-A715-F63C4BB5B64A}" destId="{78BB6199-49EA-4CAA-9D46-E4D97F04D4D4}" srcOrd="3" destOrd="0" presId="urn:microsoft.com/office/officeart/2005/8/layout/pList2"/>
    <dgm:cxn modelId="{26F4560E-469D-41FB-85B1-9BC1955A6101}" type="presParOf" srcId="{039F9C18-453A-44C6-A715-F63C4BB5B64A}" destId="{74B06EF9-C312-43CA-9F7F-7766735D1E03}" srcOrd="4" destOrd="0" presId="urn:microsoft.com/office/officeart/2005/8/layout/pList2"/>
    <dgm:cxn modelId="{6E429E25-0A07-4022-A851-1DC2F8CFF4AA}" type="presParOf" srcId="{74B06EF9-C312-43CA-9F7F-7766735D1E03}" destId="{2734A667-9985-455F-80BA-F3FD8A7FFA25}" srcOrd="0" destOrd="0" presId="urn:microsoft.com/office/officeart/2005/8/layout/pList2"/>
    <dgm:cxn modelId="{5F0AE044-70BF-4AAE-A9ED-04150720CCBA}" type="presParOf" srcId="{74B06EF9-C312-43CA-9F7F-7766735D1E03}" destId="{7ED79B88-0770-4FE7-9B68-EDB985FDE1EB}" srcOrd="1" destOrd="0" presId="urn:microsoft.com/office/officeart/2005/8/layout/pList2"/>
    <dgm:cxn modelId="{50E34C27-1B0B-45FF-9699-B42AD3CD6152}" type="presParOf" srcId="{74B06EF9-C312-43CA-9F7F-7766735D1E03}" destId="{14282528-ACA8-4082-8D8E-3BB76D48059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3F0AC-333C-4597-A057-D27B8584682B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5DC26-CF0D-4FC8-B563-DB5A1F97687A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42770-AE6E-49E2-80B4-2A3651151B24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Club Meeting</a:t>
          </a:r>
        </a:p>
      </dsp:txBody>
      <dsp:txXfrm rot="10800000">
        <a:off x="237949" y="1828799"/>
        <a:ext cx="1680560" cy="2180130"/>
      </dsp:txXfrm>
    </dsp:sp>
    <dsp:sp modelId="{F441F10B-7621-47A7-B763-CFA0D0E7F859}">
      <dsp:nvSpPr>
        <dsp:cNvPr id="0" name=""/>
        <dsp:cNvSpPr/>
      </dsp:nvSpPr>
      <dsp:spPr>
        <a:xfrm>
          <a:off x="215265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74857-89C1-462A-BF4A-EDEFC7207498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Outside the Club Meeting</a:t>
          </a:r>
        </a:p>
      </dsp:txBody>
      <dsp:txXfrm rot="10800000">
        <a:off x="2207720" y="1828799"/>
        <a:ext cx="1680560" cy="2180130"/>
      </dsp:txXfrm>
    </dsp:sp>
    <dsp:sp modelId="{14282528-ACA8-4082-8D8E-3BB76D48059A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4A667-9985-455F-80BA-F3FD8A7FFA25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Executive Committee</a:t>
          </a:r>
        </a:p>
      </dsp:txBody>
      <dsp:txXfrm rot="10800000">
        <a:off x="4177490" y="1828799"/>
        <a:ext cx="1680560" cy="218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2CE0A9-FBCD-4AE7-A179-F9469ADD0F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10341-C5FC-495E-B28E-5A89FE9BDE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964BC8-EAE3-4304-994B-D3E4FB727FFD}" type="datetimeFigureOut">
              <a:rPr lang="en-US"/>
              <a:pPr>
                <a:defRPr/>
              </a:pPr>
              <a:t>8/13/2019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663550-CE45-478E-9616-43A299A2FE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AD48D73-67D7-41C0-9589-73948EFF8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C8BDD-A59C-45DE-ABF3-B9D59CEFF1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8D92E-5DC4-4EE1-BABD-410C991AA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5B19E6-54C8-4AE4-9BD9-998700D93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83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0" y="2286000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" y="4419600"/>
            <a:ext cx="5141912" cy="205740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01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9"/>
            <a:ext cx="77724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6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1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1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8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3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2"/>
            <a:ext cx="4191000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62" y="2398712"/>
            <a:ext cx="4233338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52602"/>
            <a:ext cx="4194174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5758" y="2398712"/>
            <a:ext cx="4236509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5528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457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64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69470"/>
            <a:ext cx="64373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675312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6208"/>
            <a:ext cx="64373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28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88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9"/>
            <a:ext cx="77724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8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1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1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3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2"/>
            <a:ext cx="4191000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462" y="2398712"/>
            <a:ext cx="4233338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52602"/>
            <a:ext cx="4194174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5758" y="2398712"/>
            <a:ext cx="4236509" cy="35448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6009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42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143000"/>
          </a:xfrm>
        </p:spPr>
        <p:txBody>
          <a:bodyPr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5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69470"/>
            <a:ext cx="64373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675312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6208"/>
            <a:ext cx="64373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9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4572000"/>
          </a:xfrm>
        </p:spPr>
        <p:txBody>
          <a:bodyPr/>
          <a:lstStyle>
            <a:lvl1pPr marL="0" indent="0">
              <a:buFontTx/>
              <a:buNone/>
              <a:defRPr/>
            </a:lvl1pPr>
            <a:lvl4pPr marL="1600200" indent="-228600">
              <a:buFont typeface="Lucida Grande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31799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style</a:t>
            </a:r>
          </a:p>
        </p:txBody>
      </p:sp>
    </p:spTree>
    <p:extLst>
      <p:ext uri="{BB962C8B-B14F-4D97-AF65-F5344CB8AC3E}">
        <p14:creationId xmlns:p14="http://schemas.microsoft.com/office/powerpoint/2010/main" val="76799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5188" y="2179638"/>
            <a:ext cx="79248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800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ebdings" panose="05030102010509060703" pitchFamily="18" charset="2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63052"/>
        </a:buClr>
        <a:buFont typeface="Wingdings" panose="05000000000000000000" pitchFamily="2" charset="2"/>
        <a:buChar char="§"/>
        <a:defRPr sz="25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ü"/>
        <a:defRPr sz="20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 Black" panose="020B0A04020102020204" pitchFamily="34" charset="0"/>
        <a:buChar char="►"/>
        <a:defRPr sz="2000">
          <a:solidFill>
            <a:srgbClr val="06305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5188" y="2179638"/>
            <a:ext cx="79248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Arial" charset="0"/>
          <a:ea typeface="ヒラギノ角ゴ Pro W3" charset="0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ebdings" panose="05030102010509060703" pitchFamily="18" charset="2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63052"/>
        </a:buClr>
        <a:buFont typeface="Wingdings" panose="05000000000000000000" pitchFamily="2" charset="2"/>
        <a:buChar char="§"/>
        <a:defRPr sz="25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ü"/>
        <a:defRPr sz="20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 Black" panose="020B0A04020102020204" pitchFamily="34" charset="0"/>
        <a:buChar char="►"/>
        <a:defRPr sz="2000">
          <a:solidFill>
            <a:srgbClr val="06305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toastmasters.org/~/media/E51A693193F749AE91FD79F6DB839534.ashx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toastmasters.org/-/media/files/department-documents/translations/dcp-translations/1111-distinguished-club-program-and-club-success-plan.ashx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astmasters.org/resources/resource-library?t=moments%20of%20truth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astmasters.org/-/media/files/department-documents/translations/dcp-translations/1111-distinguished-club-program-and-club-success-plan.ashx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Toastmaster.Amitm@Gmail.co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8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924800" cy="1143000"/>
          </a:xfrm>
        </p:spPr>
        <p:txBody>
          <a:bodyPr/>
          <a:lstStyle/>
          <a:p>
            <a:pPr algn="ctr" eaLnBrk="1" hangingPunct="1"/>
            <a:r>
              <a:rPr lang="en-US" altLang="en-US" sz="4800" dirty="0">
                <a:ea typeface="ヒラギノ角ゴ Pro W3"/>
              </a:rPr>
              <a:t>How to be the Best Club President Ever?</a:t>
            </a:r>
          </a:p>
        </p:txBody>
      </p:sp>
      <p:sp>
        <p:nvSpPr>
          <p:cNvPr id="6147" name="Content Placeholder 9"/>
          <p:cNvSpPr>
            <a:spLocks noGrp="1" noChangeArrowheads="1"/>
          </p:cNvSpPr>
          <p:nvPr>
            <p:ph idx="1"/>
          </p:nvPr>
        </p:nvSpPr>
        <p:spPr>
          <a:xfrm>
            <a:off x="762000" y="6060440"/>
            <a:ext cx="7086600" cy="56896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b="1" dirty="0">
                <a:ea typeface="ヒラギノ角ゴ Pro W3"/>
              </a:rPr>
              <a:t>Toastmasters Leadership Institute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FA109-8D86-4809-9E0D-956CF1EE7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509170"/>
              </p:ext>
            </p:extLst>
          </p:nvPr>
        </p:nvGraphicFramePr>
        <p:xfrm>
          <a:off x="2296160" y="2501900"/>
          <a:ext cx="4551680" cy="185420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519680">
                  <a:extLst>
                    <a:ext uri="{9D8B030D-6E8A-4147-A177-3AD203B41FA5}">
                      <a16:colId xmlns:a16="http://schemas.microsoft.com/office/drawing/2014/main" val="22464191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88192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Agenda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682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Set The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52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 Steps for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35-40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531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Best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52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742277"/>
                  </a:ext>
                </a:extLst>
              </a:tr>
            </a:tbl>
          </a:graphicData>
        </a:graphic>
      </p:graphicFrame>
      <p:sp>
        <p:nvSpPr>
          <p:cNvPr id="5" name="Title 8">
            <a:extLst>
              <a:ext uri="{FF2B5EF4-FFF2-40B4-BE49-F238E27FC236}">
                <a16:creationId xmlns:a16="http://schemas.microsoft.com/office/drawing/2014/main" id="{C3CEC595-8749-4999-9AF5-D9098D6EA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00171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3052"/>
                </a:solidFill>
                <a:latin typeface="+mj-lt"/>
                <a:ea typeface="ヒラギノ角ゴ Pro W3" charset="0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3052"/>
                </a:solidFill>
                <a:latin typeface="Arial" charset="0"/>
                <a:ea typeface="ヒラギノ角ゴ Pro W3" charset="0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3052"/>
                </a:solidFill>
                <a:latin typeface="Arial" charset="0"/>
                <a:ea typeface="ヒラギノ角ゴ Pro W3" charset="0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3052"/>
                </a:solidFill>
                <a:latin typeface="Arial" charset="0"/>
                <a:ea typeface="ヒラギノ角ゴ Pro W3" charset="0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3052"/>
                </a:solidFill>
                <a:latin typeface="Arial" charset="0"/>
                <a:ea typeface="ヒラギノ角ゴ Pro W3" charset="0"/>
                <a:cs typeface="ヒラギノ角ゴ Pro W3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kern="0" dirty="0">
                <a:ea typeface="ヒラギノ角ゴ Pro W3"/>
              </a:rPr>
              <a:t>Club President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1143000"/>
          </a:xfrm>
        </p:spPr>
        <p:txBody>
          <a:bodyPr/>
          <a:lstStyle/>
          <a:p>
            <a:r>
              <a:rPr lang="en-US" dirty="0"/>
              <a:t>During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08918"/>
            <a:ext cx="4572000" cy="5196682"/>
          </a:xfrm>
        </p:spPr>
        <p:txBody>
          <a:bodyPr/>
          <a:lstStyle/>
          <a:p>
            <a:pPr marL="396875" indent="-396875">
              <a:lnSpc>
                <a:spcPct val="90000"/>
              </a:lnSpc>
              <a:spcBef>
                <a:spcPts val="600"/>
              </a:spcBef>
              <a:buFont typeface="Webdings" charset="2"/>
              <a:buChar char=""/>
            </a:pPr>
            <a:r>
              <a:rPr lang="en-US" sz="2400" dirty="0"/>
              <a:t>Call the meeting </a:t>
            </a:r>
            <a:br>
              <a:rPr lang="en-US" sz="2400" dirty="0"/>
            </a:br>
            <a:r>
              <a:rPr lang="en-US" sz="2400" dirty="0"/>
              <a:t>to order.</a:t>
            </a:r>
          </a:p>
          <a:p>
            <a:pPr marL="396875" indent="-396875">
              <a:lnSpc>
                <a:spcPct val="90000"/>
              </a:lnSpc>
              <a:spcBef>
                <a:spcPts val="600"/>
              </a:spcBef>
              <a:buFont typeface="Webdings" charset="2"/>
              <a:buChar char=""/>
            </a:pPr>
            <a:r>
              <a:rPr lang="en-US" sz="2400" dirty="0"/>
              <a:t>Introduce guests.</a:t>
            </a:r>
          </a:p>
          <a:p>
            <a:pPr marL="396875" indent="-396875">
              <a:lnSpc>
                <a:spcPct val="90000"/>
              </a:lnSpc>
              <a:spcBef>
                <a:spcPts val="600"/>
              </a:spcBef>
              <a:buFont typeface="Webdings" charset="2"/>
              <a:buChar char=""/>
            </a:pPr>
            <a:r>
              <a:rPr lang="en-US" sz="2400" dirty="0"/>
              <a:t>Explain the </a:t>
            </a:r>
            <a:br>
              <a:rPr lang="en-US" sz="2400" dirty="0"/>
            </a:br>
            <a:r>
              <a:rPr lang="en-US" sz="2400" dirty="0"/>
              <a:t>meeting’s events.</a:t>
            </a:r>
          </a:p>
          <a:p>
            <a:pPr marL="396875" indent="-396875">
              <a:lnSpc>
                <a:spcPct val="90000"/>
              </a:lnSpc>
              <a:spcBef>
                <a:spcPts val="600"/>
              </a:spcBef>
              <a:buFont typeface="Webdings" charset="2"/>
              <a:buChar char=""/>
            </a:pPr>
            <a:r>
              <a:rPr lang="en-US" sz="2400" dirty="0"/>
              <a:t>Conduct the </a:t>
            </a:r>
            <a:br>
              <a:rPr lang="en-US" sz="2400" dirty="0"/>
            </a:br>
            <a:r>
              <a:rPr lang="en-US" sz="2400" dirty="0"/>
              <a:t>business portion </a:t>
            </a:r>
            <a:br>
              <a:rPr lang="en-US" sz="2400" dirty="0"/>
            </a:br>
            <a:r>
              <a:rPr lang="en-US" sz="2400" dirty="0"/>
              <a:t>of the meeting.</a:t>
            </a:r>
          </a:p>
          <a:p>
            <a:pPr marL="396875" indent="-396875">
              <a:lnSpc>
                <a:spcPct val="90000"/>
              </a:lnSpc>
              <a:spcBef>
                <a:spcPts val="600"/>
              </a:spcBef>
              <a:buFont typeface="Webdings" charset="2"/>
              <a:buChar char=""/>
            </a:pPr>
            <a:r>
              <a:rPr lang="en-US" sz="2400" dirty="0"/>
              <a:t>Provide information for next meeting.</a:t>
            </a:r>
          </a:p>
          <a:p>
            <a:pPr marL="396875" indent="-396875">
              <a:buFont typeface="Webdings" charset="2"/>
              <a:buChar char=""/>
            </a:pPr>
            <a:r>
              <a:rPr lang="en-US" sz="2400" dirty="0"/>
              <a:t>Make any announcements.</a:t>
            </a:r>
          </a:p>
          <a:p>
            <a:pPr marL="396875" indent="-396875">
              <a:buFont typeface="Webdings" charset="2"/>
              <a:buChar char=""/>
            </a:pPr>
            <a:r>
              <a:rPr lang="en-US" sz="2400" dirty="0"/>
              <a:t>Adjourn the meeting.</a:t>
            </a:r>
          </a:p>
          <a:p>
            <a:pPr marL="396875" indent="-396875">
              <a:lnSpc>
                <a:spcPct val="90000"/>
              </a:lnSpc>
              <a:spcBef>
                <a:spcPts val="600"/>
              </a:spcBef>
              <a:buFont typeface="Webdings" charset="2"/>
              <a:buChar char=""/>
            </a:pP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33600"/>
            <a:ext cx="4343400" cy="2895600"/>
          </a:xfrm>
        </p:spPr>
      </p:pic>
    </p:spTree>
    <p:extLst>
      <p:ext uri="{BB962C8B-B14F-4D97-AF65-F5344CB8AC3E}">
        <p14:creationId xmlns:p14="http://schemas.microsoft.com/office/powerpoint/2010/main" val="53156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991600" cy="1143000"/>
          </a:xfrm>
        </p:spPr>
        <p:txBody>
          <a:bodyPr/>
          <a:lstStyle/>
          <a:p>
            <a:r>
              <a:rPr lang="en-US" dirty="0"/>
              <a:t>Outside the Club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1"/>
            <a:ext cx="3962400" cy="4648199"/>
          </a:xfrm>
        </p:spPr>
        <p:txBody>
          <a:bodyPr/>
          <a:lstStyle/>
          <a:p>
            <a:pPr marL="396875" indent="-396875">
              <a:buFont typeface="Webdings" charset="2"/>
              <a:buChar char=""/>
            </a:pPr>
            <a:r>
              <a:rPr lang="en-US" dirty="0"/>
              <a:t>Attend and vote at council meetings.</a:t>
            </a:r>
          </a:p>
          <a:p>
            <a:pPr marL="396875" indent="-396875">
              <a:buFont typeface="Webdings" charset="2"/>
              <a:buChar char=""/>
            </a:pPr>
            <a:r>
              <a:rPr lang="en-US" dirty="0"/>
              <a:t>Attend and vote at </a:t>
            </a:r>
            <a:br>
              <a:rPr lang="en-US" dirty="0"/>
            </a:br>
            <a:r>
              <a:rPr lang="en-US" dirty="0"/>
              <a:t>the Annual </a:t>
            </a:r>
            <a:br>
              <a:rPr lang="en-US" dirty="0"/>
            </a:br>
            <a:r>
              <a:rPr lang="en-US" dirty="0"/>
              <a:t>Business Meeting.</a:t>
            </a:r>
          </a:p>
          <a:p>
            <a:pPr marL="396875" indent="-396875">
              <a:buFont typeface="Webdings" charset="2"/>
              <a:buChar char=""/>
            </a:pPr>
            <a:r>
              <a:rPr lang="en-US" dirty="0"/>
              <a:t>Appoint and chair </a:t>
            </a:r>
            <a:br>
              <a:rPr lang="en-US" dirty="0"/>
            </a:br>
            <a:r>
              <a:rPr lang="en-US" dirty="0"/>
              <a:t>the audit committee.</a:t>
            </a:r>
          </a:p>
          <a:p>
            <a:pPr marL="396875" indent="-396875">
              <a:buFont typeface="Webdings" charset="2"/>
              <a:buChar char=""/>
            </a:pPr>
            <a:r>
              <a:rPr lang="en-US" dirty="0"/>
              <a:t>Appoint the nominating committee.</a:t>
            </a:r>
          </a:p>
          <a:p>
            <a:pPr marL="457200" indent="-457200">
              <a:buFont typeface="Webdings" charset="2"/>
              <a:buChar char=""/>
            </a:pPr>
            <a:endParaRPr lang="en-US" dirty="0"/>
          </a:p>
        </p:txBody>
      </p:sp>
      <p:pic>
        <p:nvPicPr>
          <p:cNvPr id="6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</p:spTree>
    <p:extLst>
      <p:ext uri="{BB962C8B-B14F-4D97-AF65-F5344CB8AC3E}">
        <p14:creationId xmlns:p14="http://schemas.microsoft.com/office/powerpoint/2010/main" val="19787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991600" cy="1143000"/>
          </a:xfrm>
        </p:spPr>
        <p:txBody>
          <a:bodyPr/>
          <a:lstStyle/>
          <a:p>
            <a:r>
              <a:rPr lang="en-US" dirty="0"/>
              <a:t>Outside the Club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1"/>
            <a:ext cx="3962400" cy="4800599"/>
          </a:xfrm>
        </p:spPr>
        <p:txBody>
          <a:bodyPr/>
          <a:lstStyle/>
          <a:p>
            <a:pPr marL="396875" indent="-396875">
              <a:buFont typeface="Webdings" charset="2"/>
              <a:buChar char=""/>
            </a:pPr>
            <a:r>
              <a:rPr lang="en-US" spc="-40" dirty="0"/>
              <a:t>Receive official correspondence from World Headquarters.</a:t>
            </a:r>
          </a:p>
          <a:p>
            <a:pPr marL="396875" indent="-396875">
              <a:buFont typeface="Webdings" charset="2"/>
              <a:buChar char=""/>
            </a:pPr>
            <a:r>
              <a:rPr lang="en-US" spc="-40" dirty="0"/>
              <a:t>Schedule and chair executive committee meetings.</a:t>
            </a:r>
          </a:p>
          <a:p>
            <a:pPr marL="396875" indent="-396875">
              <a:buFont typeface="Webdings" charset="2"/>
              <a:buChar char=""/>
            </a:pPr>
            <a:r>
              <a:rPr lang="en-US" spc="-40" dirty="0"/>
              <a:t>Develop and improve club leadership.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spc="-40" dirty="0"/>
              <a:t>Oversee</a:t>
            </a:r>
            <a:r>
              <a:rPr lang="en-US" spc="-40" dirty="0">
                <a:solidFill>
                  <a:srgbClr val="FF0000"/>
                </a:solidFill>
              </a:rPr>
              <a:t> </a:t>
            </a:r>
            <a:r>
              <a:rPr lang="en-US" spc="-40" dirty="0"/>
              <a:t>Club administration.</a:t>
            </a:r>
          </a:p>
        </p:txBody>
      </p:sp>
      <p:pic>
        <p:nvPicPr>
          <p:cNvPr id="6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</p:spTree>
    <p:extLst>
      <p:ext uri="{BB962C8B-B14F-4D97-AF65-F5344CB8AC3E}">
        <p14:creationId xmlns:p14="http://schemas.microsoft.com/office/powerpoint/2010/main" val="38366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the Club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96875" lvl="0" indent="-396875">
              <a:buFont typeface="Webdings" charset="2"/>
              <a:buChar char=""/>
            </a:pPr>
            <a:r>
              <a:rPr lang="en-US" dirty="0"/>
              <a:t>Advance club and member achievement.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dirty="0"/>
              <a:t>Interact effectively with other organization levels.</a:t>
            </a:r>
          </a:p>
        </p:txBody>
      </p:sp>
      <p:pic>
        <p:nvPicPr>
          <p:cNvPr id="8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/>
          <a:stretch/>
        </p:blipFill>
        <p:spPr>
          <a:xfrm>
            <a:off x="4569915" y="2209800"/>
            <a:ext cx="4160520" cy="2895600"/>
          </a:xfrm>
        </p:spPr>
      </p:pic>
    </p:spTree>
    <p:extLst>
      <p:ext uri="{BB962C8B-B14F-4D97-AF65-F5344CB8AC3E}">
        <p14:creationId xmlns:p14="http://schemas.microsoft.com/office/powerpoint/2010/main" val="1125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4572000" y="1905000"/>
            <a:ext cx="4114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467600" cy="609600"/>
          </a:xfrm>
        </p:spPr>
        <p:txBody>
          <a:bodyPr/>
          <a:lstStyle/>
          <a:p>
            <a:r>
              <a:rPr lang="en-US" dirty="0"/>
              <a:t>The Executive Committee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191000" cy="3429000"/>
          </a:xfrm>
        </p:spPr>
        <p:txBody>
          <a:bodyPr/>
          <a:lstStyle/>
          <a:p>
            <a:pPr marL="396875" lvl="0" indent="-396875">
              <a:buFont typeface="Webdings" charset="2"/>
              <a:buChar char=""/>
            </a:pPr>
            <a:r>
              <a:rPr lang="en-US" dirty="0"/>
              <a:t>Oversee the </a:t>
            </a:r>
            <a:br>
              <a:rPr lang="en-US" dirty="0"/>
            </a:br>
            <a:r>
              <a:rPr lang="en-US" dirty="0"/>
              <a:t>executive committee.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dirty="0"/>
              <a:t>Ensure the </a:t>
            </a:r>
            <a:br>
              <a:rPr lang="en-US" dirty="0"/>
            </a:br>
            <a:r>
              <a:rPr lang="en-US" dirty="0"/>
              <a:t>executive committee </a:t>
            </a:r>
            <a:br>
              <a:rPr lang="en-US" dirty="0"/>
            </a:br>
            <a:r>
              <a:rPr lang="en-US" dirty="0"/>
              <a:t>completes its duties</a:t>
            </a:r>
          </a:p>
        </p:txBody>
      </p:sp>
    </p:spTree>
    <p:extLst>
      <p:ext uri="{BB962C8B-B14F-4D97-AF65-F5344CB8AC3E}">
        <p14:creationId xmlns:p14="http://schemas.microsoft.com/office/powerpoint/2010/main" val="380310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086600" cy="3276600"/>
          </a:xfrm>
        </p:spPr>
        <p:txBody>
          <a:bodyPr/>
          <a:lstStyle/>
          <a:p>
            <a:pPr marL="1084263" lvl="1" indent="-341313">
              <a:spcBef>
                <a:spcPts val="1272"/>
              </a:spcBef>
              <a:buFont typeface="Webdings" charset="2"/>
              <a:buChar char=""/>
            </a:pPr>
            <a:r>
              <a:rPr lang="en-US" sz="2800" dirty="0"/>
              <a:t>Create a club budget.</a:t>
            </a:r>
          </a:p>
          <a:p>
            <a:pPr marL="1084263" lvl="1" indent="-341313">
              <a:spcBef>
                <a:spcPts val="1272"/>
              </a:spcBef>
              <a:buFont typeface="Webdings" charset="2"/>
              <a:buChar char=""/>
            </a:pPr>
            <a:r>
              <a:rPr lang="en-US" sz="2800" dirty="0"/>
              <a:t>Compete a Club Success Plan.</a:t>
            </a:r>
          </a:p>
          <a:p>
            <a:pPr marL="1084263" lvl="1" indent="-341313">
              <a:spcBef>
                <a:spcPts val="1272"/>
              </a:spcBef>
              <a:buFont typeface="Webdings" charset="2"/>
              <a:buChar char=""/>
            </a:pPr>
            <a:r>
              <a:rPr lang="en-US" sz="2800" dirty="0"/>
              <a:t>Strategize for success in the Distinguished Club Program.</a:t>
            </a:r>
          </a:p>
          <a:p>
            <a:pPr marL="1084263" lvl="1" indent="-341313">
              <a:spcBef>
                <a:spcPts val="1272"/>
              </a:spcBef>
              <a:buFont typeface="Webdings" charset="2"/>
              <a:buChar char=""/>
            </a:pPr>
            <a:r>
              <a:rPr lang="en-US" sz="2800" dirty="0"/>
              <a:t>Create and oversee other club committees as necessary.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467600" cy="609600"/>
          </a:xfrm>
        </p:spPr>
        <p:txBody>
          <a:bodyPr/>
          <a:lstStyle/>
          <a:p>
            <a:r>
              <a:rPr lang="en-US" dirty="0"/>
              <a:t>Executive Committee Duties</a:t>
            </a:r>
          </a:p>
        </p:txBody>
      </p:sp>
    </p:spTree>
    <p:extLst>
      <p:ext uri="{BB962C8B-B14F-4D97-AF65-F5344CB8AC3E}">
        <p14:creationId xmlns:p14="http://schemas.microsoft.com/office/powerpoint/2010/main" val="427060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altLang="en-US" sz="4400">
                <a:ea typeface="ヒラギノ角ゴ Pro W3"/>
              </a:rPr>
              <a:t>Read the Fantastic Manual!</a:t>
            </a:r>
          </a:p>
        </p:txBody>
      </p:sp>
      <p:pic>
        <p:nvPicPr>
          <p:cNvPr id="33795" name="Content Placeholder 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t="2" r="447" b="1666"/>
          <a:stretch>
            <a:fillRect/>
          </a:stretch>
        </p:blipFill>
        <p:spPr>
          <a:xfrm>
            <a:off x="2932115" y="1824038"/>
            <a:ext cx="3432175" cy="45005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467600" cy="609600"/>
          </a:xfrm>
        </p:spPr>
        <p:txBody>
          <a:bodyPr/>
          <a:lstStyle/>
          <a:p>
            <a:r>
              <a:rPr lang="en-US" dirty="0"/>
              <a:t>You just became CEO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570ABB-072B-4170-96C5-17F951583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135514"/>
              </p:ext>
            </p:extLst>
          </p:nvPr>
        </p:nvGraphicFramePr>
        <p:xfrm>
          <a:off x="815340" y="1711960"/>
          <a:ext cx="7513320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18">
                  <a:extLst>
                    <a:ext uri="{9D8B030D-6E8A-4147-A177-3AD203B41FA5}">
                      <a16:colId xmlns:a16="http://schemas.microsoft.com/office/drawing/2014/main" val="3484765693"/>
                    </a:ext>
                  </a:extLst>
                </a:gridCol>
                <a:gridCol w="2501051">
                  <a:extLst>
                    <a:ext uri="{9D8B030D-6E8A-4147-A177-3AD203B41FA5}">
                      <a16:colId xmlns:a16="http://schemas.microsoft.com/office/drawing/2014/main" val="4063520633"/>
                    </a:ext>
                  </a:extLst>
                </a:gridCol>
                <a:gridCol w="2501051">
                  <a:extLst>
                    <a:ext uri="{9D8B030D-6E8A-4147-A177-3AD203B41FA5}">
                      <a16:colId xmlns:a16="http://schemas.microsoft.com/office/drawing/2014/main" val="2354652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Real World 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TM Club President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2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  <a:r>
                        <a:rPr lang="en-US" sz="1600" dirty="0"/>
                        <a:t> - Find Your 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Talking to the board &amp; stakeholders in coming up with what is expected of 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accent1"/>
                          </a:solidFill>
                        </a:rPr>
                        <a:t>Understand Distinguished Club Program (DCP)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25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85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1A25D4E4-020E-4A32-A794-1D5A616EF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5A61F8-44AF-401F-9624-975EB82AC33A}"/>
              </a:ext>
            </a:extLst>
          </p:cNvPr>
          <p:cNvSpPr txBox="1"/>
          <p:nvPr/>
        </p:nvSpPr>
        <p:spPr>
          <a:xfrm>
            <a:off x="76200" y="5867400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5</a:t>
            </a:r>
            <a:r>
              <a:rPr lang="en-US" sz="1400" dirty="0"/>
              <a:t> of 10 – </a:t>
            </a:r>
            <a:r>
              <a:rPr lang="en-US" sz="1400" dirty="0">
                <a:solidFill>
                  <a:schemeClr val="accent2"/>
                </a:solidFill>
              </a:rPr>
              <a:t>Distinguished</a:t>
            </a:r>
          </a:p>
          <a:p>
            <a:r>
              <a:rPr lang="en-US" sz="1400" b="1" dirty="0">
                <a:solidFill>
                  <a:schemeClr val="accent1"/>
                </a:solidFill>
              </a:rPr>
              <a:t>7</a:t>
            </a:r>
            <a:r>
              <a:rPr lang="en-US" sz="1400" dirty="0"/>
              <a:t> of 10 – </a:t>
            </a:r>
            <a:r>
              <a:rPr lang="en-US" sz="1400" dirty="0">
                <a:solidFill>
                  <a:schemeClr val="accent2"/>
                </a:solidFill>
              </a:rPr>
              <a:t>Select Distinguished</a:t>
            </a:r>
          </a:p>
          <a:p>
            <a:r>
              <a:rPr lang="en-US" sz="1400" b="1" dirty="0">
                <a:solidFill>
                  <a:schemeClr val="accent1"/>
                </a:solidFill>
              </a:rPr>
              <a:t>9</a:t>
            </a:r>
            <a:r>
              <a:rPr lang="en-US" sz="1400" dirty="0"/>
              <a:t> of 10 – </a:t>
            </a:r>
            <a:r>
              <a:rPr lang="en-US" sz="1400" dirty="0">
                <a:solidFill>
                  <a:schemeClr val="accent2"/>
                </a:solidFill>
              </a:rPr>
              <a:t>President’s Distinguished</a:t>
            </a:r>
          </a:p>
        </p:txBody>
      </p:sp>
    </p:spTree>
    <p:extLst>
      <p:ext uri="{BB962C8B-B14F-4D97-AF65-F5344CB8AC3E}">
        <p14:creationId xmlns:p14="http://schemas.microsoft.com/office/powerpoint/2010/main" val="2680172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467600" cy="609600"/>
          </a:xfrm>
        </p:spPr>
        <p:txBody>
          <a:bodyPr/>
          <a:lstStyle/>
          <a:p>
            <a:r>
              <a:rPr lang="en-US" dirty="0"/>
              <a:t>You just became CEO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570ABB-072B-4170-96C5-17F951583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388653"/>
              </p:ext>
            </p:extLst>
          </p:nvPr>
        </p:nvGraphicFramePr>
        <p:xfrm>
          <a:off x="815340" y="1711960"/>
          <a:ext cx="751332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18">
                  <a:extLst>
                    <a:ext uri="{9D8B030D-6E8A-4147-A177-3AD203B41FA5}">
                      <a16:colId xmlns:a16="http://schemas.microsoft.com/office/drawing/2014/main" val="3484765693"/>
                    </a:ext>
                  </a:extLst>
                </a:gridCol>
                <a:gridCol w="2501051">
                  <a:extLst>
                    <a:ext uri="{9D8B030D-6E8A-4147-A177-3AD203B41FA5}">
                      <a16:colId xmlns:a16="http://schemas.microsoft.com/office/drawing/2014/main" val="4063520633"/>
                    </a:ext>
                  </a:extLst>
                </a:gridCol>
                <a:gridCol w="2501051">
                  <a:extLst>
                    <a:ext uri="{9D8B030D-6E8A-4147-A177-3AD203B41FA5}">
                      <a16:colId xmlns:a16="http://schemas.microsoft.com/office/drawing/2014/main" val="2354652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Real World 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TM Club President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2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3</a:t>
                      </a:r>
                      <a:r>
                        <a:rPr lang="en-US" sz="1600" dirty="0"/>
                        <a:t> - Know where you stand &amp; Where you need to 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Understanding where you stand &amp; Adjust expectations if necessary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accent1"/>
                          </a:solidFill>
                        </a:rPr>
                        <a:t>Member Survey through Moments of Truth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25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7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467600" cy="609600"/>
          </a:xfrm>
        </p:spPr>
        <p:txBody>
          <a:bodyPr/>
          <a:lstStyle/>
          <a:p>
            <a:r>
              <a:rPr lang="en-US" dirty="0"/>
              <a:t>You just became CEO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570ABB-072B-4170-96C5-17F951583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919682"/>
              </p:ext>
            </p:extLst>
          </p:nvPr>
        </p:nvGraphicFramePr>
        <p:xfrm>
          <a:off x="349250" y="1447800"/>
          <a:ext cx="8445500" cy="47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180">
                  <a:extLst>
                    <a:ext uri="{9D8B030D-6E8A-4147-A177-3AD203B41FA5}">
                      <a16:colId xmlns:a16="http://schemas.microsoft.com/office/drawing/2014/main" val="956788563"/>
                    </a:ext>
                  </a:extLst>
                </a:gridCol>
                <a:gridCol w="3764280">
                  <a:extLst>
                    <a:ext uri="{9D8B030D-6E8A-4147-A177-3AD203B41FA5}">
                      <a16:colId xmlns:a16="http://schemas.microsoft.com/office/drawing/2014/main" val="3484765693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4063520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it Means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2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Know what you don't 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Spend first 30-60 days understanding everything about the company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25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Find Your 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Talking to the board &amp; stakeholders in coming up with what is expected of you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93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Know where you stand &amp; Where you need to 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Understanding where you stand &amp; Adjust expectations if necessary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62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Make an annual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Make an annual plan through consensus and commit to the board / investors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945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Create Governance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Set up governance process with Sales, Marketing, Operations and other function heads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21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Monitor &amp;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Intervene as needed to make the course correction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782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Celebrate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Recognize &amp; Reward Success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802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74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5"/>
          <p:cNvSpPr>
            <a:spLocks noGrp="1" noChangeArrowheads="1"/>
          </p:cNvSpPr>
          <p:nvPr>
            <p:ph type="title"/>
          </p:nvPr>
        </p:nvSpPr>
        <p:spPr>
          <a:xfrm>
            <a:off x="838200" y="1143000"/>
            <a:ext cx="7696200" cy="457200"/>
          </a:xfrm>
        </p:spPr>
        <p:txBody>
          <a:bodyPr/>
          <a:lstStyle/>
          <a:p>
            <a:pPr algn="ctr" eaLnBrk="1" hangingPunct="1"/>
            <a:r>
              <a:rPr lang="en-US" altLang="en-US" sz="6000" dirty="0">
                <a:ea typeface="ヒラギノ角ゴ Pro W3"/>
                <a:hlinkClick r:id="rId2"/>
              </a:rPr>
              <a:t>Moments of Truth</a:t>
            </a:r>
            <a:endParaRPr lang="en-US" altLang="en-US" sz="6000" dirty="0">
              <a:ea typeface="ヒラギノ角ゴ Pro W3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35911B-862D-447C-9E82-A056142E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57400"/>
            <a:ext cx="7772400" cy="4267200"/>
          </a:xfrm>
        </p:spPr>
        <p:txBody>
          <a:bodyPr/>
          <a:lstStyle/>
          <a:p>
            <a:pPr marL="0" indent="0" eaLnBrk="1" hangingPunct="1">
              <a:spcBef>
                <a:spcPts val="900"/>
              </a:spcBef>
              <a:buNone/>
              <a:defRPr/>
            </a:pPr>
            <a:r>
              <a:rPr lang="en-US" dirty="0">
                <a:cs typeface="+mn-cs"/>
              </a:rPr>
              <a:t>Self-evaluation of the club in the following areas:</a:t>
            </a:r>
          </a:p>
          <a:p>
            <a:pPr marL="400050" indent="-400050" eaLnBrk="1" hangingPunct="1">
              <a:spcBef>
                <a:spcPts val="900"/>
              </a:spcBef>
              <a:buFont typeface="+mj-lt"/>
              <a:buAutoNum type="arabicPeriod"/>
              <a:defRPr/>
            </a:pPr>
            <a:r>
              <a:rPr lang="en-US" dirty="0">
                <a:cs typeface="+mn-cs"/>
              </a:rPr>
              <a:t>First Impressions</a:t>
            </a:r>
          </a:p>
          <a:p>
            <a:pPr marL="400050" indent="-400050" eaLnBrk="1" hangingPunct="1">
              <a:spcBef>
                <a:spcPts val="900"/>
              </a:spcBef>
              <a:buFont typeface="+mj-lt"/>
              <a:buAutoNum type="arabicPeriod"/>
              <a:defRPr/>
            </a:pPr>
            <a:r>
              <a:rPr lang="en-US" dirty="0">
                <a:cs typeface="+mn-cs"/>
              </a:rPr>
              <a:t>Membership Orientation</a:t>
            </a:r>
          </a:p>
          <a:p>
            <a:pPr marL="400050" indent="-400050" eaLnBrk="1" hangingPunct="1">
              <a:spcBef>
                <a:spcPts val="900"/>
              </a:spcBef>
              <a:buFont typeface="+mj-lt"/>
              <a:buAutoNum type="arabicPeriod"/>
              <a:defRPr/>
            </a:pPr>
            <a:r>
              <a:rPr lang="en-US" dirty="0">
                <a:cs typeface="+mn-cs"/>
              </a:rPr>
              <a:t>Fellowship, Variety, and Communication</a:t>
            </a:r>
          </a:p>
          <a:p>
            <a:pPr marL="400050" indent="-400050" eaLnBrk="1" hangingPunct="1">
              <a:spcBef>
                <a:spcPts val="900"/>
              </a:spcBef>
              <a:buFont typeface="+mj-lt"/>
              <a:buAutoNum type="arabicPeriod"/>
              <a:defRPr/>
            </a:pPr>
            <a:r>
              <a:rPr lang="en-US" dirty="0">
                <a:cs typeface="+mn-cs"/>
              </a:rPr>
              <a:t>Program Planning and Organization</a:t>
            </a:r>
          </a:p>
          <a:p>
            <a:pPr marL="400050" indent="-400050" eaLnBrk="1" hangingPunct="1">
              <a:spcBef>
                <a:spcPts val="900"/>
              </a:spcBef>
              <a:buFont typeface="+mj-lt"/>
              <a:buAutoNum type="arabicPeriod"/>
              <a:defRPr/>
            </a:pPr>
            <a:r>
              <a:rPr lang="en-US" dirty="0">
                <a:cs typeface="+mn-cs"/>
              </a:rPr>
              <a:t>Membership Strength</a:t>
            </a:r>
          </a:p>
          <a:p>
            <a:pPr marL="400050" indent="-400050" eaLnBrk="1" hangingPunct="1">
              <a:spcBef>
                <a:spcPts val="900"/>
              </a:spcBef>
              <a:buFont typeface="+mj-lt"/>
              <a:buAutoNum type="arabicPeriod"/>
              <a:defRPr/>
            </a:pPr>
            <a:r>
              <a:rPr lang="en-US" dirty="0">
                <a:cs typeface="+mn-cs"/>
              </a:rPr>
              <a:t>Achievement Recognition</a:t>
            </a:r>
          </a:p>
          <a:p>
            <a:pPr marL="0" indent="0" eaLnBrk="1" hangingPunct="1">
              <a:buNone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467600" cy="609600"/>
          </a:xfrm>
        </p:spPr>
        <p:txBody>
          <a:bodyPr/>
          <a:lstStyle/>
          <a:p>
            <a:r>
              <a:rPr lang="en-US" dirty="0"/>
              <a:t>You just became CEO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570ABB-072B-4170-96C5-17F951583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020264"/>
              </p:ext>
            </p:extLst>
          </p:nvPr>
        </p:nvGraphicFramePr>
        <p:xfrm>
          <a:off x="815340" y="1711960"/>
          <a:ext cx="7513320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18">
                  <a:extLst>
                    <a:ext uri="{9D8B030D-6E8A-4147-A177-3AD203B41FA5}">
                      <a16:colId xmlns:a16="http://schemas.microsoft.com/office/drawing/2014/main" val="3484765693"/>
                    </a:ext>
                  </a:extLst>
                </a:gridCol>
                <a:gridCol w="2501051">
                  <a:extLst>
                    <a:ext uri="{9D8B030D-6E8A-4147-A177-3AD203B41FA5}">
                      <a16:colId xmlns:a16="http://schemas.microsoft.com/office/drawing/2014/main" val="4063520633"/>
                    </a:ext>
                  </a:extLst>
                </a:gridCol>
                <a:gridCol w="2501051">
                  <a:extLst>
                    <a:ext uri="{9D8B030D-6E8A-4147-A177-3AD203B41FA5}">
                      <a16:colId xmlns:a16="http://schemas.microsoft.com/office/drawing/2014/main" val="2354652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Real World 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TM Club President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2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4 </a:t>
                      </a:r>
                      <a:r>
                        <a:rPr lang="en-US" sz="1600" b="0" dirty="0"/>
                        <a:t>- </a:t>
                      </a:r>
                      <a:r>
                        <a:rPr lang="en-US" sz="1600" dirty="0"/>
                        <a:t>Make an annual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Make an annual plan through consensus and commit to the board / investors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accent1"/>
                          </a:solidFill>
                        </a:rPr>
                        <a:t>Work with Club Executive Committee to create Club Success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25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70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696200" cy="685800"/>
          </a:xfrm>
        </p:spPr>
        <p:txBody>
          <a:bodyPr/>
          <a:lstStyle/>
          <a:p>
            <a:pPr algn="ctr" eaLnBrk="1" hangingPunct="1"/>
            <a:r>
              <a:rPr lang="en-US" altLang="en-US" sz="6000" dirty="0">
                <a:ea typeface="ヒラギノ角ゴ Pro W3"/>
                <a:hlinkClick r:id="rId2"/>
              </a:rPr>
              <a:t>Club Success Plan</a:t>
            </a:r>
            <a:endParaRPr lang="en-US" altLang="en-US" sz="6000" dirty="0">
              <a:ea typeface="ヒラギノ角ゴ Pro W3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778B3C-DEB3-4E35-9979-02DF3315E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4038"/>
            <a:ext cx="7772400" cy="4500562"/>
          </a:xfrm>
        </p:spPr>
        <p:txBody>
          <a:bodyPr/>
          <a:lstStyle/>
          <a:p>
            <a:pPr marL="0" indent="0" eaLnBrk="1" hangingPunct="1">
              <a:spcBef>
                <a:spcPts val="900"/>
              </a:spcBef>
              <a:buNone/>
              <a:defRPr/>
            </a:pPr>
            <a:r>
              <a:rPr lang="en-US" dirty="0">
                <a:cs typeface="+mn-cs"/>
              </a:rPr>
              <a:t>A planning tool for your team:</a:t>
            </a:r>
          </a:p>
          <a:p>
            <a:pPr marL="457200" indent="-457200" eaLnBrk="1" hangingPunct="1">
              <a:spcBef>
                <a:spcPts val="900"/>
              </a:spcBef>
              <a:buFont typeface="Arial" charset="0"/>
              <a:buChar char="•"/>
              <a:defRPr/>
            </a:pPr>
            <a:r>
              <a:rPr lang="en-US" dirty="0">
                <a:cs typeface="+mn-cs"/>
              </a:rPr>
              <a:t>Who is on your team?</a:t>
            </a:r>
          </a:p>
          <a:p>
            <a:pPr marL="457200" indent="-457200" eaLnBrk="1" hangingPunct="1">
              <a:spcBef>
                <a:spcPts val="900"/>
              </a:spcBef>
              <a:buFont typeface="Arial" charset="0"/>
              <a:buChar char="•"/>
              <a:defRPr/>
            </a:pPr>
            <a:r>
              <a:rPr lang="en-US" dirty="0">
                <a:cs typeface="+mn-cs"/>
              </a:rPr>
              <a:t>What are the club’s values?</a:t>
            </a:r>
          </a:p>
          <a:p>
            <a:pPr marL="457200" indent="-457200" eaLnBrk="1" hangingPunct="1">
              <a:spcBef>
                <a:spcPts val="900"/>
              </a:spcBef>
              <a:buFont typeface="Arial" charset="0"/>
              <a:buChar char="•"/>
              <a:defRPr/>
            </a:pPr>
            <a:r>
              <a:rPr lang="en-US" dirty="0">
                <a:cs typeface="+mn-cs"/>
              </a:rPr>
              <a:t>What are the club’s principles?</a:t>
            </a:r>
          </a:p>
          <a:p>
            <a:pPr marL="457200" indent="-457200" eaLnBrk="1" hangingPunct="1">
              <a:spcBef>
                <a:spcPts val="900"/>
              </a:spcBef>
              <a:buFont typeface="Arial" charset="0"/>
              <a:buChar char="•"/>
              <a:defRPr/>
            </a:pPr>
            <a:r>
              <a:rPr lang="en-US" dirty="0">
                <a:cs typeface="+mn-cs"/>
              </a:rPr>
              <a:t>What are the club’s potential obstacles?</a:t>
            </a:r>
          </a:p>
          <a:p>
            <a:pPr marL="457200" indent="-457200" eaLnBrk="1" hangingPunct="1">
              <a:spcBef>
                <a:spcPts val="900"/>
              </a:spcBef>
              <a:buFont typeface="Arial" charset="0"/>
              <a:buChar char="•"/>
              <a:defRPr/>
            </a:pPr>
            <a:r>
              <a:rPr lang="en-US" dirty="0">
                <a:cs typeface="+mn-cs"/>
              </a:rPr>
              <a:t>How will the club’s officers work to overcome 	obstacles?</a:t>
            </a:r>
          </a:p>
          <a:p>
            <a:pPr marL="457200" indent="-457200" eaLnBrk="1" hangingPunct="1">
              <a:spcBef>
                <a:spcPts val="900"/>
              </a:spcBef>
              <a:buFont typeface="Arial" charset="0"/>
              <a:buChar char="•"/>
              <a:defRPr/>
            </a:pPr>
            <a:r>
              <a:rPr lang="en-US" dirty="0">
                <a:cs typeface="+mn-cs"/>
              </a:rPr>
              <a:t>How will decisions be made?</a:t>
            </a:r>
          </a:p>
          <a:p>
            <a:pPr marL="457200" indent="-457200" eaLnBrk="1" hangingPunct="1">
              <a:spcBef>
                <a:spcPts val="900"/>
              </a:spcBef>
              <a:buFont typeface="Arial" charset="0"/>
              <a:buChar char="•"/>
              <a:defRPr/>
            </a:pPr>
            <a:r>
              <a:rPr lang="en-US" dirty="0">
                <a:cs typeface="+mn-cs"/>
              </a:rPr>
              <a:t>What DCP goals will the club attain?</a:t>
            </a:r>
          </a:p>
          <a:p>
            <a:pPr eaLnBrk="1" hangingPunct="1">
              <a:buFont typeface="Webdings" charset="0"/>
              <a:buChar char="4"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467600" cy="609600"/>
          </a:xfrm>
        </p:spPr>
        <p:txBody>
          <a:bodyPr/>
          <a:lstStyle/>
          <a:p>
            <a:r>
              <a:rPr lang="en-US" dirty="0"/>
              <a:t>You just became CEO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570ABB-072B-4170-96C5-17F951583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57323"/>
              </p:ext>
            </p:extLst>
          </p:nvPr>
        </p:nvGraphicFramePr>
        <p:xfrm>
          <a:off x="815340" y="1711960"/>
          <a:ext cx="7513320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18">
                  <a:extLst>
                    <a:ext uri="{9D8B030D-6E8A-4147-A177-3AD203B41FA5}">
                      <a16:colId xmlns:a16="http://schemas.microsoft.com/office/drawing/2014/main" val="3484765693"/>
                    </a:ext>
                  </a:extLst>
                </a:gridCol>
                <a:gridCol w="2501051">
                  <a:extLst>
                    <a:ext uri="{9D8B030D-6E8A-4147-A177-3AD203B41FA5}">
                      <a16:colId xmlns:a16="http://schemas.microsoft.com/office/drawing/2014/main" val="4063520633"/>
                    </a:ext>
                  </a:extLst>
                </a:gridCol>
                <a:gridCol w="2501051">
                  <a:extLst>
                    <a:ext uri="{9D8B030D-6E8A-4147-A177-3AD203B41FA5}">
                      <a16:colId xmlns:a16="http://schemas.microsoft.com/office/drawing/2014/main" val="2354652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Real World 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TM Club President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2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5 </a:t>
                      </a:r>
                      <a:r>
                        <a:rPr lang="en-US" sz="1600" b="0" dirty="0"/>
                        <a:t>- </a:t>
                      </a:r>
                      <a:r>
                        <a:rPr lang="en-US" sz="1600" dirty="0"/>
                        <a:t>Create Governance Mechanism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Set up governance process with Sales, Marketing, Operations and other function heads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accent1"/>
                          </a:solidFill>
                        </a:rPr>
                        <a:t>Work with CEC to put monthly officer meeting schedule, agenda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25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26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467600" cy="609600"/>
          </a:xfrm>
        </p:spPr>
        <p:txBody>
          <a:bodyPr/>
          <a:lstStyle/>
          <a:p>
            <a:r>
              <a:rPr lang="en-US" dirty="0"/>
              <a:t>CEC Agenda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953000"/>
          </a:xfrm>
        </p:spPr>
        <p:txBody>
          <a:bodyPr>
            <a:normAutofit fontScale="92500" lnSpcReduction="20000"/>
          </a:bodyPr>
          <a:lstStyle/>
          <a:p>
            <a:pPr marL="396875" lvl="0" indent="-396875">
              <a:buFont typeface="Webdings" charset="2"/>
              <a:buChar char=""/>
            </a:pPr>
            <a:r>
              <a:rPr lang="en-US" sz="2000" dirty="0"/>
              <a:t>Reports from all officers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Club Officer List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Club Officer Training Status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Budgets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Membership Dues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Educational Awards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CSP &amp; DCP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PR Plans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Club Needs (Stationary, branded Material </a:t>
            </a:r>
            <a:r>
              <a:rPr lang="en-US" sz="1700" dirty="0" err="1"/>
              <a:t>etc</a:t>
            </a:r>
            <a:r>
              <a:rPr lang="en-US" sz="1700" dirty="0"/>
              <a:t>)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sz="2000" dirty="0"/>
              <a:t>Membership contests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Smedley Award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Talk Up Toastmasters!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Beat the Clock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sz="2000" dirty="0"/>
              <a:t>Future Agenda Items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Speech Contests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TMOY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Accounts Audit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Annual Conference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075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467600" cy="609600"/>
          </a:xfrm>
        </p:spPr>
        <p:txBody>
          <a:bodyPr/>
          <a:lstStyle/>
          <a:p>
            <a:r>
              <a:rPr lang="en-US" dirty="0"/>
              <a:t>You just became CEO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570ABB-072B-4170-96C5-17F951583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452938"/>
              </p:ext>
            </p:extLst>
          </p:nvPr>
        </p:nvGraphicFramePr>
        <p:xfrm>
          <a:off x="815340" y="1711960"/>
          <a:ext cx="751332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18">
                  <a:extLst>
                    <a:ext uri="{9D8B030D-6E8A-4147-A177-3AD203B41FA5}">
                      <a16:colId xmlns:a16="http://schemas.microsoft.com/office/drawing/2014/main" val="3484765693"/>
                    </a:ext>
                  </a:extLst>
                </a:gridCol>
                <a:gridCol w="2501051">
                  <a:extLst>
                    <a:ext uri="{9D8B030D-6E8A-4147-A177-3AD203B41FA5}">
                      <a16:colId xmlns:a16="http://schemas.microsoft.com/office/drawing/2014/main" val="4063520633"/>
                    </a:ext>
                  </a:extLst>
                </a:gridCol>
                <a:gridCol w="2501051">
                  <a:extLst>
                    <a:ext uri="{9D8B030D-6E8A-4147-A177-3AD203B41FA5}">
                      <a16:colId xmlns:a16="http://schemas.microsoft.com/office/drawing/2014/main" val="2354652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Real World 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TM Club President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2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6 </a:t>
                      </a:r>
                      <a:r>
                        <a:rPr lang="en-US" sz="1600" b="0" dirty="0"/>
                        <a:t>- </a:t>
                      </a:r>
                      <a:r>
                        <a:rPr lang="en-US" sz="1600" dirty="0"/>
                        <a:t>Monitor &amp; Control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Intervene as needed to make the course correction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accent1"/>
                          </a:solidFill>
                        </a:rPr>
                        <a:t>Track Performance using tools like dashboards, reports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25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85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467600" cy="609600"/>
          </a:xfrm>
        </p:spPr>
        <p:txBody>
          <a:bodyPr/>
          <a:lstStyle/>
          <a:p>
            <a:r>
              <a:rPr lang="en-US" dirty="0"/>
              <a:t>You just became CEO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570ABB-072B-4170-96C5-17F95158365C}"/>
              </a:ext>
            </a:extLst>
          </p:cNvPr>
          <p:cNvGraphicFramePr>
            <a:graphicFrameLocks noGrp="1"/>
          </p:cNvGraphicFramePr>
          <p:nvPr/>
        </p:nvGraphicFramePr>
        <p:xfrm>
          <a:off x="815340" y="1711960"/>
          <a:ext cx="7513320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18">
                  <a:extLst>
                    <a:ext uri="{9D8B030D-6E8A-4147-A177-3AD203B41FA5}">
                      <a16:colId xmlns:a16="http://schemas.microsoft.com/office/drawing/2014/main" val="3484765693"/>
                    </a:ext>
                  </a:extLst>
                </a:gridCol>
                <a:gridCol w="2501051">
                  <a:extLst>
                    <a:ext uri="{9D8B030D-6E8A-4147-A177-3AD203B41FA5}">
                      <a16:colId xmlns:a16="http://schemas.microsoft.com/office/drawing/2014/main" val="4063520633"/>
                    </a:ext>
                  </a:extLst>
                </a:gridCol>
                <a:gridCol w="2501051">
                  <a:extLst>
                    <a:ext uri="{9D8B030D-6E8A-4147-A177-3AD203B41FA5}">
                      <a16:colId xmlns:a16="http://schemas.microsoft.com/office/drawing/2014/main" val="2354652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Real World 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TM Club President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2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5 </a:t>
                      </a:r>
                      <a:r>
                        <a:rPr lang="en-US" sz="1600" b="0" dirty="0"/>
                        <a:t>- </a:t>
                      </a:r>
                      <a:r>
                        <a:rPr lang="en-US" sz="1600" dirty="0"/>
                        <a:t>Create Governance Mechanism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Set up governance process with Sales, Marketing, Operations and other function heads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accent1"/>
                          </a:solidFill>
                        </a:rPr>
                        <a:t>Work with CEC to track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2528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9A1DBF-47D2-4EA9-AE52-4105D46C5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1" t="2266" r="4111"/>
          <a:stretch/>
        </p:blipFill>
        <p:spPr>
          <a:xfrm>
            <a:off x="0" y="0"/>
            <a:ext cx="9144000" cy="65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93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467600" cy="609600"/>
          </a:xfrm>
        </p:spPr>
        <p:txBody>
          <a:bodyPr/>
          <a:lstStyle/>
          <a:p>
            <a:r>
              <a:rPr lang="en-US" dirty="0"/>
              <a:t>You just became CEO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570ABB-072B-4170-96C5-17F951583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089733"/>
              </p:ext>
            </p:extLst>
          </p:nvPr>
        </p:nvGraphicFramePr>
        <p:xfrm>
          <a:off x="815340" y="1711960"/>
          <a:ext cx="751332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18">
                  <a:extLst>
                    <a:ext uri="{9D8B030D-6E8A-4147-A177-3AD203B41FA5}">
                      <a16:colId xmlns:a16="http://schemas.microsoft.com/office/drawing/2014/main" val="3484765693"/>
                    </a:ext>
                  </a:extLst>
                </a:gridCol>
                <a:gridCol w="2501051">
                  <a:extLst>
                    <a:ext uri="{9D8B030D-6E8A-4147-A177-3AD203B41FA5}">
                      <a16:colId xmlns:a16="http://schemas.microsoft.com/office/drawing/2014/main" val="4063520633"/>
                    </a:ext>
                  </a:extLst>
                </a:gridCol>
                <a:gridCol w="2501051">
                  <a:extLst>
                    <a:ext uri="{9D8B030D-6E8A-4147-A177-3AD203B41FA5}">
                      <a16:colId xmlns:a16="http://schemas.microsoft.com/office/drawing/2014/main" val="2354652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Real World 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TM Club President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2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7 – </a:t>
                      </a:r>
                      <a:r>
                        <a:rPr lang="en-US" sz="1600" b="0" dirty="0"/>
                        <a:t>Celebrate Success</a:t>
                      </a:r>
                      <a:endParaRPr lang="en-US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Recognize &amp; Reward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accent1"/>
                          </a:solidFill>
                        </a:rPr>
                        <a:t>Recognize Individual &amp; Club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25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16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467600" cy="609600"/>
          </a:xfrm>
        </p:spPr>
        <p:txBody>
          <a:bodyPr/>
          <a:lstStyle/>
          <a:p>
            <a:r>
              <a:rPr lang="en-US" dirty="0"/>
              <a:t>Celebrate Success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953000"/>
          </a:xfrm>
        </p:spPr>
        <p:txBody>
          <a:bodyPr>
            <a:normAutofit/>
          </a:bodyPr>
          <a:lstStyle/>
          <a:p>
            <a:pPr marL="396875" lvl="0" indent="-396875">
              <a:buFont typeface="Webdings" charset="2"/>
              <a:buChar char=""/>
            </a:pPr>
            <a:r>
              <a:rPr lang="en-US" sz="2000" dirty="0"/>
              <a:t>Individual Success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Ice Breaker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Educational Achievements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Finishing a Path / DTM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sz="2000" dirty="0"/>
              <a:t>Group Success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Open House Success Recognition for VP-PR &amp; team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Membership Drive Success for VP-Membership &amp; team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sz="2000" dirty="0"/>
              <a:t>Club Success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Celebrate Milestones like Distinguished levels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Celebrate Membership awards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sz="2000" dirty="0"/>
              <a:t>Special Events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Independence Day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Viewing party for International contest</a:t>
            </a:r>
          </a:p>
          <a:p>
            <a:pPr marL="1139825" lvl="1" indent="-396875">
              <a:buFont typeface="Webdings" charset="2"/>
              <a:buChar char=""/>
            </a:pPr>
            <a:r>
              <a:rPr lang="en-US" sz="1700" dirty="0"/>
              <a:t>Holiday Party (Summer / Winter)</a:t>
            </a:r>
          </a:p>
          <a:p>
            <a:pPr marL="1139825" lvl="1" indent="-396875">
              <a:buFont typeface="Webdings" charset="2"/>
              <a:buChar char="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965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467600" cy="609600"/>
          </a:xfrm>
        </p:spPr>
        <p:txBody>
          <a:bodyPr/>
          <a:lstStyle/>
          <a:p>
            <a:r>
              <a:rPr lang="en-US" dirty="0"/>
              <a:t>Be the Best Club President Ever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570ABB-072B-4170-96C5-17F951583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04824"/>
              </p:ext>
            </p:extLst>
          </p:nvPr>
        </p:nvGraphicFramePr>
        <p:xfrm>
          <a:off x="205958" y="1711960"/>
          <a:ext cx="8732085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180">
                  <a:extLst>
                    <a:ext uri="{9D8B030D-6E8A-4147-A177-3AD203B41FA5}">
                      <a16:colId xmlns:a16="http://schemas.microsoft.com/office/drawing/2014/main" val="956788563"/>
                    </a:ext>
                  </a:extLst>
                </a:gridCol>
                <a:gridCol w="2607005">
                  <a:extLst>
                    <a:ext uri="{9D8B030D-6E8A-4147-A177-3AD203B41FA5}">
                      <a16:colId xmlns:a16="http://schemas.microsoft.com/office/drawing/2014/main" val="3484765693"/>
                    </a:ext>
                  </a:extLst>
                </a:gridCol>
                <a:gridCol w="2596450">
                  <a:extLst>
                    <a:ext uri="{9D8B030D-6E8A-4147-A177-3AD203B41FA5}">
                      <a16:colId xmlns:a16="http://schemas.microsoft.com/office/drawing/2014/main" val="4063520633"/>
                    </a:ext>
                  </a:extLst>
                </a:gridCol>
                <a:gridCol w="2596450">
                  <a:extLst>
                    <a:ext uri="{9D8B030D-6E8A-4147-A177-3AD203B41FA5}">
                      <a16:colId xmlns:a16="http://schemas.microsoft.com/office/drawing/2014/main" val="2784713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Real-World 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TM Club President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2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Know what you don't 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Spend first 30-60 days understanding everything about the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accent1"/>
                          </a:solidFill>
                        </a:rPr>
                        <a:t>Recognize Individual &amp; Club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25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Find Your 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Talking to the board &amp; stakeholders in coming up with what is expected of 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Understand Distinguished Club Program (DCP)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932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Know where you stand &amp; Where you need to 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Understanding where you stand &amp; Adjust expectations if necessary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Member Survey through Moments of Truth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62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Make an annual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Make an annual plan through consensus and commit to the board / investors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Work with Club Executive Committee to create Club Success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945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 Governance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Set up governance process with Sales, Marketing, Operations and other function heads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Work with CEC to put monthly officer meeting schedule, agenda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21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Monitor &amp;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Intervene as needed to make the course correction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Track Performance using tools like dashboards, reports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782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Celebrate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Recognize &amp; Reward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Recognize Individual &amp; Club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802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3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467600" cy="609600"/>
          </a:xfrm>
        </p:spPr>
        <p:txBody>
          <a:bodyPr/>
          <a:lstStyle/>
          <a:p>
            <a:r>
              <a:rPr lang="en-US" dirty="0"/>
              <a:t>You just became CEO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756F0EBF-41FE-43B2-BE0D-B65066F3DDF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79425" y="1576388"/>
            <a:ext cx="818515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8C0F09-E675-4D11-A852-8A8E853D9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608138"/>
            <a:ext cx="901700" cy="357187"/>
          </a:xfrm>
          <a:prstGeom prst="rect">
            <a:avLst/>
          </a:prstGeom>
          <a:solidFill>
            <a:srgbClr val="2943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64C89A-971E-4B52-9CBF-7334602E1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1608138"/>
            <a:ext cx="3638550" cy="357187"/>
          </a:xfrm>
          <a:prstGeom prst="rect">
            <a:avLst/>
          </a:prstGeom>
          <a:solidFill>
            <a:srgbClr val="2943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D1FFACC-D2E9-4A1A-B948-C9BDA09B0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1608138"/>
            <a:ext cx="3624263" cy="357187"/>
          </a:xfrm>
          <a:prstGeom prst="rect">
            <a:avLst/>
          </a:prstGeom>
          <a:solidFill>
            <a:srgbClr val="2943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2120FB82-9D9D-4C71-A4E4-BB51D35B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965325"/>
            <a:ext cx="901700" cy="558800"/>
          </a:xfrm>
          <a:prstGeom prst="rect">
            <a:avLst/>
          </a:prstGeom>
          <a:solidFill>
            <a:srgbClr val="CDC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3622EF1-1CF5-4B5E-AA49-1CCDD6C88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1965325"/>
            <a:ext cx="3638550" cy="558800"/>
          </a:xfrm>
          <a:prstGeom prst="rect">
            <a:avLst/>
          </a:prstGeom>
          <a:solidFill>
            <a:srgbClr val="CDC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03920A14-9DA4-436E-83D7-8B3EC4A64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1965325"/>
            <a:ext cx="3624263" cy="558800"/>
          </a:xfrm>
          <a:prstGeom prst="rect">
            <a:avLst/>
          </a:prstGeom>
          <a:solidFill>
            <a:srgbClr val="CDC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D654355B-D316-409A-A94E-4BAE9E993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2524125"/>
            <a:ext cx="901700" cy="557212"/>
          </a:xfrm>
          <a:prstGeom prst="rect">
            <a:avLst/>
          </a:prstGeom>
          <a:solidFill>
            <a:srgbClr val="E8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216845B0-2198-4E9B-8EEF-02E0CF696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2524125"/>
            <a:ext cx="3638550" cy="557212"/>
          </a:xfrm>
          <a:prstGeom prst="rect">
            <a:avLst/>
          </a:prstGeom>
          <a:solidFill>
            <a:srgbClr val="E8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06B587B5-F6DA-486E-92B2-0B696738D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2524125"/>
            <a:ext cx="3624263" cy="557212"/>
          </a:xfrm>
          <a:prstGeom prst="rect">
            <a:avLst/>
          </a:prstGeom>
          <a:solidFill>
            <a:srgbClr val="E8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E9BA49A1-AED5-4912-B04D-1A01AD62A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3081338"/>
            <a:ext cx="901700" cy="557212"/>
          </a:xfrm>
          <a:prstGeom prst="rect">
            <a:avLst/>
          </a:prstGeom>
          <a:solidFill>
            <a:srgbClr val="CDC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C836E9B3-23A3-47DE-84F2-173CADDA8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3081338"/>
            <a:ext cx="3638550" cy="557212"/>
          </a:xfrm>
          <a:prstGeom prst="rect">
            <a:avLst/>
          </a:prstGeom>
          <a:solidFill>
            <a:srgbClr val="CDC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9357AB75-2970-40B2-9BA0-0E8514788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3081338"/>
            <a:ext cx="3624263" cy="557212"/>
          </a:xfrm>
          <a:prstGeom prst="rect">
            <a:avLst/>
          </a:prstGeom>
          <a:solidFill>
            <a:srgbClr val="CDC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1537CE54-4AC5-4ECC-A680-121333EC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3638550"/>
            <a:ext cx="901700" cy="793750"/>
          </a:xfrm>
          <a:prstGeom prst="rect">
            <a:avLst/>
          </a:prstGeom>
          <a:solidFill>
            <a:srgbClr val="E8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06C72B5F-6575-40E4-B331-D15394D40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3638550"/>
            <a:ext cx="3638550" cy="793750"/>
          </a:xfrm>
          <a:prstGeom prst="rect">
            <a:avLst/>
          </a:prstGeom>
          <a:solidFill>
            <a:srgbClr val="E8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555F6CA1-2F82-4ECD-93B3-922854E26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3638550"/>
            <a:ext cx="3624263" cy="793750"/>
          </a:xfrm>
          <a:prstGeom prst="rect">
            <a:avLst/>
          </a:prstGeom>
          <a:solidFill>
            <a:srgbClr val="E8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54CECB06-83D4-46DB-B74A-061714A9F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4432300"/>
            <a:ext cx="901700" cy="792162"/>
          </a:xfrm>
          <a:prstGeom prst="rect">
            <a:avLst/>
          </a:prstGeom>
          <a:solidFill>
            <a:srgbClr val="CDC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CD5F35A5-2225-4FD5-BD1B-E26D0E385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4432300"/>
            <a:ext cx="3638550" cy="792162"/>
          </a:xfrm>
          <a:prstGeom prst="rect">
            <a:avLst/>
          </a:prstGeom>
          <a:solidFill>
            <a:srgbClr val="CDC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3EE6CB4E-C466-42A0-B272-51A9F6E00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4432300"/>
            <a:ext cx="3624263" cy="792162"/>
          </a:xfrm>
          <a:prstGeom prst="rect">
            <a:avLst/>
          </a:prstGeom>
          <a:solidFill>
            <a:srgbClr val="CDC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412AFC79-F094-4BEB-B0AA-5C872591C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5224463"/>
            <a:ext cx="901700" cy="557212"/>
          </a:xfrm>
          <a:prstGeom prst="rect">
            <a:avLst/>
          </a:prstGeom>
          <a:solidFill>
            <a:srgbClr val="E8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BF979C8A-5EC2-4823-A53B-69BF2DFD0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5224463"/>
            <a:ext cx="3638550" cy="557212"/>
          </a:xfrm>
          <a:prstGeom prst="rect">
            <a:avLst/>
          </a:prstGeom>
          <a:solidFill>
            <a:srgbClr val="E8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B8D16B02-4A75-45CE-B9DC-9C3D28815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5224463"/>
            <a:ext cx="3624263" cy="557212"/>
          </a:xfrm>
          <a:prstGeom prst="rect">
            <a:avLst/>
          </a:prstGeom>
          <a:solidFill>
            <a:srgbClr val="E8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E2668B3D-428E-4195-9EF1-4A8792690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5781675"/>
            <a:ext cx="901700" cy="357187"/>
          </a:xfrm>
          <a:prstGeom prst="rect">
            <a:avLst/>
          </a:prstGeom>
          <a:solidFill>
            <a:srgbClr val="CDC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14B0B754-047B-4FC8-8E72-53E250631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5781675"/>
            <a:ext cx="3638550" cy="357187"/>
          </a:xfrm>
          <a:prstGeom prst="rect">
            <a:avLst/>
          </a:prstGeom>
          <a:solidFill>
            <a:srgbClr val="CDC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34695F3A-4BF1-4993-BBC6-60F81BEB1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5781675"/>
            <a:ext cx="3624263" cy="357187"/>
          </a:xfrm>
          <a:prstGeom prst="rect">
            <a:avLst/>
          </a:prstGeom>
          <a:solidFill>
            <a:srgbClr val="CDC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9">
            <a:extLst>
              <a:ext uri="{FF2B5EF4-FFF2-40B4-BE49-F238E27FC236}">
                <a16:creationId xmlns:a16="http://schemas.microsoft.com/office/drawing/2014/main" id="{47A5CFB6-59EF-4846-8352-A5256BB10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2713" y="1603375"/>
            <a:ext cx="0" cy="45418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E86BF70F-B021-49CA-87D2-165B6F081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1603375"/>
            <a:ext cx="0" cy="45418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BE53642E-C712-4FFF-9B9F-6E9D23772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3" y="1965325"/>
            <a:ext cx="8175625" cy="0"/>
          </a:xfrm>
          <a:prstGeom prst="line">
            <a:avLst/>
          </a:prstGeom>
          <a:noFill/>
          <a:ln w="36513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D394231D-1676-43C9-B242-97E16B470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3" y="2524125"/>
            <a:ext cx="81756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5A9D2CC9-1060-4D27-8FCE-8C0AB4AD3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3" y="3081338"/>
            <a:ext cx="81756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985FFAE0-A392-4B23-AB10-F0E34CE41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3" y="3638550"/>
            <a:ext cx="81756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16DEBB3A-EFA5-45DE-969D-5527CEDB7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3" y="4432300"/>
            <a:ext cx="81756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AD3A77DA-5789-4506-968F-A7B9A0017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3" y="5224463"/>
            <a:ext cx="81756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BB68BA76-2D51-4149-A7FA-1B7D0DC7F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3" y="5781675"/>
            <a:ext cx="81756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BAA97A58-AFFC-4B75-ACD6-D039B5528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013" y="1603375"/>
            <a:ext cx="0" cy="45418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96E686D8-5DBD-4DFD-9711-BE072B706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5525" y="1603375"/>
            <a:ext cx="0" cy="4541837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0">
            <a:extLst>
              <a:ext uri="{FF2B5EF4-FFF2-40B4-BE49-F238E27FC236}">
                <a16:creationId xmlns:a16="http://schemas.microsoft.com/office/drawing/2014/main" id="{3F0B4303-65E6-4368-9C53-7078663F4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3" y="1608138"/>
            <a:ext cx="81756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1">
            <a:extLst>
              <a:ext uri="{FF2B5EF4-FFF2-40B4-BE49-F238E27FC236}">
                <a16:creationId xmlns:a16="http://schemas.microsoft.com/office/drawing/2014/main" id="{4CBA5B93-94D7-4BD4-96CF-DE4047356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663" y="6138863"/>
            <a:ext cx="81756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A4326832-1FF2-4907-B933-043DF3A87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1666875"/>
            <a:ext cx="7905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Step #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86126090-A3AC-429F-B529-EE44682C4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1666875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Objective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B49675E5-7C30-4B6D-82D1-23FD1F91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338" y="1666875"/>
            <a:ext cx="1647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What it Means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8">
            <a:extLst>
              <a:ext uri="{FF2B5EF4-FFF2-40B4-BE49-F238E27FC236}">
                <a16:creationId xmlns:a16="http://schemas.microsoft.com/office/drawing/2014/main" id="{FF6CB082-DA0D-46A0-B094-BBE739477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2032000"/>
            <a:ext cx="1555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FC6C870-0BB4-4D7D-8679-74A1E65FE245}"/>
              </a:ext>
            </a:extLst>
          </p:cNvPr>
          <p:cNvGrpSpPr/>
          <p:nvPr/>
        </p:nvGrpSpPr>
        <p:grpSpPr>
          <a:xfrm>
            <a:off x="574675" y="2032000"/>
            <a:ext cx="8010525" cy="487362"/>
            <a:chOff x="574675" y="2032000"/>
            <a:chExt cx="8010525" cy="487362"/>
          </a:xfrm>
        </p:grpSpPr>
        <p:sp>
          <p:nvSpPr>
            <p:cNvPr id="48" name="Rectangle 45">
              <a:extLst>
                <a:ext uri="{FF2B5EF4-FFF2-40B4-BE49-F238E27FC236}">
                  <a16:creationId xmlns:a16="http://schemas.microsoft.com/office/drawing/2014/main" id="{9CDC01FB-5D6B-47D6-A121-AEE2128B1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675" y="2032000"/>
              <a:ext cx="20161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6">
              <a:extLst>
                <a:ext uri="{FF2B5EF4-FFF2-40B4-BE49-F238E27FC236}">
                  <a16:creationId xmlns:a16="http://schemas.microsoft.com/office/drawing/2014/main" id="{8766C74B-12C8-444B-BB50-90B12DA51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788" y="2032000"/>
              <a:ext cx="24685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Know what you don't know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7">
              <a:extLst>
                <a:ext uri="{FF2B5EF4-FFF2-40B4-BE49-F238E27FC236}">
                  <a16:creationId xmlns:a16="http://schemas.microsoft.com/office/drawing/2014/main" id="{1A1C49DF-9839-4CC9-9983-AF567CD93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338" y="2032000"/>
              <a:ext cx="133508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Spend first 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9">
              <a:extLst>
                <a:ext uri="{FF2B5EF4-FFF2-40B4-BE49-F238E27FC236}">
                  <a16:creationId xmlns:a16="http://schemas.microsoft.com/office/drawing/2014/main" id="{2AF2CAB7-654E-4A61-9A36-8A59877A3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4450" y="2032000"/>
              <a:ext cx="21907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 days understanding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0">
              <a:extLst>
                <a:ext uri="{FF2B5EF4-FFF2-40B4-BE49-F238E27FC236}">
                  <a16:creationId xmlns:a16="http://schemas.microsoft.com/office/drawing/2014/main" id="{22229EEF-03B5-496A-98E4-0AE44ECEF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338" y="2263775"/>
              <a:ext cx="2790825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everything about the company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F7F4F1D-2FC6-49F5-82F2-A88004791B40}"/>
              </a:ext>
            </a:extLst>
          </p:cNvPr>
          <p:cNvGrpSpPr/>
          <p:nvPr/>
        </p:nvGrpSpPr>
        <p:grpSpPr>
          <a:xfrm>
            <a:off x="574675" y="2592388"/>
            <a:ext cx="8139113" cy="484187"/>
            <a:chOff x="574675" y="2592388"/>
            <a:chExt cx="8139113" cy="484187"/>
          </a:xfrm>
        </p:grpSpPr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4EB00AF4-21E6-41C8-B05E-0CFD29E76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675" y="2592388"/>
              <a:ext cx="201613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2CF074B8-38D0-4C75-9AE4-CD745BD83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788" y="2592388"/>
              <a:ext cx="1427163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Find Your Feet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3">
              <a:extLst>
                <a:ext uri="{FF2B5EF4-FFF2-40B4-BE49-F238E27FC236}">
                  <a16:creationId xmlns:a16="http://schemas.microsoft.com/office/drawing/2014/main" id="{8C453D01-C3C1-4401-97D6-ECC8EEEF3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338" y="2592388"/>
              <a:ext cx="3535363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Talking to the board &amp; stakeholders in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4">
              <a:extLst>
                <a:ext uri="{FF2B5EF4-FFF2-40B4-BE49-F238E27FC236}">
                  <a16:creationId xmlns:a16="http://schemas.microsoft.com/office/drawing/2014/main" id="{76CAC53C-B4BE-470D-874A-CFC488585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338" y="2819400"/>
              <a:ext cx="36004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coming up with what is expected of you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9A73BC3-5F6C-4D88-AC87-156618706945}"/>
              </a:ext>
            </a:extLst>
          </p:cNvPr>
          <p:cNvGrpSpPr/>
          <p:nvPr/>
        </p:nvGrpSpPr>
        <p:grpSpPr>
          <a:xfrm>
            <a:off x="574675" y="3148013"/>
            <a:ext cx="7724776" cy="485775"/>
            <a:chOff x="574675" y="3148013"/>
            <a:chExt cx="7724776" cy="485775"/>
          </a:xfrm>
        </p:grpSpPr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BADBE82A-A2E1-4EEB-8069-498BA8233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675" y="3148013"/>
              <a:ext cx="20161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6">
              <a:extLst>
                <a:ext uri="{FF2B5EF4-FFF2-40B4-BE49-F238E27FC236}">
                  <a16:creationId xmlns:a16="http://schemas.microsoft.com/office/drawing/2014/main" id="{5A0EBE5E-1428-4AB2-905D-06653D5B7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788" y="3148013"/>
              <a:ext cx="34067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Know where you stand &amp; Where you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7">
              <a:extLst>
                <a:ext uri="{FF2B5EF4-FFF2-40B4-BE49-F238E27FC236}">
                  <a16:creationId xmlns:a16="http://schemas.microsoft.com/office/drawing/2014/main" id="{3A6CAAA3-F572-4FED-A12C-232DB3B42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788" y="3376613"/>
              <a:ext cx="10493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need to be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33F018DA-A212-4125-AEC5-A916C383A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338" y="3148013"/>
              <a:ext cx="318611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Understanding where you stand &amp;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B1F1E1E3-2C71-4F70-9158-799A38629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338" y="3376613"/>
              <a:ext cx="29749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Adjust expectations if necessary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E556308-6475-4347-BAA5-101C8F6DC6D2}"/>
              </a:ext>
            </a:extLst>
          </p:cNvPr>
          <p:cNvGrpSpPr/>
          <p:nvPr/>
        </p:nvGrpSpPr>
        <p:grpSpPr>
          <a:xfrm>
            <a:off x="574675" y="3705225"/>
            <a:ext cx="8001001" cy="725488"/>
            <a:chOff x="574675" y="3705225"/>
            <a:chExt cx="8001001" cy="725488"/>
          </a:xfrm>
        </p:grpSpPr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C197DCB8-95C1-4698-BD17-9D742E14E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675" y="3705225"/>
              <a:ext cx="20161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1">
              <a:extLst>
                <a:ext uri="{FF2B5EF4-FFF2-40B4-BE49-F238E27FC236}">
                  <a16:creationId xmlns:a16="http://schemas.microsoft.com/office/drawing/2014/main" id="{1AA0A8CB-D926-44CA-8BA5-65952D8F3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788" y="3705225"/>
              <a:ext cx="197008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Make an annual plan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2">
              <a:extLst>
                <a:ext uri="{FF2B5EF4-FFF2-40B4-BE49-F238E27FC236}">
                  <a16:creationId xmlns:a16="http://schemas.microsoft.com/office/drawing/2014/main" id="{333C734F-5A0D-4C16-9E4D-59862A2D5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338" y="3705225"/>
              <a:ext cx="27717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Make an annual plan through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E75844C4-42D6-4197-B04D-6935365EB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338" y="3937000"/>
              <a:ext cx="3462338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consensus and commit to the board /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836B65A1-F26C-4F85-BE89-133F338F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338" y="4173538"/>
              <a:ext cx="90328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investors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2777709-29DC-46FB-9F8F-C83DF61088BC}"/>
              </a:ext>
            </a:extLst>
          </p:cNvPr>
          <p:cNvGrpSpPr/>
          <p:nvPr/>
        </p:nvGrpSpPr>
        <p:grpSpPr>
          <a:xfrm>
            <a:off x="574675" y="4500563"/>
            <a:ext cx="8175626" cy="722312"/>
            <a:chOff x="574675" y="4500563"/>
            <a:chExt cx="8175626" cy="722312"/>
          </a:xfrm>
        </p:grpSpPr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B93C2703-C86C-41EF-98D4-1F2923383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675" y="4500563"/>
              <a:ext cx="201613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CE3AAB2E-26A4-4CA4-BDE8-6531F16E9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788" y="4500563"/>
              <a:ext cx="2890838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Create Governance Committee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9D427A38-C54E-41BE-BAB1-F2BD241E7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338" y="4500563"/>
              <a:ext cx="3636963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Set up governance process with Sales,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8">
              <a:extLst>
                <a:ext uri="{FF2B5EF4-FFF2-40B4-BE49-F238E27FC236}">
                  <a16:creationId xmlns:a16="http://schemas.microsoft.com/office/drawing/2014/main" id="{3393E913-14D1-4939-92AD-3EBA4F363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338" y="4727575"/>
              <a:ext cx="304800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Marketing, Operations and other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9">
              <a:extLst>
                <a:ext uri="{FF2B5EF4-FFF2-40B4-BE49-F238E27FC236}">
                  <a16:creationId xmlns:a16="http://schemas.microsoft.com/office/drawing/2014/main" id="{B5D5993B-624E-4A0D-8E59-6F19FCC9C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338" y="4965700"/>
              <a:ext cx="140970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function heads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D2CFBD0-1333-4F07-BD0E-B5F09BE71279}"/>
              </a:ext>
            </a:extLst>
          </p:cNvPr>
          <p:cNvGrpSpPr/>
          <p:nvPr/>
        </p:nvGrpSpPr>
        <p:grpSpPr>
          <a:xfrm>
            <a:off x="574675" y="5291138"/>
            <a:ext cx="7642226" cy="485775"/>
            <a:chOff x="574675" y="5291138"/>
            <a:chExt cx="7642226" cy="485775"/>
          </a:xfrm>
        </p:grpSpPr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1DCB2EB7-D624-4A38-B637-D5D3A361D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675" y="5291138"/>
              <a:ext cx="20161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1">
              <a:extLst>
                <a:ext uri="{FF2B5EF4-FFF2-40B4-BE49-F238E27FC236}">
                  <a16:creationId xmlns:a16="http://schemas.microsoft.com/office/drawing/2014/main" id="{3E3D8C6A-507E-49F2-A739-8308035CC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788" y="5291138"/>
              <a:ext cx="16668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Monitor &amp; Control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1B4EF095-955C-4BF1-B67F-05DFABE5D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338" y="5291138"/>
              <a:ext cx="310356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Intervene as needed to make the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3">
              <a:extLst>
                <a:ext uri="{FF2B5EF4-FFF2-40B4-BE49-F238E27FC236}">
                  <a16:creationId xmlns:a16="http://schemas.microsoft.com/office/drawing/2014/main" id="{8355602C-8B68-4A3A-B898-DCF3DFC06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338" y="5519738"/>
              <a:ext cx="163988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course correction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E7DC3A2-0CF8-4AEC-9B5A-A97E14BACA43}"/>
              </a:ext>
            </a:extLst>
          </p:cNvPr>
          <p:cNvGrpSpPr/>
          <p:nvPr/>
        </p:nvGrpSpPr>
        <p:grpSpPr>
          <a:xfrm>
            <a:off x="574675" y="5848350"/>
            <a:ext cx="7356476" cy="257175"/>
            <a:chOff x="574675" y="5848350"/>
            <a:chExt cx="7356476" cy="257175"/>
          </a:xfrm>
        </p:grpSpPr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D71F6D69-7F3D-4771-A736-8BADA46F9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675" y="5848350"/>
              <a:ext cx="20161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5">
              <a:extLst>
                <a:ext uri="{FF2B5EF4-FFF2-40B4-BE49-F238E27FC236}">
                  <a16:creationId xmlns:a16="http://schemas.microsoft.com/office/drawing/2014/main" id="{0DAEC343-28C6-4FBB-946E-01C13DF48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788" y="5848350"/>
              <a:ext cx="17859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Celebrate Success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6">
              <a:extLst>
                <a:ext uri="{FF2B5EF4-FFF2-40B4-BE49-F238E27FC236}">
                  <a16:creationId xmlns:a16="http://schemas.microsoft.com/office/drawing/2014/main" id="{1E0B4921-38D8-4707-A4FD-193A7CB8E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338" y="5848350"/>
              <a:ext cx="2817813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Recognize &amp; Reward Success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9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est practices">
            <a:extLst>
              <a:ext uri="{FF2B5EF4-FFF2-40B4-BE49-F238E27FC236}">
                <a16:creationId xmlns:a16="http://schemas.microsoft.com/office/drawing/2014/main" id="{BADE81EA-C028-41B4-B10C-14C95E034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95400"/>
            <a:ext cx="85725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34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CF6D-310C-46FD-B537-7DE111D8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77ABB-4D36-47C3-9685-D9C1BF156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Use member skills to create sub-groups like Social media Team</a:t>
            </a:r>
          </a:p>
          <a:p>
            <a:r>
              <a:rPr lang="en-US" dirty="0"/>
              <a:t>Lead the executive team and empower the members to lead their own area</a:t>
            </a:r>
          </a:p>
          <a:p>
            <a:r>
              <a:rPr lang="en-US" dirty="0"/>
              <a:t>Listen to member needs, preferences, and complaints</a:t>
            </a:r>
          </a:p>
          <a:p>
            <a:r>
              <a:rPr lang="en-US" dirty="0"/>
              <a:t>Reach out to other nearby clubs to hang out and interact with them</a:t>
            </a:r>
          </a:p>
          <a:p>
            <a:r>
              <a:rPr lang="en-US" dirty="0"/>
              <a:t>Don't do it all. Lead your team into action.</a:t>
            </a:r>
          </a:p>
          <a:p>
            <a:r>
              <a:rPr lang="en-US" dirty="0"/>
              <a:t>Remember you are the Leader of the team. You are not their boss</a:t>
            </a:r>
          </a:p>
          <a:p>
            <a:r>
              <a:rPr lang="en-US" dirty="0"/>
              <a:t>Set example with your actions and behavior consistently</a:t>
            </a:r>
          </a:p>
          <a:p>
            <a:r>
              <a:rPr lang="en-US" dirty="0"/>
              <a:t>Genuinely care about the members</a:t>
            </a:r>
          </a:p>
          <a:p>
            <a:r>
              <a:rPr lang="en-US" dirty="0"/>
              <a:t>Embrace change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1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7A3811-3685-4E3E-98E7-62591E494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6" y="1447800"/>
            <a:ext cx="9149806" cy="4876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00601C-F8F9-4958-8C3A-8994DF4AA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33400"/>
            <a:ext cx="7696200" cy="1143000"/>
          </a:xfrm>
        </p:spPr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273135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400">
                <a:ea typeface="ヒラギノ角ゴ Pro W3"/>
              </a:rPr>
              <a:t>This concludes the session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3979A9-B866-4774-8235-0C8FBF462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575" y="1905000"/>
            <a:ext cx="7772400" cy="44196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  <a:defRPr/>
            </a:pPr>
            <a:r>
              <a:rPr lang="en-US" dirty="0">
                <a:cs typeface="+mn-cs"/>
              </a:rPr>
              <a:t>Club Officer Training</a:t>
            </a:r>
          </a:p>
          <a:p>
            <a:pPr marL="0" indent="0" algn="ctr" eaLnBrk="1" hangingPunct="1">
              <a:buNone/>
              <a:defRPr/>
            </a:pPr>
            <a:r>
              <a:rPr lang="en-US" dirty="0">
                <a:cs typeface="+mn-cs"/>
              </a:rPr>
              <a:t>Club President</a:t>
            </a:r>
          </a:p>
          <a:p>
            <a:pPr marL="0" indent="0" algn="ctr" eaLnBrk="1" hangingPunct="1">
              <a:buNone/>
              <a:defRPr/>
            </a:pPr>
            <a:endParaRPr lang="en-US" dirty="0">
              <a:cs typeface="+mn-cs"/>
            </a:endParaRPr>
          </a:p>
          <a:p>
            <a:pPr marL="0" indent="0" algn="ctr" eaLnBrk="1" hangingPunct="1">
              <a:buNone/>
              <a:defRPr/>
            </a:pPr>
            <a:r>
              <a:rPr lang="en-US" b="1" i="1" dirty="0">
                <a:cs typeface="+mn-cs"/>
              </a:rPr>
              <a:t>Thank You So Much for Attending!!</a:t>
            </a:r>
          </a:p>
          <a:p>
            <a:pPr marL="0" indent="0" algn="ctr" eaLnBrk="1" hangingPunct="1">
              <a:buNone/>
              <a:defRPr/>
            </a:pPr>
            <a:endParaRPr lang="en-US" b="1" i="1" dirty="0">
              <a:cs typeface="+mn-cs"/>
            </a:endParaRPr>
          </a:p>
          <a:p>
            <a:pPr marL="0" indent="0" algn="ctr" eaLnBrk="1" hangingPunct="1">
              <a:buNone/>
              <a:defRPr/>
            </a:pPr>
            <a:r>
              <a:rPr lang="en-US" b="1" i="1" dirty="0">
                <a:solidFill>
                  <a:srgbClr val="0070C0"/>
                </a:solidFill>
                <a:cs typeface="+mn-cs"/>
              </a:rPr>
              <a:t>Amit Maheshwari</a:t>
            </a:r>
          </a:p>
          <a:p>
            <a:pPr marL="0" indent="0" algn="ctr" eaLnBrk="1" hangingPunct="1">
              <a:buNone/>
              <a:defRPr/>
            </a:pPr>
            <a:r>
              <a:rPr lang="en-US" b="1" i="1" dirty="0">
                <a:solidFill>
                  <a:srgbClr val="0070C0"/>
                </a:solidFill>
                <a:cs typeface="+mn-cs"/>
              </a:rPr>
              <a:t>Division Director – Division M</a:t>
            </a:r>
          </a:p>
          <a:p>
            <a:pPr marL="0" indent="0" algn="ctr" eaLnBrk="1" hangingPunct="1">
              <a:buNone/>
              <a:defRPr/>
            </a:pPr>
            <a:r>
              <a:rPr lang="en-US" b="1" i="1" dirty="0">
                <a:solidFill>
                  <a:srgbClr val="0070C0"/>
                </a:solidFill>
                <a:cs typeface="+mn-cs"/>
                <a:hlinkClick r:id="rId2"/>
              </a:rPr>
              <a:t>Toastmaster.Amitm@Gmail.com</a:t>
            </a:r>
            <a:endParaRPr lang="en-US" b="1" i="1" dirty="0">
              <a:solidFill>
                <a:srgbClr val="0070C0"/>
              </a:solidFill>
              <a:cs typeface="+mn-cs"/>
            </a:endParaRPr>
          </a:p>
          <a:p>
            <a:pPr marL="0" indent="0" algn="ctr" eaLnBrk="1" hangingPunct="1">
              <a:buNone/>
              <a:defRPr/>
            </a:pPr>
            <a:r>
              <a:rPr lang="en-US" b="1" i="1" dirty="0">
                <a:solidFill>
                  <a:srgbClr val="0070C0"/>
                </a:solidFill>
                <a:cs typeface="+mn-cs"/>
              </a:rPr>
              <a:t>763.234.7243</a:t>
            </a:r>
          </a:p>
          <a:p>
            <a:pPr algn="ctr" eaLnBrk="1" hangingPunct="1">
              <a:buFont typeface="Webdings" charset="0"/>
              <a:buChar char="4"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467600" cy="609600"/>
          </a:xfrm>
        </p:spPr>
        <p:txBody>
          <a:bodyPr/>
          <a:lstStyle/>
          <a:p>
            <a:r>
              <a:rPr lang="en-US" dirty="0"/>
              <a:t>You just became CEO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570ABB-072B-4170-96C5-17F951583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515993"/>
              </p:ext>
            </p:extLst>
          </p:nvPr>
        </p:nvGraphicFramePr>
        <p:xfrm>
          <a:off x="815340" y="1711960"/>
          <a:ext cx="7513320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218">
                  <a:extLst>
                    <a:ext uri="{9D8B030D-6E8A-4147-A177-3AD203B41FA5}">
                      <a16:colId xmlns:a16="http://schemas.microsoft.com/office/drawing/2014/main" val="3484765693"/>
                    </a:ext>
                  </a:extLst>
                </a:gridCol>
                <a:gridCol w="2501051">
                  <a:extLst>
                    <a:ext uri="{9D8B030D-6E8A-4147-A177-3AD203B41FA5}">
                      <a16:colId xmlns:a16="http://schemas.microsoft.com/office/drawing/2014/main" val="4063520633"/>
                    </a:ext>
                  </a:extLst>
                </a:gridCol>
                <a:gridCol w="2501051">
                  <a:extLst>
                    <a:ext uri="{9D8B030D-6E8A-4147-A177-3AD203B41FA5}">
                      <a16:colId xmlns:a16="http://schemas.microsoft.com/office/drawing/2014/main" val="2354652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Real World CEO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TM Club President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2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1</a:t>
                      </a:r>
                      <a:r>
                        <a:rPr lang="en-US" sz="1600" dirty="0"/>
                        <a:t> - Know what you don't 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Spend first 30-60 days understanding everything about the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accent1"/>
                          </a:solidFill>
                        </a:rPr>
                        <a:t>Educate Yourself on Your Responsibilities – Club Officer Training (COT)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625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16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467600" cy="609600"/>
          </a:xfrm>
        </p:spPr>
        <p:txBody>
          <a:bodyPr/>
          <a:lstStyle/>
          <a:p>
            <a:r>
              <a:rPr lang="en-US" dirty="0"/>
              <a:t>The Role - President</a:t>
            </a:r>
          </a:p>
        </p:txBody>
      </p:sp>
      <p:pic>
        <p:nvPicPr>
          <p:cNvPr id="1026" name="Picture 2" descr="C:\Users\krynerson\Desktop\Club Officers PPT\Club Preside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13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31799"/>
            <a:ext cx="7467600" cy="609600"/>
          </a:xfrm>
        </p:spPr>
        <p:txBody>
          <a:bodyPr/>
          <a:lstStyle/>
          <a:p>
            <a:r>
              <a:rPr lang="en-US" dirty="0"/>
              <a:t>President Responsibilities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972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1143000"/>
          </a:xfrm>
        </p:spPr>
        <p:txBody>
          <a:bodyPr/>
          <a:lstStyle/>
          <a:p>
            <a:r>
              <a:rPr lang="en-US" dirty="0"/>
              <a:t>The Club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3048000"/>
          </a:xfrm>
        </p:spPr>
        <p:txBody>
          <a:bodyPr/>
          <a:lstStyle/>
          <a:p>
            <a:pPr marL="396875" lvl="0" indent="-396875">
              <a:buFont typeface="Webdings" charset="2"/>
              <a:buChar char=""/>
            </a:pPr>
            <a:r>
              <a:rPr lang="en-US" dirty="0"/>
              <a:t>Before Club Meetings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dirty="0"/>
              <a:t>Upon Arrival at </a:t>
            </a:r>
            <a:br>
              <a:rPr lang="en-US" dirty="0"/>
            </a:br>
            <a:r>
              <a:rPr lang="en-US" dirty="0"/>
              <a:t>Club Meetings</a:t>
            </a:r>
          </a:p>
          <a:p>
            <a:pPr marL="396875" indent="-396875">
              <a:buFont typeface="Webdings" charset="2"/>
              <a:buChar char=""/>
            </a:pPr>
            <a:r>
              <a:rPr lang="en-US" dirty="0"/>
              <a:t>During Club Meetings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/>
          <a:stretch/>
        </p:blipFill>
        <p:spPr>
          <a:xfrm>
            <a:off x="4572000" y="2133600"/>
            <a:ext cx="4016820" cy="2895600"/>
          </a:xfrm>
        </p:spPr>
      </p:pic>
    </p:spTree>
    <p:extLst>
      <p:ext uri="{BB962C8B-B14F-4D97-AF65-F5344CB8AC3E}">
        <p14:creationId xmlns:p14="http://schemas.microsoft.com/office/powerpoint/2010/main" val="242431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991600" cy="1143000"/>
          </a:xfrm>
        </p:spPr>
        <p:txBody>
          <a:bodyPr/>
          <a:lstStyle/>
          <a:p>
            <a:r>
              <a:rPr lang="en-US" dirty="0"/>
              <a:t>Before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96875" lvl="0" indent="-396875">
              <a:buFont typeface="Webdings" charset="2"/>
              <a:buChar char=""/>
            </a:pPr>
            <a:r>
              <a:rPr lang="en-US" dirty="0"/>
              <a:t>Ask VPE about special recognition or member inductions.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dirty="0"/>
              <a:t>Plan the business portion of the meeting.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dirty="0"/>
              <a:t>Review parliamentary procedure.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/>
          <a:stretch/>
        </p:blipFill>
        <p:spPr>
          <a:xfrm>
            <a:off x="4544300" y="2176725"/>
            <a:ext cx="4129270" cy="2895600"/>
          </a:xfrm>
        </p:spPr>
      </p:pic>
    </p:spTree>
    <p:extLst>
      <p:ext uri="{BB962C8B-B14F-4D97-AF65-F5344CB8AC3E}">
        <p14:creationId xmlns:p14="http://schemas.microsoft.com/office/powerpoint/2010/main" val="33406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991600" cy="1143000"/>
          </a:xfrm>
        </p:spPr>
        <p:txBody>
          <a:bodyPr/>
          <a:lstStyle/>
          <a:p>
            <a:r>
              <a:rPr lang="en-US" dirty="0"/>
              <a:t>Upon Arrival at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96875" lvl="0" indent="-396875">
              <a:buFont typeface="Webdings" charset="2"/>
              <a:buChar char=""/>
            </a:pPr>
            <a:r>
              <a:rPr lang="en-US" dirty="0"/>
              <a:t>Review the meeting agenda.</a:t>
            </a:r>
          </a:p>
          <a:p>
            <a:pPr marL="396875" lvl="0" indent="-396875">
              <a:buFont typeface="Webdings" charset="2"/>
              <a:buChar char=""/>
            </a:pPr>
            <a:r>
              <a:rPr lang="en-US" dirty="0"/>
              <a:t>Greet guests and members.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2624" y="1524000"/>
            <a:ext cx="305077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42473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5 Corporate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5 Corporate-4x3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Corporate template.potx</Template>
  <TotalTime>1542</TotalTime>
  <Words>1240</Words>
  <Application>Microsoft Office PowerPoint</Application>
  <PresentationFormat>On-screen Show (4:3)</PresentationFormat>
  <Paragraphs>284</Paragraphs>
  <Slides>33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Calibri</vt:lpstr>
      <vt:lpstr>Lucida Grande</vt:lpstr>
      <vt:lpstr>Webdings</vt:lpstr>
      <vt:lpstr>Wingdings</vt:lpstr>
      <vt:lpstr>2015 Corporate template</vt:lpstr>
      <vt:lpstr>1_2015 Corporate-4x3 template</vt:lpstr>
      <vt:lpstr>How to be the Best Club President Ever?</vt:lpstr>
      <vt:lpstr>You just became CEO</vt:lpstr>
      <vt:lpstr>You just became CEO</vt:lpstr>
      <vt:lpstr>You just became CEO</vt:lpstr>
      <vt:lpstr>The Role - President</vt:lpstr>
      <vt:lpstr>President Responsibilities</vt:lpstr>
      <vt:lpstr>The Club Meeting</vt:lpstr>
      <vt:lpstr>Before Club Meetings</vt:lpstr>
      <vt:lpstr>Upon Arrival at Club Meetings</vt:lpstr>
      <vt:lpstr>During Club Meetings</vt:lpstr>
      <vt:lpstr>Outside the Club Meeting</vt:lpstr>
      <vt:lpstr>Outside the Club Meeting</vt:lpstr>
      <vt:lpstr>Outside the Club Meeting</vt:lpstr>
      <vt:lpstr>The Executive Committee</vt:lpstr>
      <vt:lpstr>Executive Committee Duties</vt:lpstr>
      <vt:lpstr>Read the Fantastic Manual!</vt:lpstr>
      <vt:lpstr>You just became CEO</vt:lpstr>
      <vt:lpstr>PowerPoint Presentation</vt:lpstr>
      <vt:lpstr>You just became CEO</vt:lpstr>
      <vt:lpstr>Moments of Truth</vt:lpstr>
      <vt:lpstr>You just became CEO</vt:lpstr>
      <vt:lpstr>Club Success Plan</vt:lpstr>
      <vt:lpstr>You just became CEO</vt:lpstr>
      <vt:lpstr>CEC Agenda</vt:lpstr>
      <vt:lpstr>You just became CEO</vt:lpstr>
      <vt:lpstr>You just became CEO</vt:lpstr>
      <vt:lpstr>You just became CEO</vt:lpstr>
      <vt:lpstr>Celebrate Success</vt:lpstr>
      <vt:lpstr>Be the Best Club President Ever</vt:lpstr>
      <vt:lpstr>PowerPoint Presentation</vt:lpstr>
      <vt:lpstr>Best Practices Examples</vt:lpstr>
      <vt:lpstr>Q&amp;A</vt:lpstr>
      <vt:lpstr>This concludes the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drex</dc:creator>
  <cp:lastModifiedBy>Amit Maheshwari</cp:lastModifiedBy>
  <cp:revision>107</cp:revision>
  <cp:lastPrinted>2012-05-31T20:03:30Z</cp:lastPrinted>
  <dcterms:created xsi:type="dcterms:W3CDTF">2011-07-13T15:20:37Z</dcterms:created>
  <dcterms:modified xsi:type="dcterms:W3CDTF">2019-08-13T20:06:57Z</dcterms:modified>
</cp:coreProperties>
</file>