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6" r:id="rId2"/>
    <p:sldId id="258" r:id="rId3"/>
    <p:sldId id="270" r:id="rId4"/>
    <p:sldId id="281" r:id="rId5"/>
    <p:sldId id="271" r:id="rId6"/>
    <p:sldId id="272" r:id="rId7"/>
    <p:sldId id="273" r:id="rId8"/>
    <p:sldId id="259" r:id="rId9"/>
    <p:sldId id="274" r:id="rId10"/>
    <p:sldId id="280" r:id="rId11"/>
    <p:sldId id="277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85" r:id="rId20"/>
    <p:sldId id="283" r:id="rId21"/>
    <p:sldId id="286" r:id="rId22"/>
    <p:sldId id="284" r:id="rId23"/>
    <p:sldId id="276" r:id="rId2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5"/>
    <a:srgbClr val="FFE249"/>
    <a:srgbClr val="AF0029"/>
    <a:srgbClr val="993366"/>
    <a:srgbClr val="DDDDDD"/>
    <a:srgbClr val="66CCFF"/>
    <a:srgbClr val="008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3" autoAdjust="0"/>
    <p:restoredTop sz="94660"/>
  </p:normalViewPr>
  <p:slideViewPr>
    <p:cSldViewPr>
      <p:cViewPr varScale="1">
        <p:scale>
          <a:sx n="86" d="100"/>
          <a:sy n="86" d="100"/>
        </p:scale>
        <p:origin x="13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1AE8DC-A554-4153-8E7B-3D4132414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80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178EDF-F601-475B-8228-28A6549DF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597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9pPr>
          </a:lstStyle>
          <a:p>
            <a:fld id="{96A8CEBD-C37E-44BA-93F5-FA2E139F9A71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9pPr>
          </a:lstStyle>
          <a:p>
            <a:fld id="{9D1AD042-3332-4091-BB79-C8F00F064DD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5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9pPr>
          </a:lstStyle>
          <a:p>
            <a:fld id="{22D4ED5C-D91F-4A53-B226-D31AA874F27B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4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9pPr>
          </a:lstStyle>
          <a:p>
            <a:fld id="{FC9CDF85-0278-4C9F-8F9A-CFEC0E620B8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3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9pPr>
          </a:lstStyle>
          <a:p>
            <a:fld id="{49FC4E35-AB02-4360-82D0-8BB4FB30CC48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" panose="02020603050405020304" pitchFamily="18" charset="0"/>
              </a:rPr>
              <a:t>After this slide,</a:t>
            </a:r>
            <a:r>
              <a:rPr lang="en-US" altLang="en-US" baseline="0" dirty="0" smtClean="0">
                <a:latin typeface="Times" panose="02020603050405020304" pitchFamily="18" charset="0"/>
              </a:rPr>
              <a:t> take Conflict Management Assessment </a:t>
            </a:r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0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9pPr>
          </a:lstStyle>
          <a:p>
            <a:fld id="{B821FE2A-6EC8-4ADE-AB7C-403D83C6775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5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9pPr>
          </a:lstStyle>
          <a:p>
            <a:fld id="{8A6117F1-03DF-425A-A1D4-1891C291A2F7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62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9pPr>
          </a:lstStyle>
          <a:p>
            <a:fld id="{F7FE4B23-ABCB-4F4A-A4C7-481EC97B93D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" panose="02020603050405020304" pitchFamily="18" charset="0"/>
              </a:rPr>
              <a:t>After</a:t>
            </a:r>
            <a:r>
              <a:rPr lang="en-US" altLang="en-US" baseline="0" dirty="0" smtClean="0">
                <a:latin typeface="Times" panose="02020603050405020304" pitchFamily="18" charset="0"/>
              </a:rPr>
              <a:t> this slide, do Conflict role play</a:t>
            </a:r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6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9pPr>
          </a:lstStyle>
          <a:p>
            <a:fld id="{63F0BCE0-677B-46DF-846B-C63E5E2049F9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3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84477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77637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4377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93241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67334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793053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8754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06890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14456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291667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183256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484405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pt pg bkgd-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ut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 spc="-150">
          <a:solidFill>
            <a:srgbClr val="701629"/>
          </a:solidFill>
          <a:latin typeface="Arial"/>
          <a:ea typeface="ヒラギノ角ゴ Pro W3" charset="-128"/>
          <a:cs typeface="ヒラギノ角ゴ Pro W3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01629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01629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01629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01629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01629"/>
        </a:buClr>
        <a:buFont typeface="Webdings" panose="05030102010509060703" pitchFamily="18" charset="2"/>
        <a:buChar char="4"/>
        <a:defRPr sz="30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pt title pg bkg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11375" y="3055938"/>
            <a:ext cx="4930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 Leadership Excellence Series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9925" y="3665538"/>
            <a:ext cx="5249863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spc="-150" dirty="0">
                <a:solidFill>
                  <a:srgbClr val="701629"/>
                </a:solidFill>
                <a:latin typeface="Arial"/>
                <a:ea typeface="+mn-ea"/>
                <a:cs typeface="Arial"/>
              </a:rPr>
              <a:t>Resolving Conflict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2881985"/>
            <a:ext cx="9144000" cy="2362200"/>
          </a:xfrm>
          <a:prstGeom prst="rect">
            <a:avLst/>
          </a:prstGeom>
          <a:solidFill>
            <a:srgbClr val="00416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8534400" cy="838200"/>
          </a:xfrm>
        </p:spPr>
        <p:txBody>
          <a:bodyPr/>
          <a:lstStyle/>
          <a:p>
            <a:r>
              <a:rPr lang="en-US" dirty="0" smtClean="0"/>
              <a:t>Non Violent Communication (NVC)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93" y="1828800"/>
            <a:ext cx="3043015" cy="4468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23108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990600"/>
            <a:ext cx="6019800" cy="914400"/>
          </a:xfrm>
        </p:spPr>
        <p:txBody>
          <a:bodyPr/>
          <a:lstStyle/>
          <a:p>
            <a:r>
              <a:rPr lang="en-US" dirty="0" smtClean="0"/>
              <a:t>Non Violent Communication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752600"/>
            <a:ext cx="8991600" cy="5029200"/>
          </a:xfrm>
        </p:spPr>
        <p:txBody>
          <a:bodyPr/>
          <a:lstStyle/>
          <a:p>
            <a:r>
              <a:rPr lang="en-US" b="1" u="sng" dirty="0" smtClean="0"/>
              <a:t>NVC 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The actions we </a:t>
            </a:r>
            <a:r>
              <a:rPr lang="en-US" sz="2800" b="1" i="1" u="sng" dirty="0" smtClean="0"/>
              <a:t>observe</a:t>
            </a:r>
            <a:r>
              <a:rPr lang="en-US" sz="2800" b="1" dirty="0" smtClean="0"/>
              <a:t> </a:t>
            </a:r>
            <a:r>
              <a:rPr lang="en-US" sz="2800" dirty="0" smtClean="0"/>
              <a:t>that affect our well-being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How we </a:t>
            </a:r>
            <a:r>
              <a:rPr lang="en-US" sz="2800" b="1" i="1" u="sng" dirty="0" smtClean="0"/>
              <a:t>feel</a:t>
            </a:r>
            <a:r>
              <a:rPr lang="en-US" sz="2800" dirty="0" smtClean="0"/>
              <a:t> in relation to what we observe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b="1" i="1" u="sng" dirty="0" smtClean="0"/>
              <a:t>needs</a:t>
            </a:r>
            <a:r>
              <a:rPr lang="en-US" sz="2800" dirty="0" smtClean="0"/>
              <a:t>, values, etc. that create our feelings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The actions we </a:t>
            </a:r>
            <a:r>
              <a:rPr lang="en-US" sz="2800" b="1" i="1" u="sng" dirty="0" smtClean="0"/>
              <a:t>request</a:t>
            </a:r>
            <a:r>
              <a:rPr lang="en-US" sz="2800" b="1" dirty="0" smtClean="0"/>
              <a:t> </a:t>
            </a:r>
            <a:r>
              <a:rPr lang="en-US" sz="2800" dirty="0" smtClean="0"/>
              <a:t>in order to enrich our lives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466589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By Marshall Rosenberg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7228896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066799"/>
          </a:xfrm>
        </p:spPr>
        <p:txBody>
          <a:bodyPr/>
          <a:lstStyle/>
          <a:p>
            <a:r>
              <a:rPr lang="en-US" sz="3200" dirty="0"/>
              <a:t>Distinguishing Observations from Evaluations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2800" u="sng" dirty="0"/>
              <a:t>Communication</a:t>
            </a:r>
            <a:endParaRPr lang="en-US" sz="2800" dirty="0"/>
          </a:p>
          <a:p>
            <a:r>
              <a:rPr lang="en-US" sz="2800" dirty="0" smtClean="0"/>
              <a:t>1. Use </a:t>
            </a:r>
            <a:r>
              <a:rPr lang="en-US" sz="2800" dirty="0"/>
              <a:t>of verb </a:t>
            </a:r>
            <a:r>
              <a:rPr lang="en-US" sz="2800" i="1" dirty="0"/>
              <a:t>to be</a:t>
            </a:r>
            <a:r>
              <a:rPr lang="en-US" sz="2800" dirty="0"/>
              <a:t> w/o indication that evaluator takes responsibility for </a:t>
            </a:r>
            <a:r>
              <a:rPr lang="en-US" sz="2800" dirty="0" smtClean="0"/>
              <a:t>evaluation</a:t>
            </a:r>
          </a:p>
          <a:p>
            <a:endParaRPr lang="en-US" sz="2800" dirty="0"/>
          </a:p>
          <a:p>
            <a:r>
              <a:rPr lang="en-US" sz="2800" u="sng" dirty="0"/>
              <a:t>Example of </a:t>
            </a:r>
            <a:r>
              <a:rPr lang="en-US" sz="2800" u="sng" dirty="0" smtClean="0"/>
              <a:t>observation with </a:t>
            </a:r>
            <a:r>
              <a:rPr lang="en-US" sz="2800" u="sng" dirty="0"/>
              <a:t>evaluation mixed in</a:t>
            </a:r>
          </a:p>
          <a:p>
            <a:r>
              <a:rPr lang="en-US" sz="2800" dirty="0"/>
              <a:t>You are too generous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u="sng" dirty="0"/>
              <a:t>Example of observation separate from evaluation</a:t>
            </a:r>
          </a:p>
          <a:p>
            <a:r>
              <a:rPr lang="en-US" sz="2800" dirty="0"/>
              <a:t>When I see you give all your lunch money to </a:t>
            </a:r>
            <a:r>
              <a:rPr lang="en-US" sz="2800" dirty="0" smtClean="0"/>
              <a:t>others,</a:t>
            </a:r>
          </a:p>
          <a:p>
            <a:r>
              <a:rPr lang="en-US" sz="2800" dirty="0" smtClean="0"/>
              <a:t>I </a:t>
            </a:r>
            <a:r>
              <a:rPr lang="en-US" sz="2800" dirty="0"/>
              <a:t>think you are being too generous.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4315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066799"/>
          </a:xfrm>
        </p:spPr>
        <p:txBody>
          <a:bodyPr/>
          <a:lstStyle/>
          <a:p>
            <a:r>
              <a:rPr lang="en-US" sz="3200" dirty="0"/>
              <a:t>Distinguishing Observations from Evaluations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1"/>
            <a:ext cx="9144000" cy="5105400"/>
          </a:xfrm>
        </p:spPr>
        <p:txBody>
          <a:bodyPr/>
          <a:lstStyle/>
          <a:p>
            <a:r>
              <a:rPr lang="en-US" sz="3200" u="sng" dirty="0"/>
              <a:t>Communication</a:t>
            </a:r>
            <a:endParaRPr lang="en-US" sz="3200" dirty="0"/>
          </a:p>
          <a:p>
            <a:r>
              <a:rPr lang="en-US" sz="3200" dirty="0" smtClean="0"/>
              <a:t>2. Use </a:t>
            </a:r>
            <a:r>
              <a:rPr lang="en-US" sz="3200" dirty="0"/>
              <a:t>of verbs with evaluative </a:t>
            </a:r>
            <a:r>
              <a:rPr lang="en-US" sz="3200" dirty="0" smtClean="0"/>
              <a:t>connotations</a:t>
            </a:r>
          </a:p>
          <a:p>
            <a:endParaRPr lang="en-US" sz="3200" dirty="0"/>
          </a:p>
          <a:p>
            <a:r>
              <a:rPr lang="en-US" sz="3200" u="sng" dirty="0"/>
              <a:t>Example of observation with evaluation mixed </a:t>
            </a:r>
            <a:r>
              <a:rPr lang="en-US" sz="3200" u="sng" dirty="0" smtClean="0"/>
              <a:t>in</a:t>
            </a:r>
            <a:endParaRPr lang="en-US" sz="3200" dirty="0" smtClean="0"/>
          </a:p>
          <a:p>
            <a:r>
              <a:rPr lang="en-US" sz="3200" dirty="0" smtClean="0"/>
              <a:t>Doug </a:t>
            </a:r>
            <a:r>
              <a:rPr lang="en-US" sz="3200" dirty="0"/>
              <a:t>procrastinates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u="sng" dirty="0"/>
              <a:t>Example of observation separate from evaluation</a:t>
            </a:r>
          </a:p>
          <a:p>
            <a:r>
              <a:rPr lang="en-US" sz="3200" dirty="0"/>
              <a:t>Doug only studies for exams the night before.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65926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9144000" cy="1066800"/>
          </a:xfrm>
        </p:spPr>
        <p:txBody>
          <a:bodyPr/>
          <a:lstStyle/>
          <a:p>
            <a:r>
              <a:rPr lang="en-US" sz="3200" dirty="0"/>
              <a:t>Distinguishing Observations from Evaluations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2800" u="sng" dirty="0"/>
              <a:t>Communication</a:t>
            </a:r>
            <a:endParaRPr lang="en-US" sz="2800" dirty="0"/>
          </a:p>
          <a:p>
            <a:r>
              <a:rPr lang="en-US" sz="2800" dirty="0" smtClean="0"/>
              <a:t>3. Implication </a:t>
            </a:r>
            <a:r>
              <a:rPr lang="en-US" sz="2800" dirty="0"/>
              <a:t>that one’s inferences about another person’s thoughts, feelings, intentions, or desires are only ones </a:t>
            </a:r>
            <a:r>
              <a:rPr lang="en-US" sz="2800" dirty="0" smtClean="0"/>
              <a:t>possible</a:t>
            </a:r>
          </a:p>
          <a:p>
            <a:endParaRPr lang="en-US" sz="2800" dirty="0"/>
          </a:p>
          <a:p>
            <a:r>
              <a:rPr lang="en-US" sz="2800" u="sng" dirty="0"/>
              <a:t>Example of observation with evaluation mixed in</a:t>
            </a:r>
            <a:endParaRPr lang="en-US" sz="2800" dirty="0"/>
          </a:p>
          <a:p>
            <a:r>
              <a:rPr lang="en-US" sz="2800" dirty="0"/>
              <a:t>She won’t get her work in.</a:t>
            </a:r>
          </a:p>
          <a:p>
            <a:endParaRPr lang="en-US" sz="2800" dirty="0" smtClean="0"/>
          </a:p>
          <a:p>
            <a:r>
              <a:rPr lang="en-US" sz="2800" u="sng" dirty="0"/>
              <a:t>Example of observation separate from evaluation</a:t>
            </a:r>
          </a:p>
          <a:p>
            <a:r>
              <a:rPr lang="en-US" sz="2800" dirty="0"/>
              <a:t>I don’t think she’ll get her work in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81516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9144000" cy="1143000"/>
          </a:xfrm>
        </p:spPr>
        <p:txBody>
          <a:bodyPr/>
          <a:lstStyle/>
          <a:p>
            <a:r>
              <a:rPr lang="en-US" sz="3200" dirty="0"/>
              <a:t>Distinguishing Observations from Evaluations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r>
              <a:rPr lang="en-US" sz="2800" u="sng" dirty="0"/>
              <a:t>Communication</a:t>
            </a:r>
            <a:endParaRPr lang="en-US" sz="2800" dirty="0"/>
          </a:p>
          <a:p>
            <a:r>
              <a:rPr lang="en-US" sz="2800" dirty="0" smtClean="0"/>
              <a:t>4. Confusion </a:t>
            </a:r>
            <a:r>
              <a:rPr lang="en-US" sz="2800" dirty="0"/>
              <a:t>of prediction with certainty</a:t>
            </a:r>
          </a:p>
          <a:p>
            <a:endParaRPr lang="en-US" sz="2800" dirty="0" smtClean="0"/>
          </a:p>
          <a:p>
            <a:r>
              <a:rPr lang="en-US" sz="2800" u="sng" dirty="0"/>
              <a:t>Example of observation with evaluation mixed in</a:t>
            </a:r>
            <a:endParaRPr lang="en-US" sz="2800" dirty="0"/>
          </a:p>
          <a:p>
            <a:r>
              <a:rPr lang="en-US" sz="2800" dirty="0"/>
              <a:t>If you don’t eat balanced meals, your health will be impaired.</a:t>
            </a:r>
          </a:p>
          <a:p>
            <a:endParaRPr lang="en-US" sz="2800" dirty="0" smtClean="0"/>
          </a:p>
          <a:p>
            <a:r>
              <a:rPr lang="en-US" sz="2800" u="sng" dirty="0"/>
              <a:t>Example of observation separate from evaluation</a:t>
            </a:r>
          </a:p>
          <a:p>
            <a:r>
              <a:rPr lang="en-US" sz="2800" dirty="0"/>
              <a:t>If you don’t eat balanced meals, I fear your health will be impaired.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8498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9144000" cy="1066800"/>
          </a:xfrm>
        </p:spPr>
        <p:txBody>
          <a:bodyPr/>
          <a:lstStyle/>
          <a:p>
            <a:r>
              <a:rPr lang="en-US" sz="3200" dirty="0"/>
              <a:t>Distinguishing Observations from Evaluations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r>
              <a:rPr lang="en-US" sz="3200" u="sng" dirty="0"/>
              <a:t>Communication</a:t>
            </a:r>
            <a:endParaRPr lang="en-US" sz="3200" dirty="0"/>
          </a:p>
          <a:p>
            <a:r>
              <a:rPr lang="en-US" sz="3200" dirty="0" smtClean="0"/>
              <a:t>5. Failure </a:t>
            </a:r>
            <a:r>
              <a:rPr lang="en-US" sz="3200" dirty="0"/>
              <a:t>to be specific about referents</a:t>
            </a:r>
          </a:p>
          <a:p>
            <a:endParaRPr lang="en-US" dirty="0" smtClean="0"/>
          </a:p>
          <a:p>
            <a:r>
              <a:rPr lang="en-US" sz="3200" u="sng" dirty="0"/>
              <a:t>Example of observation with evaluation mixed </a:t>
            </a:r>
            <a:r>
              <a:rPr lang="en-US" sz="3200" u="sng" dirty="0" smtClean="0"/>
              <a:t>in</a:t>
            </a:r>
            <a:endParaRPr lang="en-US" dirty="0"/>
          </a:p>
          <a:p>
            <a:r>
              <a:rPr lang="en-US" sz="3200" dirty="0"/>
              <a:t>People don’t take care of their property.</a:t>
            </a:r>
          </a:p>
          <a:p>
            <a:endParaRPr lang="en-US" dirty="0" smtClean="0"/>
          </a:p>
          <a:p>
            <a:r>
              <a:rPr lang="en-US" sz="3200" u="sng" dirty="0"/>
              <a:t>Example of observation separate from evaluation</a:t>
            </a:r>
          </a:p>
          <a:p>
            <a:r>
              <a:rPr lang="en-US" sz="3200" dirty="0"/>
              <a:t>I haven’t seen the family next door shovel the snow on their sidewalk.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08320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9144000" cy="1066800"/>
          </a:xfrm>
        </p:spPr>
        <p:txBody>
          <a:bodyPr/>
          <a:lstStyle/>
          <a:p>
            <a:r>
              <a:rPr lang="en-US" sz="3200" dirty="0"/>
              <a:t>Distinguishing Observations from Evaluations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2800" u="sng" dirty="0"/>
              <a:t>Communication</a:t>
            </a:r>
            <a:endParaRPr lang="en-US" sz="2800" dirty="0"/>
          </a:p>
          <a:p>
            <a:r>
              <a:rPr lang="en-US" sz="3200" dirty="0" smtClean="0"/>
              <a:t>6. Use </a:t>
            </a:r>
            <a:r>
              <a:rPr lang="en-US" sz="3200" dirty="0"/>
              <a:t>of words denoting ability without indicating that an evaluation is being made</a:t>
            </a:r>
          </a:p>
          <a:p>
            <a:endParaRPr lang="en-US" dirty="0" smtClean="0"/>
          </a:p>
          <a:p>
            <a:r>
              <a:rPr lang="en-US" sz="2800" u="sng" dirty="0"/>
              <a:t>Example of observation with evaluation mixed in</a:t>
            </a:r>
            <a:endParaRPr lang="en-US" dirty="0"/>
          </a:p>
          <a:p>
            <a:r>
              <a:rPr lang="en-US" sz="3200" dirty="0"/>
              <a:t>Hank Smith is a poor soccer player.</a:t>
            </a:r>
          </a:p>
          <a:p>
            <a:endParaRPr lang="en-US" dirty="0" smtClean="0"/>
          </a:p>
          <a:p>
            <a:r>
              <a:rPr lang="en-US" sz="2800" u="sng" dirty="0"/>
              <a:t>Example of observation separate from evaluation</a:t>
            </a:r>
          </a:p>
          <a:p>
            <a:r>
              <a:rPr lang="en-US" sz="3200" dirty="0"/>
              <a:t>Hank Smith has not scored a goal in 20 games.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41953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9144000" cy="990600"/>
          </a:xfrm>
        </p:spPr>
        <p:txBody>
          <a:bodyPr/>
          <a:lstStyle/>
          <a:p>
            <a:r>
              <a:rPr lang="en-US" sz="3200" dirty="0"/>
              <a:t>Distinguishing Observations from Evaluations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3200" u="sng" dirty="0"/>
              <a:t>Communication</a:t>
            </a:r>
            <a:endParaRPr lang="en-US" sz="3200" dirty="0"/>
          </a:p>
          <a:p>
            <a:r>
              <a:rPr lang="en-US" sz="3200" dirty="0" smtClean="0"/>
              <a:t>7. Use </a:t>
            </a:r>
            <a:r>
              <a:rPr lang="en-US" sz="3200" dirty="0"/>
              <a:t>of adverbs and adjectives in ways that do not indicate an evaluation is being made</a:t>
            </a:r>
          </a:p>
          <a:p>
            <a:endParaRPr lang="en-US" dirty="0" smtClean="0"/>
          </a:p>
          <a:p>
            <a:r>
              <a:rPr lang="en-US" sz="3200" u="sng" dirty="0"/>
              <a:t>Example of observation with evaluation mixed in</a:t>
            </a:r>
            <a:endParaRPr lang="en-US" dirty="0"/>
          </a:p>
          <a:p>
            <a:r>
              <a:rPr lang="en-US" sz="3200" dirty="0"/>
              <a:t>Jim is ugly.</a:t>
            </a:r>
          </a:p>
          <a:p>
            <a:endParaRPr lang="en-US" dirty="0" smtClean="0"/>
          </a:p>
          <a:p>
            <a:r>
              <a:rPr lang="en-US" sz="3200" u="sng" dirty="0"/>
              <a:t>Example of observation separate from evaluation</a:t>
            </a:r>
          </a:p>
          <a:p>
            <a:r>
              <a:rPr lang="en-US" sz="3200" dirty="0"/>
              <a:t>Jim’s looks don’t appeal to 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13148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Blues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6110228" cy="5043443"/>
          </a:xfrm>
        </p:spPr>
      </p:pic>
    </p:spTree>
    <p:extLst>
      <p:ext uri="{BB962C8B-B14F-4D97-AF65-F5344CB8AC3E}">
        <p14:creationId xmlns:p14="http://schemas.microsoft.com/office/powerpoint/2010/main" val="2639828361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3733800"/>
          </a:xfrm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4200" b="1" dirty="0" smtClean="0">
                <a:latin typeface="Arial" panose="020B0604020202020204" pitchFamily="34" charset="0"/>
              </a:rPr>
              <a:t>Conflict is what you get </a:t>
            </a:r>
            <a:r>
              <a:rPr lang="en-US" altLang="en-US" sz="4200" b="1" dirty="0" smtClean="0">
                <a:latin typeface="Arial" panose="020B0604020202020204" pitchFamily="34" charset="0"/>
              </a:rPr>
              <a:t>when </a:t>
            </a:r>
            <a:r>
              <a:rPr lang="en-US" altLang="en-US" sz="4200" b="1" dirty="0" smtClean="0">
                <a:latin typeface="Arial" panose="020B0604020202020204" pitchFamily="34" charset="0"/>
              </a:rPr>
              <a:t>two or more </a:t>
            </a:r>
            <a:r>
              <a:rPr lang="en-US" altLang="en-US" sz="4200" b="1" dirty="0" smtClean="0">
                <a:latin typeface="Arial" panose="020B0604020202020204" pitchFamily="34" charset="0"/>
              </a:rPr>
              <a:t>people </a:t>
            </a:r>
            <a:r>
              <a:rPr lang="en-US" altLang="en-US" sz="4200" b="1" dirty="0" smtClean="0">
                <a:latin typeface="Arial" panose="020B0604020202020204" pitchFamily="34" charset="0"/>
              </a:rPr>
              <a:t>have differences, </a:t>
            </a:r>
          </a:p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4200" b="1" dirty="0" smtClean="0">
                <a:latin typeface="Arial" panose="020B0604020202020204" pitchFamily="34" charset="0"/>
              </a:rPr>
              <a:t>real or perceived, that are </a:t>
            </a:r>
            <a:r>
              <a:rPr lang="en-US" altLang="en-US" sz="4200" b="1" dirty="0" smtClean="0">
                <a:latin typeface="Arial" panose="020B0604020202020204" pitchFamily="34" charset="0"/>
              </a:rPr>
              <a:t>not </a:t>
            </a:r>
            <a:r>
              <a:rPr lang="en-US" altLang="en-US" sz="4200" b="1" dirty="0" smtClean="0">
                <a:latin typeface="Arial" panose="020B0604020202020204" pitchFamily="34" charset="0"/>
              </a:rPr>
              <a:t>resolved.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Definitions</a:t>
            </a:r>
          </a:p>
        </p:txBody>
      </p:sp>
      <p:pic>
        <p:nvPicPr>
          <p:cNvPr id="1026" name="Picture 2" descr="http://www.pickthebrain.com/blog/wp-content/uploads/2013/08/Conflict-ph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96607"/>
            <a:ext cx="3200400" cy="216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8458200" cy="838200"/>
          </a:xfrm>
        </p:spPr>
        <p:txBody>
          <a:bodyPr/>
          <a:lstStyle/>
          <a:p>
            <a:r>
              <a:rPr lang="en-US" sz="3200" dirty="0" smtClean="0"/>
              <a:t>Effective Communication through Email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5638799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Not responding isn’t the same as ignoring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Find each team member’s preferred method of communication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A clear subject line, and one that indicates action, is more likely to get read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Have only one ask, or request, in most emails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Use bullet points/numbering of points in longer emails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Be sure you </a:t>
            </a:r>
            <a:r>
              <a:rPr lang="en-US" dirty="0" smtClean="0"/>
              <a:t>create</a:t>
            </a:r>
            <a:r>
              <a:rPr lang="en-US" dirty="0" smtClean="0"/>
              <a:t> </a:t>
            </a:r>
            <a:r>
              <a:rPr lang="en-US" dirty="0" smtClean="0"/>
              <a:t>value-added emails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Big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8367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10 Email Rules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Respect Recipients’ Time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Short or Slow is Not Rude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Celebrate Clarity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Quash Open-Ended ?’s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Slash surplus cc’s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38193" y="5955268"/>
            <a:ext cx="3105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/>
              <a:t>Save our in-boxes! http://emailcharter.org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87643488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10 Email Rules </a:t>
            </a:r>
            <a:r>
              <a:rPr lang="en-US" sz="3200" dirty="0" err="1" smtClean="0"/>
              <a:t>cont</a:t>
            </a:r>
            <a:r>
              <a:rPr lang="en-US" sz="3200" dirty="0" smtClean="0"/>
              <a:t>’ . . .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 smtClean="0"/>
              <a:t>Tighten the Thread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 smtClean="0"/>
              <a:t>Attack Attachments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 smtClean="0"/>
              <a:t>Give these Gifts: EOM, NNTR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 smtClean="0"/>
              <a:t>Cut </a:t>
            </a:r>
            <a:r>
              <a:rPr lang="en-US" sz="3200" dirty="0" err="1" smtClean="0"/>
              <a:t>Contentless</a:t>
            </a:r>
            <a:r>
              <a:rPr lang="en-US" sz="3200" dirty="0" smtClean="0"/>
              <a:t>  </a:t>
            </a:r>
            <a:r>
              <a:rPr lang="en-US" sz="3200" dirty="0" smtClean="0"/>
              <a:t>Responses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 smtClean="0"/>
              <a:t>Disconnect!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5955268"/>
            <a:ext cx="3105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/>
              <a:t>Save our in-boxes! http://emailcharter.org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7503536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3810000"/>
          </a:xfrm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altLang="en-US" sz="42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 leader must use effective communication to</a:t>
            </a:r>
            <a:br>
              <a:rPr lang="en-US" altLang="en-US" sz="42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42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resolve conflict!</a:t>
            </a:r>
            <a:endParaRPr lang="en-US" altLang="en-US" sz="4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Conclusion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3048000"/>
          </a:xfrm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4200" b="1" dirty="0" smtClean="0">
                <a:latin typeface="Arial" panose="020B0604020202020204" pitchFamily="34" charset="0"/>
              </a:rPr>
              <a:t>Conflict resolution is what </a:t>
            </a:r>
            <a:r>
              <a:rPr lang="en-US" altLang="en-US" sz="4200" b="1" dirty="0" smtClean="0">
                <a:latin typeface="Arial" panose="020B0604020202020204" pitchFamily="34" charset="0"/>
              </a:rPr>
              <a:t>we </a:t>
            </a:r>
            <a:r>
              <a:rPr lang="en-US" altLang="en-US" sz="4200" b="1" dirty="0" smtClean="0">
                <a:latin typeface="Arial" panose="020B0604020202020204" pitchFamily="34" charset="0"/>
              </a:rPr>
              <a:t>do to identify and </a:t>
            </a:r>
            <a:r>
              <a:rPr lang="en-US" altLang="en-US" sz="4200" b="1" dirty="0" smtClean="0">
                <a:latin typeface="Arial" panose="020B0604020202020204" pitchFamily="34" charset="0"/>
              </a:rPr>
              <a:t>address </a:t>
            </a:r>
            <a:r>
              <a:rPr lang="en-US" altLang="en-US" sz="4200" b="1" dirty="0" smtClean="0">
                <a:latin typeface="Arial" panose="020B0604020202020204" pitchFamily="34" charset="0"/>
              </a:rPr>
              <a:t>conflict in a mature </a:t>
            </a:r>
            <a:r>
              <a:rPr lang="en-US" altLang="en-US" sz="4200" b="1" dirty="0" smtClean="0">
                <a:latin typeface="Arial" panose="020B0604020202020204" pitchFamily="34" charset="0"/>
              </a:rPr>
              <a:t>and </a:t>
            </a:r>
            <a:r>
              <a:rPr lang="en-US" altLang="en-US" sz="4200" b="1" dirty="0" smtClean="0">
                <a:latin typeface="Arial" panose="020B0604020202020204" pitchFamily="34" charset="0"/>
              </a:rPr>
              <a:t>respectful way.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Definitions</a:t>
            </a:r>
          </a:p>
        </p:txBody>
      </p:sp>
      <p:pic>
        <p:nvPicPr>
          <p:cNvPr id="2050" name="Picture 2" descr="http://www.directionservice.org/cadre/images/Image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2" y="3505200"/>
            <a:ext cx="3089275" cy="349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9144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362200"/>
            <a:ext cx="8991600" cy="4419600"/>
          </a:xfrm>
        </p:spPr>
        <p:txBody>
          <a:bodyPr/>
          <a:lstStyle/>
          <a:p>
            <a:r>
              <a:rPr lang="en-US" dirty="0" smtClean="0"/>
              <a:t>Today we’ll be covering these 3 topics:</a:t>
            </a:r>
          </a:p>
          <a:p>
            <a:endParaRPr lang="en-US" dirty="0" smtClean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Resolving Conflict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Non Violent Communication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Effective Communication through Email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454715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8"/>
          <a:stretch/>
        </p:blipFill>
        <p:spPr bwMode="auto">
          <a:xfrm>
            <a:off x="1" y="1632247"/>
            <a:ext cx="9144000" cy="522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0" y="1632247"/>
            <a:ext cx="6705600" cy="522575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5000"/>
                </a:schemeClr>
              </a:gs>
              <a:gs pos="50000">
                <a:schemeClr val="bg1">
                  <a:alpha val="6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0" y="3536950"/>
            <a:ext cx="5105400" cy="2863850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900"/>
              </a:spcAft>
              <a:buFont typeface="Webdings" panose="05030102010509060703" pitchFamily="18" charset="2"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1. Contentious Personalities 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900"/>
              </a:spcAft>
              <a:buFont typeface="Webdings" panose="05030102010509060703" pitchFamily="18" charset="2"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2. Misunderstanding 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900"/>
              </a:spcAft>
              <a:buFont typeface="Webdings" panose="05030102010509060703" pitchFamily="18" charset="2"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3. Issues 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900"/>
              </a:spcAft>
              <a:buFont typeface="Webdings" panose="05030102010509060703" pitchFamily="18" charset="2"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4. Styles of Leadership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Causes of Conflict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12950"/>
            <a:ext cx="7772400" cy="4387850"/>
          </a:xfrm>
        </p:spPr>
        <p:txBody>
          <a:bodyPr/>
          <a:lstStyle/>
          <a:p>
            <a:pPr marL="398463" indent="-398463" eaLnBrk="1" hangingPunct="1">
              <a:spcBef>
                <a:spcPts val="600"/>
              </a:spcBef>
              <a:spcAft>
                <a:spcPts val="900"/>
              </a:spcAft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1. Accommodating Style</a:t>
            </a:r>
          </a:p>
          <a:p>
            <a:pPr marL="398463" indent="-398463" eaLnBrk="1" hangingPunct="1">
              <a:spcBef>
                <a:spcPts val="600"/>
              </a:spcBef>
              <a:spcAft>
                <a:spcPts val="900"/>
              </a:spcAft>
              <a:buFont typeface="Webdings" panose="05030102010509060703" pitchFamily="18" charset="2"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2. Avoiding Style </a:t>
            </a:r>
          </a:p>
          <a:p>
            <a:pPr marL="398463" indent="-398463" eaLnBrk="1" hangingPunct="1">
              <a:spcBef>
                <a:spcPts val="600"/>
              </a:spcBef>
              <a:spcAft>
                <a:spcPts val="900"/>
              </a:spcAft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3. Collaboration Style</a:t>
            </a:r>
          </a:p>
          <a:p>
            <a:pPr marL="398463" indent="-398463" eaLnBrk="1" hangingPunct="1">
              <a:spcBef>
                <a:spcPts val="600"/>
              </a:spcBef>
              <a:spcAft>
                <a:spcPts val="900"/>
              </a:spcAft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4. Competing Style</a:t>
            </a:r>
          </a:p>
          <a:p>
            <a:pPr marL="398463" indent="-398463" eaLnBrk="1" hangingPunct="1">
              <a:spcBef>
                <a:spcPts val="600"/>
              </a:spcBef>
              <a:spcAft>
                <a:spcPts val="900"/>
              </a:spcAft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5. Compromising Style</a:t>
            </a:r>
          </a:p>
          <a:p>
            <a:pPr marL="398463" indent="-398463" eaLnBrk="1" hangingPunct="1">
              <a:spcBef>
                <a:spcPts val="600"/>
              </a:spcBef>
              <a:spcAft>
                <a:spcPts val="900"/>
              </a:spcAft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Styles for Resolving Conflict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12950"/>
            <a:ext cx="7772400" cy="4387850"/>
          </a:xfrm>
        </p:spPr>
        <p:txBody>
          <a:bodyPr/>
          <a:lstStyle/>
          <a:p>
            <a:pPr marL="398463" indent="-398463" eaLnBrk="1" hangingPunct="1">
              <a:spcBef>
                <a:spcPts val="600"/>
              </a:spcBef>
              <a:spcAft>
                <a:spcPts val="900"/>
              </a:spcAft>
              <a:buFont typeface="Webdings" panose="05030102010509060703" pitchFamily="18" charset="2"/>
              <a:buNone/>
            </a:pPr>
            <a:r>
              <a:rPr lang="en-US" altLang="en-US" smtClean="0">
                <a:latin typeface="Arial" panose="020B0604020202020204" pitchFamily="34" charset="0"/>
              </a:rPr>
              <a:t>1. Find the root cause. </a:t>
            </a:r>
          </a:p>
          <a:p>
            <a:pPr marL="398463" indent="-398463" eaLnBrk="1" hangingPunct="1">
              <a:spcBef>
                <a:spcPts val="600"/>
              </a:spcBef>
              <a:spcAft>
                <a:spcPts val="900"/>
              </a:spcAft>
              <a:buFont typeface="Webdings" panose="05030102010509060703" pitchFamily="18" charset="2"/>
              <a:buNone/>
            </a:pPr>
            <a:r>
              <a:rPr lang="en-US" altLang="en-US" smtClean="0">
                <a:latin typeface="Arial" panose="020B0604020202020204" pitchFamily="34" charset="0"/>
              </a:rPr>
              <a:t>2. Allow all parties to speak.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Facilitate Collaboration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667000"/>
            <a:ext cx="7696200" cy="3429000"/>
          </a:xfrm>
        </p:spPr>
        <p:txBody>
          <a:bodyPr/>
          <a:lstStyle/>
          <a:p>
            <a:pPr marL="406400" indent="-406400"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accent6">
                  <a:lumMod val="90000"/>
                  <a:lumOff val="10000"/>
                </a:schemeClr>
              </a:buClr>
              <a:buSzPct val="100000"/>
              <a:buFont typeface="Webdings" charset="2"/>
              <a:buChar char=""/>
              <a:defRPr/>
            </a:pPr>
            <a:r>
              <a:rPr lang="en-US" dirty="0" smtClean="0">
                <a:ea typeface="+mn-ea"/>
              </a:rPr>
              <a:t>Do not </a:t>
            </a:r>
            <a:r>
              <a:rPr lang="en-US" smtClean="0">
                <a:ea typeface="+mn-ea"/>
              </a:rPr>
              <a:t>allow negative emotions </a:t>
            </a:r>
            <a:r>
              <a:rPr lang="en-US" dirty="0" smtClean="0">
                <a:ea typeface="+mn-ea"/>
              </a:rPr>
              <a:t>to consume the parties involved. </a:t>
            </a:r>
          </a:p>
          <a:p>
            <a:pPr marL="406400" indent="-406400"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accent6">
                  <a:lumMod val="90000"/>
                  <a:lumOff val="10000"/>
                </a:schemeClr>
              </a:buClr>
              <a:buSzPct val="100000"/>
              <a:buFont typeface="Webdings" charset="2"/>
              <a:buChar char=""/>
              <a:defRPr/>
            </a:pPr>
            <a:r>
              <a:rPr lang="en-US" dirty="0" smtClean="0">
                <a:ea typeface="+mn-ea"/>
              </a:rPr>
              <a:t>Keep a respectful, empathetic, and 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caring attitude toward everyone. </a:t>
            </a:r>
          </a:p>
          <a:p>
            <a:pPr marL="406400" indent="-406400"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accent6">
                  <a:lumMod val="90000"/>
                  <a:lumOff val="10000"/>
                </a:schemeClr>
              </a:buClr>
              <a:buSzPct val="100000"/>
              <a:buFont typeface="Webdings" charset="2"/>
              <a:buChar char=""/>
              <a:defRPr/>
            </a:pPr>
            <a:r>
              <a:rPr lang="en-US" dirty="0" smtClean="0">
                <a:ea typeface="+mn-ea"/>
              </a:rPr>
              <a:t>Stay away from blame and accusations.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A Word of Caution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17600" y="2024063"/>
            <a:ext cx="4038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A Word of Caution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12950"/>
            <a:ext cx="7772400" cy="4387850"/>
          </a:xfrm>
        </p:spPr>
        <p:txBody>
          <a:bodyPr/>
          <a:lstStyle/>
          <a:p>
            <a:pPr marL="398463" indent="-398463" eaLnBrk="1" hangingPunct="1">
              <a:spcBef>
                <a:spcPts val="600"/>
              </a:spcBef>
              <a:spcAft>
                <a:spcPts val="900"/>
              </a:spcAft>
              <a:buFont typeface="Webdings" panose="05030102010509060703" pitchFamily="18" charset="2"/>
              <a:buNone/>
            </a:pPr>
            <a:r>
              <a:rPr lang="en-US" altLang="en-US" smtClean="0">
                <a:latin typeface="Arial" panose="020B0604020202020204" pitchFamily="34" charset="0"/>
              </a:rPr>
              <a:t>3. Encourage all parties to listen. </a:t>
            </a:r>
          </a:p>
          <a:p>
            <a:pPr marL="398463" indent="-398463" eaLnBrk="1" hangingPunct="1">
              <a:spcBef>
                <a:spcPts val="600"/>
              </a:spcBef>
              <a:spcAft>
                <a:spcPts val="900"/>
              </a:spcAft>
              <a:buFont typeface="Webdings" panose="05030102010509060703" pitchFamily="18" charset="2"/>
              <a:buNone/>
            </a:pPr>
            <a:r>
              <a:rPr lang="en-US" altLang="en-US" smtClean="0">
                <a:latin typeface="Arial" panose="020B0604020202020204" pitchFamily="34" charset="0"/>
              </a:rPr>
              <a:t>4. Identify areas of disagreement. </a:t>
            </a:r>
          </a:p>
          <a:p>
            <a:pPr marL="398463" indent="-398463" eaLnBrk="1" hangingPunct="1">
              <a:spcBef>
                <a:spcPts val="600"/>
              </a:spcBef>
              <a:spcAft>
                <a:spcPts val="900"/>
              </a:spcAft>
              <a:buFont typeface="Webdings" panose="05030102010509060703" pitchFamily="18" charset="2"/>
              <a:buNone/>
            </a:pPr>
            <a:r>
              <a:rPr lang="en-US" altLang="en-US" smtClean="0">
                <a:latin typeface="Arial" panose="020B0604020202020204" pitchFamily="34" charset="0"/>
              </a:rPr>
              <a:t>5. Identify areas of agreement. </a:t>
            </a:r>
          </a:p>
          <a:p>
            <a:pPr marL="398463" indent="-398463" eaLnBrk="1" hangingPunct="1">
              <a:spcBef>
                <a:spcPts val="600"/>
              </a:spcBef>
              <a:spcAft>
                <a:spcPts val="900"/>
              </a:spcAft>
              <a:buFont typeface="Webdings" panose="05030102010509060703" pitchFamily="18" charset="2"/>
              <a:buNone/>
            </a:pPr>
            <a:r>
              <a:rPr lang="en-US" altLang="en-US" smtClean="0">
                <a:latin typeface="Arial" panose="020B0604020202020204" pitchFamily="34" charset="0"/>
              </a:rPr>
              <a:t>6. Search for solutions. </a:t>
            </a:r>
          </a:p>
          <a:p>
            <a:pPr marL="398463" indent="-398463" eaLnBrk="1" hangingPunct="1">
              <a:spcBef>
                <a:spcPts val="600"/>
              </a:spcBef>
              <a:spcAft>
                <a:spcPts val="900"/>
              </a:spcAft>
              <a:buFont typeface="Webdings" panose="05030102010509060703" pitchFamily="18" charset="2"/>
              <a:buNone/>
            </a:pPr>
            <a:r>
              <a:rPr lang="en-US" altLang="en-US" smtClean="0">
                <a:latin typeface="Arial" panose="020B0604020202020204" pitchFamily="34" charset="0"/>
              </a:rPr>
              <a:t>7. Reach a consensus.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Facilitate Collaboration </a:t>
            </a:r>
            <a:r>
              <a:rPr lang="en-US" altLang="en-US" dirty="0" err="1" smtClean="0">
                <a:latin typeface="Arial" panose="020B0604020202020204" pitchFamily="34" charset="0"/>
              </a:rPr>
              <a:t>cont</a:t>
            </a:r>
            <a:r>
              <a:rPr lang="en-US" altLang="en-US" dirty="0" smtClean="0">
                <a:latin typeface="Arial" panose="020B0604020202020204" pitchFamily="34" charset="0"/>
              </a:rPr>
              <a:t>…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6" grpId="0"/>
    </p:bldLst>
  </p:timing>
</p:sld>
</file>

<file path=ppt/theme/theme1.xml><?xml version="1.0" encoding="utf-8"?>
<a:theme xmlns:a="http://schemas.openxmlformats.org/drawingml/2006/main" name="Blank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2A4A0"/>
      </a:accent1>
      <a:accent2>
        <a:srgbClr val="00293F"/>
      </a:accent2>
      <a:accent3>
        <a:srgbClr val="FFE775"/>
      </a:accent3>
      <a:accent4>
        <a:srgbClr val="B91428"/>
      </a:accent4>
      <a:accent5>
        <a:srgbClr val="DAEDEF"/>
      </a:accent5>
      <a:accent6>
        <a:srgbClr val="4D0F1C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750</Words>
  <Application>Microsoft Office PowerPoint</Application>
  <PresentationFormat>On-screen Show (4:3)</PresentationFormat>
  <Paragraphs>151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ＭＳ Ｐゴシック</vt:lpstr>
      <vt:lpstr>Times</vt:lpstr>
      <vt:lpstr>Verdana</vt:lpstr>
      <vt:lpstr>Webdings</vt:lpstr>
      <vt:lpstr>ヒラギノ角ゴ Pro W3</vt:lpstr>
      <vt:lpstr>Blank</vt:lpstr>
      <vt:lpstr>PowerPoint Presentation</vt:lpstr>
      <vt:lpstr>Definitions</vt:lpstr>
      <vt:lpstr>Definitions</vt:lpstr>
      <vt:lpstr>Overview</vt:lpstr>
      <vt:lpstr>Causes of Conflict</vt:lpstr>
      <vt:lpstr>Styles for Resolving Conflict</vt:lpstr>
      <vt:lpstr>Facilitate Collaboration</vt:lpstr>
      <vt:lpstr>A Word of Caution</vt:lpstr>
      <vt:lpstr>Facilitate Collaboration cont…</vt:lpstr>
      <vt:lpstr>Non Violent Communication (NVC)</vt:lpstr>
      <vt:lpstr>Non Violent Communication </vt:lpstr>
      <vt:lpstr>Distinguishing Observations from Evaluations</vt:lpstr>
      <vt:lpstr>Distinguishing Observations from Evaluations</vt:lpstr>
      <vt:lpstr>Distinguishing Observations from Evaluations</vt:lpstr>
      <vt:lpstr>Distinguishing Observations from Evaluations</vt:lpstr>
      <vt:lpstr>Distinguishing Observations from Evaluations</vt:lpstr>
      <vt:lpstr>Distinguishing Observations from Evaluations</vt:lpstr>
      <vt:lpstr>Distinguishing Observations from Evaluations</vt:lpstr>
      <vt:lpstr>Email Blues</vt:lpstr>
      <vt:lpstr>Effective Communication through Email</vt:lpstr>
      <vt:lpstr>10 Email Rules</vt:lpstr>
      <vt:lpstr>10 Email Rules cont’ . . .</vt:lpstr>
      <vt:lpstr>Conclusion</vt:lpstr>
    </vt:vector>
  </TitlesOfParts>
  <Company>Dynamic Graphics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Smith</dc:creator>
  <cp:lastModifiedBy>Ben Smith</cp:lastModifiedBy>
  <cp:revision>105</cp:revision>
  <cp:lastPrinted>2011-06-24T19:13:27Z</cp:lastPrinted>
  <dcterms:created xsi:type="dcterms:W3CDTF">2011-06-24T18:57:45Z</dcterms:created>
  <dcterms:modified xsi:type="dcterms:W3CDTF">2016-01-16T05:18:25Z</dcterms:modified>
</cp:coreProperties>
</file>