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93" r:id="rId4"/>
    <p:sldId id="257" r:id="rId5"/>
    <p:sldId id="295" r:id="rId6"/>
    <p:sldId id="282" r:id="rId7"/>
    <p:sldId id="265" r:id="rId8"/>
    <p:sldId id="286" r:id="rId9"/>
    <p:sldId id="291" r:id="rId10"/>
    <p:sldId id="288" r:id="rId11"/>
    <p:sldId id="296" r:id="rId12"/>
    <p:sldId id="285" r:id="rId13"/>
    <p:sldId id="297" r:id="rId14"/>
    <p:sldId id="298" r:id="rId15"/>
    <p:sldId id="290" r:id="rId16"/>
    <p:sldId id="289" r:id="rId17"/>
    <p:sldId id="287" r:id="rId18"/>
    <p:sldId id="284" r:id="rId19"/>
    <p:sldId id="300" r:id="rId20"/>
    <p:sldId id="301" r:id="rId21"/>
    <p:sldId id="292" r:id="rId22"/>
    <p:sldId id="294" r:id="rId23"/>
    <p:sldId id="299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22C"/>
    <a:srgbClr val="1E3657"/>
    <a:srgbClr val="F8F087"/>
    <a:srgbClr val="F6E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13" autoAdjust="0"/>
  </p:normalViewPr>
  <p:slideViewPr>
    <p:cSldViewPr snapToGrid="0" snapToObjects="1">
      <p:cViewPr>
        <p:scale>
          <a:sx n="60" d="100"/>
          <a:sy n="60" d="100"/>
        </p:scale>
        <p:origin x="-1098" y="-144"/>
      </p:cViewPr>
      <p:guideLst>
        <p:guide orient="horz" pos="1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907B1-4A83-47EE-8411-4D89F9EB789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A03B02-2351-4351-87D1-963E698E80CC}">
      <dgm:prSet/>
      <dgm:spPr/>
      <dgm:t>
        <a:bodyPr/>
        <a:lstStyle/>
        <a:p>
          <a:pPr rtl="0"/>
          <a:r>
            <a:rPr lang="en-US" b="1" dirty="0" smtClean="0"/>
            <a:t>Learn effective ways to present the DCP </a:t>
          </a:r>
        </a:p>
        <a:p>
          <a:pPr rtl="0"/>
          <a:r>
            <a:rPr lang="en-US" b="1" dirty="0" smtClean="0"/>
            <a:t>(Distinguished Club Plan)</a:t>
          </a:r>
          <a:endParaRPr lang="en-US" dirty="0"/>
        </a:p>
      </dgm:t>
    </dgm:pt>
    <dgm:pt modelId="{B581FAC9-24B1-4EB8-A1F7-F4866A41C01A}" type="parTrans" cxnId="{2606C4D8-B5EB-4727-9F7E-49D257CE3190}">
      <dgm:prSet/>
      <dgm:spPr/>
      <dgm:t>
        <a:bodyPr/>
        <a:lstStyle/>
        <a:p>
          <a:endParaRPr lang="en-US"/>
        </a:p>
      </dgm:t>
    </dgm:pt>
    <dgm:pt modelId="{BB4C2050-3022-4270-8541-A13B0605CDA4}" type="sibTrans" cxnId="{2606C4D8-B5EB-4727-9F7E-49D257CE3190}">
      <dgm:prSet/>
      <dgm:spPr/>
      <dgm:t>
        <a:bodyPr/>
        <a:lstStyle/>
        <a:p>
          <a:endParaRPr lang="en-US"/>
        </a:p>
      </dgm:t>
    </dgm:pt>
    <dgm:pt modelId="{0FB59B8C-E0DD-45C3-B02D-7DF7BAF180D1}">
      <dgm:prSet/>
      <dgm:spPr/>
      <dgm:t>
        <a:bodyPr/>
        <a:lstStyle/>
        <a:p>
          <a:pPr rtl="0"/>
          <a:r>
            <a:rPr lang="en-US" b="1" dirty="0" smtClean="0"/>
            <a:t>Learn valuable training tools</a:t>
          </a:r>
          <a:br>
            <a:rPr lang="en-US" b="1" dirty="0" smtClean="0"/>
          </a:br>
          <a:r>
            <a:rPr lang="en-US" b="1" dirty="0" smtClean="0"/>
            <a:t>Learn  methods for how to effectively train  club officers using exercises, games, roundtable format and more</a:t>
          </a:r>
          <a:endParaRPr lang="en-US" dirty="0"/>
        </a:p>
      </dgm:t>
    </dgm:pt>
    <dgm:pt modelId="{B28323A8-88CD-4E8A-BF6A-2AFD6B046C3D}" type="parTrans" cxnId="{42CD814D-79E3-47C1-8952-C845CE288DE8}">
      <dgm:prSet/>
      <dgm:spPr/>
      <dgm:t>
        <a:bodyPr/>
        <a:lstStyle/>
        <a:p>
          <a:endParaRPr lang="en-US"/>
        </a:p>
      </dgm:t>
    </dgm:pt>
    <dgm:pt modelId="{ECAA4FAF-C32B-4359-B09D-8138B5A25A46}" type="sibTrans" cxnId="{42CD814D-79E3-47C1-8952-C845CE288DE8}">
      <dgm:prSet/>
      <dgm:spPr/>
      <dgm:t>
        <a:bodyPr/>
        <a:lstStyle/>
        <a:p>
          <a:endParaRPr lang="en-US"/>
        </a:p>
      </dgm:t>
    </dgm:pt>
    <dgm:pt modelId="{FD41C5E8-8096-440C-81CB-ACEB8332E898}">
      <dgm:prSet/>
      <dgm:spPr/>
      <dgm:t>
        <a:bodyPr/>
        <a:lstStyle/>
        <a:p>
          <a:pPr rtl="0"/>
          <a:r>
            <a:rPr lang="en-US" b="1" dirty="0" smtClean="0"/>
            <a:t>Receive a certificate certifying you as a Trainer for club officer training sessions.</a:t>
          </a:r>
          <a:endParaRPr lang="en-US" dirty="0"/>
        </a:p>
      </dgm:t>
    </dgm:pt>
    <dgm:pt modelId="{24D686F8-6DCD-42E9-A170-4229F3C66FF4}" type="parTrans" cxnId="{2B4B610A-6426-46C8-8545-A1D92B3538B6}">
      <dgm:prSet/>
      <dgm:spPr/>
      <dgm:t>
        <a:bodyPr/>
        <a:lstStyle/>
        <a:p>
          <a:endParaRPr lang="en-US"/>
        </a:p>
      </dgm:t>
    </dgm:pt>
    <dgm:pt modelId="{330D1DD2-EC14-421B-BA9A-46FCB7FB2DB0}" type="sibTrans" cxnId="{2B4B610A-6426-46C8-8545-A1D92B3538B6}">
      <dgm:prSet/>
      <dgm:spPr/>
      <dgm:t>
        <a:bodyPr/>
        <a:lstStyle/>
        <a:p>
          <a:endParaRPr lang="en-US"/>
        </a:p>
      </dgm:t>
    </dgm:pt>
    <dgm:pt modelId="{BCB7B675-0F1A-4780-BDD7-3A2B3B92814D}" type="pres">
      <dgm:prSet presAssocID="{39B907B1-4A83-47EE-8411-4D89F9EB78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77AB31-33E2-42B4-B9A6-BD87A2528284}" type="pres">
      <dgm:prSet presAssocID="{02A03B02-2351-4351-87D1-963E698E80CC}" presName="linNode" presStyleCnt="0"/>
      <dgm:spPr/>
    </dgm:pt>
    <dgm:pt modelId="{842D8037-7B25-4D2B-B777-D694B95D4AFD}" type="pres">
      <dgm:prSet presAssocID="{02A03B02-2351-4351-87D1-963E698E80CC}" presName="parentText" presStyleLbl="node1" presStyleIdx="0" presStyleCnt="3" custScaleX="2639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5DFC0-816F-482A-88E0-398D50ECC77B}" type="pres">
      <dgm:prSet presAssocID="{BB4C2050-3022-4270-8541-A13B0605CDA4}" presName="sp" presStyleCnt="0"/>
      <dgm:spPr/>
    </dgm:pt>
    <dgm:pt modelId="{FB4755EE-0D1C-46B9-BB75-598F8DFCD2E3}" type="pres">
      <dgm:prSet presAssocID="{0FB59B8C-E0DD-45C3-B02D-7DF7BAF180D1}" presName="linNode" presStyleCnt="0"/>
      <dgm:spPr/>
    </dgm:pt>
    <dgm:pt modelId="{B57F17DF-08DD-4C1A-BB27-ECCB882EE1B1}" type="pres">
      <dgm:prSet presAssocID="{0FB59B8C-E0DD-45C3-B02D-7DF7BAF180D1}" presName="parentText" presStyleLbl="node1" presStyleIdx="1" presStyleCnt="3" custScaleX="262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C7F2E-6A50-4C5D-9005-CDBAE97AB93B}" type="pres">
      <dgm:prSet presAssocID="{ECAA4FAF-C32B-4359-B09D-8138B5A25A46}" presName="sp" presStyleCnt="0"/>
      <dgm:spPr/>
    </dgm:pt>
    <dgm:pt modelId="{DAA3E6E4-1BEC-4B83-9F95-37E324783B6D}" type="pres">
      <dgm:prSet presAssocID="{FD41C5E8-8096-440C-81CB-ACEB8332E898}" presName="linNode" presStyleCnt="0"/>
      <dgm:spPr/>
    </dgm:pt>
    <dgm:pt modelId="{F326F984-47C1-4349-9890-89D46D8A48BF}" type="pres">
      <dgm:prSet presAssocID="{FD41C5E8-8096-440C-81CB-ACEB8332E898}" presName="parentText" presStyleLbl="node1" presStyleIdx="2" presStyleCnt="3" custScaleX="2662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06C4D8-B5EB-4727-9F7E-49D257CE3190}" srcId="{39B907B1-4A83-47EE-8411-4D89F9EB7891}" destId="{02A03B02-2351-4351-87D1-963E698E80CC}" srcOrd="0" destOrd="0" parTransId="{B581FAC9-24B1-4EB8-A1F7-F4866A41C01A}" sibTransId="{BB4C2050-3022-4270-8541-A13B0605CDA4}"/>
    <dgm:cxn modelId="{D6B06856-8C24-4742-B156-9093E7B1DE79}" type="presOf" srcId="{0FB59B8C-E0DD-45C3-B02D-7DF7BAF180D1}" destId="{B57F17DF-08DD-4C1A-BB27-ECCB882EE1B1}" srcOrd="0" destOrd="0" presId="urn:microsoft.com/office/officeart/2005/8/layout/vList5"/>
    <dgm:cxn modelId="{5FD010B7-919E-4B23-95B4-C7E8DF007069}" type="presOf" srcId="{02A03B02-2351-4351-87D1-963E698E80CC}" destId="{842D8037-7B25-4D2B-B777-D694B95D4AFD}" srcOrd="0" destOrd="0" presId="urn:microsoft.com/office/officeart/2005/8/layout/vList5"/>
    <dgm:cxn modelId="{6712CDB7-9863-4C4A-8613-E4DCCD5F8F15}" type="presOf" srcId="{39B907B1-4A83-47EE-8411-4D89F9EB7891}" destId="{BCB7B675-0F1A-4780-BDD7-3A2B3B92814D}" srcOrd="0" destOrd="0" presId="urn:microsoft.com/office/officeart/2005/8/layout/vList5"/>
    <dgm:cxn modelId="{42CD814D-79E3-47C1-8952-C845CE288DE8}" srcId="{39B907B1-4A83-47EE-8411-4D89F9EB7891}" destId="{0FB59B8C-E0DD-45C3-B02D-7DF7BAF180D1}" srcOrd="1" destOrd="0" parTransId="{B28323A8-88CD-4E8A-BF6A-2AFD6B046C3D}" sibTransId="{ECAA4FAF-C32B-4359-B09D-8138B5A25A46}"/>
    <dgm:cxn modelId="{AB6A3A9F-EB6D-467E-AE6F-22858C2A9AB3}" type="presOf" srcId="{FD41C5E8-8096-440C-81CB-ACEB8332E898}" destId="{F326F984-47C1-4349-9890-89D46D8A48BF}" srcOrd="0" destOrd="0" presId="urn:microsoft.com/office/officeart/2005/8/layout/vList5"/>
    <dgm:cxn modelId="{2B4B610A-6426-46C8-8545-A1D92B3538B6}" srcId="{39B907B1-4A83-47EE-8411-4D89F9EB7891}" destId="{FD41C5E8-8096-440C-81CB-ACEB8332E898}" srcOrd="2" destOrd="0" parTransId="{24D686F8-6DCD-42E9-A170-4229F3C66FF4}" sibTransId="{330D1DD2-EC14-421B-BA9A-46FCB7FB2DB0}"/>
    <dgm:cxn modelId="{92644750-9296-452D-B543-79FE0635C16C}" type="presParOf" srcId="{BCB7B675-0F1A-4780-BDD7-3A2B3B92814D}" destId="{B077AB31-33E2-42B4-B9A6-BD87A2528284}" srcOrd="0" destOrd="0" presId="urn:microsoft.com/office/officeart/2005/8/layout/vList5"/>
    <dgm:cxn modelId="{9C5BD9CA-0C24-4C46-BBC3-042849170421}" type="presParOf" srcId="{B077AB31-33E2-42B4-B9A6-BD87A2528284}" destId="{842D8037-7B25-4D2B-B777-D694B95D4AFD}" srcOrd="0" destOrd="0" presId="urn:microsoft.com/office/officeart/2005/8/layout/vList5"/>
    <dgm:cxn modelId="{1D0F400A-15EE-4DD4-B690-324A38EB7B7C}" type="presParOf" srcId="{BCB7B675-0F1A-4780-BDD7-3A2B3B92814D}" destId="{5445DFC0-816F-482A-88E0-398D50ECC77B}" srcOrd="1" destOrd="0" presId="urn:microsoft.com/office/officeart/2005/8/layout/vList5"/>
    <dgm:cxn modelId="{A041787D-211E-4656-A734-07C39E1B0F7A}" type="presParOf" srcId="{BCB7B675-0F1A-4780-BDD7-3A2B3B92814D}" destId="{FB4755EE-0D1C-46B9-BB75-598F8DFCD2E3}" srcOrd="2" destOrd="0" presId="urn:microsoft.com/office/officeart/2005/8/layout/vList5"/>
    <dgm:cxn modelId="{6C1BD1D2-DC09-49A6-B279-9E59306D9B98}" type="presParOf" srcId="{FB4755EE-0D1C-46B9-BB75-598F8DFCD2E3}" destId="{B57F17DF-08DD-4C1A-BB27-ECCB882EE1B1}" srcOrd="0" destOrd="0" presId="urn:microsoft.com/office/officeart/2005/8/layout/vList5"/>
    <dgm:cxn modelId="{741CA2DD-503B-4816-94AA-1E79FF1B2DB7}" type="presParOf" srcId="{BCB7B675-0F1A-4780-BDD7-3A2B3B92814D}" destId="{F02C7F2E-6A50-4C5D-9005-CDBAE97AB93B}" srcOrd="3" destOrd="0" presId="urn:microsoft.com/office/officeart/2005/8/layout/vList5"/>
    <dgm:cxn modelId="{B0906AAB-4589-4BBE-842F-FE08BC8B296D}" type="presParOf" srcId="{BCB7B675-0F1A-4780-BDD7-3A2B3B92814D}" destId="{DAA3E6E4-1BEC-4B83-9F95-37E324783B6D}" srcOrd="4" destOrd="0" presId="urn:microsoft.com/office/officeart/2005/8/layout/vList5"/>
    <dgm:cxn modelId="{1E4FDC39-EA8D-4600-9306-AF7F93EC090C}" type="presParOf" srcId="{DAA3E6E4-1BEC-4B83-9F95-37E324783B6D}" destId="{F326F984-47C1-4349-9890-89D46D8A48B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D8037-7B25-4D2B-B777-D694B95D4AFD}">
      <dsp:nvSpPr>
        <dsp:cNvPr id="0" name=""/>
        <dsp:cNvSpPr/>
      </dsp:nvSpPr>
      <dsp:spPr>
        <a:xfrm>
          <a:off x="156343" y="1888"/>
          <a:ext cx="7167400" cy="1246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Learn effective ways to present the DCP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(Distinguished Club Plan)</a:t>
          </a:r>
          <a:endParaRPr lang="en-US" sz="2200" kern="1200" dirty="0"/>
        </a:p>
      </dsp:txBody>
      <dsp:txXfrm>
        <a:off x="217188" y="62733"/>
        <a:ext cx="7045710" cy="1124728"/>
      </dsp:txXfrm>
    </dsp:sp>
    <dsp:sp modelId="{B57F17DF-08DD-4C1A-BB27-ECCB882EE1B1}">
      <dsp:nvSpPr>
        <dsp:cNvPr id="0" name=""/>
        <dsp:cNvSpPr/>
      </dsp:nvSpPr>
      <dsp:spPr>
        <a:xfrm>
          <a:off x="156343" y="1310627"/>
          <a:ext cx="7118792" cy="1246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Learn valuable training tools</a:t>
          </a:r>
          <a:br>
            <a:rPr lang="en-US" sz="2100" b="1" kern="1200" dirty="0" smtClean="0"/>
          </a:br>
          <a:r>
            <a:rPr lang="en-US" sz="2100" b="1" kern="1200" dirty="0" smtClean="0"/>
            <a:t>Learn  methods for how to effectively train  club officers using exercises, games, roundtable format and more</a:t>
          </a:r>
          <a:endParaRPr lang="en-US" sz="2100" kern="1200" dirty="0"/>
        </a:p>
      </dsp:txBody>
      <dsp:txXfrm>
        <a:off x="217188" y="1371472"/>
        <a:ext cx="6997102" cy="1124728"/>
      </dsp:txXfrm>
    </dsp:sp>
    <dsp:sp modelId="{F326F984-47C1-4349-9890-89D46D8A48BF}">
      <dsp:nvSpPr>
        <dsp:cNvPr id="0" name=""/>
        <dsp:cNvSpPr/>
      </dsp:nvSpPr>
      <dsp:spPr>
        <a:xfrm>
          <a:off x="156343" y="2619366"/>
          <a:ext cx="7230455" cy="1246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Receive a certificate certifying you as a Trainer for club officer training sessions.</a:t>
          </a:r>
          <a:endParaRPr lang="en-US" sz="2100" kern="1200" dirty="0"/>
        </a:p>
      </dsp:txBody>
      <dsp:txXfrm>
        <a:off x="217188" y="2680211"/>
        <a:ext cx="7108765" cy="1124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45369DB-A3F8-4FCE-B7C5-898DC62B241F}" type="datetime1">
              <a:rPr lang="en-US"/>
              <a:pPr>
                <a:defRPr/>
              </a:pPr>
              <a:t>6/15/2013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7B61E95-6E34-43A5-951D-E5728196F2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78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6840EBD-97EA-4E2F-8BD8-EAEFBABD2072}" type="datetime1">
              <a:rPr lang="en-US"/>
              <a:pPr>
                <a:defRPr/>
              </a:pPr>
              <a:t>6/15/2013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A63E7A5-011E-42B7-BC55-D07D2D5F47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3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3E7A5-011E-42B7-BC55-D07D2D5F47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6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3E7A5-011E-42B7-BC55-D07D2D5F47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85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groups, report</a:t>
            </a:r>
            <a:r>
              <a:rPr lang="en-US" baseline="0" dirty="0" smtClean="0"/>
              <a:t> ideas for training DCP. Joan  3-5 people  one minute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3E7A5-011E-42B7-BC55-D07D2D5F47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3E7A5-011E-42B7-BC55-D07D2D5F47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93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3E7A5-011E-42B7-BC55-D07D2D5F47E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53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3E7A5-011E-42B7-BC55-D07D2D5F47E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49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3E7A5-011E-42B7-BC55-D07D2D5F47E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64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3E7A5-011E-42B7-BC55-D07D2D5F47E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40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 and </a:t>
            </a:r>
            <a:r>
              <a:rPr lang="en-US" smtClean="0"/>
              <a:t>joan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3E7A5-011E-42B7-BC55-D07D2D5F47E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0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410" y="935441"/>
            <a:ext cx="6184320" cy="1470025"/>
          </a:xfrm>
          <a:prstGeom prst="rect">
            <a:avLst/>
          </a:prstGeom>
        </p:spPr>
        <p:txBody>
          <a:bodyPr/>
          <a:lstStyle>
            <a:lvl1pPr algn="l">
              <a:defRPr sz="4400" b="1" i="0">
                <a:solidFill>
                  <a:srgbClr val="1E3657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410" y="2938052"/>
            <a:ext cx="6519390" cy="29508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97F09CA-75C4-4D71-9B9E-64DA2716E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7" name="Picture 6" descr="ppt pg bkgd-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ransition>
    <p:cut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6tm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6tm.org/club-officer-training-materials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t pg bkgd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72055" y="331076"/>
            <a:ext cx="766204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 Bold" charset="0"/>
              </a:rPr>
              <a:t>District 6 Toastmasters</a:t>
            </a:r>
          </a:p>
          <a:p>
            <a:endParaRPr lang="en-US" sz="4000" b="1" dirty="0" smtClean="0">
              <a:solidFill>
                <a:schemeClr val="bg1"/>
              </a:solidFill>
              <a:latin typeface="Arial Bold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Arial Bold" charset="0"/>
              </a:rPr>
              <a:t>              Train the Trainer </a:t>
            </a:r>
            <a:endParaRPr lang="en-US" sz="4800" b="1" dirty="0">
              <a:solidFill>
                <a:schemeClr val="bg1"/>
              </a:solidFill>
              <a:latin typeface="Arial Bold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1376" y="2516290"/>
            <a:ext cx="56927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8F087"/>
                </a:solidFill>
                <a:cs typeface="Arial" pitchFamily="34" charset="0"/>
              </a:rPr>
              <a:t>                     June 15, 2013</a:t>
            </a:r>
          </a:p>
          <a:p>
            <a:r>
              <a:rPr lang="en-US" sz="2400" dirty="0" smtClean="0">
                <a:solidFill>
                  <a:srgbClr val="F8F087"/>
                </a:solidFill>
                <a:cs typeface="Arial" pitchFamily="34" charset="0"/>
              </a:rPr>
              <a:t>		Presented by District Trainers: 				Joan Watson &amp; Pat Croal</a:t>
            </a:r>
            <a:endParaRPr lang="en-US" sz="2400" dirty="0">
              <a:solidFill>
                <a:srgbClr val="F8F087"/>
              </a:solidFill>
              <a:cs typeface="Arial" pitchFamily="34" charset="0"/>
            </a:endParaRP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646386" y="4803775"/>
            <a:ext cx="755305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Tools for Trainers Who Train Club Officers</a:t>
            </a:r>
            <a:endParaRPr lang="en-US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614" y="709449"/>
            <a:ext cx="6712116" cy="1696018"/>
          </a:xfrm>
        </p:spPr>
        <p:txBody>
          <a:bodyPr/>
          <a:lstStyle/>
          <a:p>
            <a:r>
              <a:rPr lang="en-US" dirty="0" smtClean="0"/>
              <a:t>Give them something of Value Right Away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2340" y="2727434"/>
            <a:ext cx="6519390" cy="2950822"/>
          </a:xfrm>
        </p:spPr>
        <p:txBody>
          <a:bodyPr/>
          <a:lstStyle/>
          <a:p>
            <a:r>
              <a:rPr lang="en-US" dirty="0" smtClean="0"/>
              <a:t>Get them engaged…</a:t>
            </a:r>
          </a:p>
          <a:p>
            <a:endParaRPr lang="en-US" sz="3400" dirty="0" smtClean="0"/>
          </a:p>
          <a:p>
            <a:r>
              <a:rPr lang="en-US" sz="3400" dirty="0" smtClean="0"/>
              <a:t>Ideas for training the Distinguished Club Plan</a:t>
            </a:r>
            <a:endParaRPr lang="en-US" sz="3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0331" y="457201"/>
            <a:ext cx="6826469" cy="851338"/>
          </a:xfrm>
        </p:spPr>
        <p:txBody>
          <a:bodyPr/>
          <a:lstStyle/>
          <a:p>
            <a:r>
              <a:rPr lang="en-US" dirty="0" smtClean="0"/>
              <a:t>Engage the Participants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5379" y="1308538"/>
            <a:ext cx="7031421" cy="5047811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600" dirty="0" smtClean="0"/>
              <a:t>Create participatory learning situations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dirty="0" smtClean="0"/>
              <a:t> Use a variety of presentation styles, media, exercises and activities to keep interest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dirty="0" smtClean="0"/>
              <a:t>Change pace/activity every 30 minutes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dirty="0" smtClean="0"/>
              <a:t>Change location of seating arrangements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dirty="0" smtClean="0"/>
              <a:t>Use examples that participants can relate to their jobs/club/situation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dirty="0" smtClean="0"/>
              <a:t>Encourage participants to contribute their experiences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dirty="0" smtClean="0"/>
              <a:t>Use humor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dirty="0" smtClean="0"/>
              <a:t>Keep everyone alert!</a:t>
            </a:r>
          </a:p>
          <a:p>
            <a:pPr>
              <a:buFont typeface="Wingdings" pitchFamily="2" charset="2"/>
              <a:buChar char="q"/>
            </a:pPr>
            <a:endParaRPr lang="en-US" sz="26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631" y="536028"/>
            <a:ext cx="6184320" cy="1470025"/>
          </a:xfrm>
        </p:spPr>
        <p:txBody>
          <a:bodyPr/>
          <a:lstStyle/>
          <a:p>
            <a:r>
              <a:rPr lang="en-US" dirty="0" smtClean="0"/>
              <a:t>Adult Learners learn in a variety of ways…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546" y="2405466"/>
            <a:ext cx="7106254" cy="2950822"/>
          </a:xfrm>
        </p:spPr>
        <p:txBody>
          <a:bodyPr/>
          <a:lstStyle/>
          <a:p>
            <a:r>
              <a:rPr lang="en-US" dirty="0" smtClean="0"/>
              <a:t>Know learning styles &amp; how to engage each area: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Auditory – listening to the message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Visual – seeing, demonstrations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Tactile – hands-on learning…”doing”, practicing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Adult Learners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0904" y="2632841"/>
            <a:ext cx="6995896" cy="2950822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Self directed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Have more life experiences &amp; knowledge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Need material to be relevant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Practical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410" y="311478"/>
            <a:ext cx="6184320" cy="1470025"/>
          </a:xfrm>
        </p:spPr>
        <p:txBody>
          <a:bodyPr/>
          <a:lstStyle/>
          <a:p>
            <a:r>
              <a:rPr lang="en-US" dirty="0" smtClean="0"/>
              <a:t>Andragogy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9780" y="938047"/>
            <a:ext cx="6117020" cy="1686911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/>
              <a:t>Process of helping adults learn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/>
              <a:t>Focused on the learner, not the teacher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71860" y="2733401"/>
            <a:ext cx="618432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3657"/>
                </a:solidFill>
                <a:effectLst/>
                <a:uLnTx/>
                <a:uFillTx/>
                <a:latin typeface="Arial Bold"/>
                <a:ea typeface="ヒラギノ角ゴ Pro W3" charset="-128"/>
                <a:cs typeface="Arial Bold"/>
              </a:rPr>
              <a:t>Understanding the Adult Learner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E3657"/>
              </a:solidFill>
              <a:effectLst/>
              <a:uLnTx/>
              <a:uFillTx/>
              <a:latin typeface="Arial Bold"/>
              <a:ea typeface="ヒラギノ角ゴ Pro W3" charset="-128"/>
              <a:cs typeface="Arial Bold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86000" y="4203426"/>
            <a:ext cx="6553199" cy="1686911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ヒラギノ角ゴ Pro W3" charset="-128"/>
                <a:cs typeface="Arial"/>
              </a:rPr>
              <a:t>Learn differently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ヒラギノ角ゴ Pro W3" charset="-128"/>
                <a:cs typeface="Arial"/>
              </a:rPr>
              <a:t> from children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noProof="0" dirty="0" smtClean="0">
                <a:latin typeface="Arial"/>
                <a:cs typeface="Arial"/>
              </a:rPr>
              <a:t>Require different approaches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noProof="0" dirty="0" smtClean="0">
                <a:latin typeface="Arial"/>
                <a:cs typeface="Arial"/>
              </a:rPr>
              <a:t>Effectiveness = Understanding how adults learn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ヒラギノ角ゴ Pro W3" charset="-128"/>
              <a:cs typeface="Arial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ヒラギノ角ゴ Pro W3" charset="-128"/>
              <a:cs typeface="Arial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410" y="200429"/>
            <a:ext cx="6184320" cy="981986"/>
          </a:xfrm>
        </p:spPr>
        <p:txBody>
          <a:bodyPr/>
          <a:lstStyle/>
          <a:p>
            <a:r>
              <a:rPr lang="en-US" dirty="0" smtClean="0"/>
              <a:t>Trainers…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5379" y="1182415"/>
            <a:ext cx="7031421" cy="5539060"/>
          </a:xfrm>
        </p:spPr>
        <p:txBody>
          <a:bodyPr/>
          <a:lstStyle/>
          <a:p>
            <a:r>
              <a:rPr lang="en-US" dirty="0" smtClean="0"/>
              <a:t>Determine which skills are needed by participants to reach their stated goals and provides opportunities for developing those skills. </a:t>
            </a:r>
          </a:p>
          <a:p>
            <a:endParaRPr lang="en-US" sz="1200" dirty="0" smtClean="0"/>
          </a:p>
          <a:p>
            <a:r>
              <a:rPr lang="en-US" dirty="0" smtClean="0"/>
              <a:t>Suggestions: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Role Plays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Exercises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Case Studies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Demonstrations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Quizzes/Trivia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0331" y="488731"/>
            <a:ext cx="6826469" cy="1916735"/>
          </a:xfrm>
        </p:spPr>
        <p:txBody>
          <a:bodyPr/>
          <a:lstStyle/>
          <a:p>
            <a:r>
              <a:rPr lang="en-US" sz="4000" dirty="0" smtClean="0"/>
              <a:t>Know Generational Differences &amp; Personality Types…and how they learn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959" y="2938052"/>
            <a:ext cx="7204841" cy="2950822"/>
          </a:xfrm>
        </p:spPr>
        <p:txBody>
          <a:bodyPr/>
          <a:lstStyle/>
          <a:p>
            <a:r>
              <a:rPr lang="en-US" dirty="0" smtClean="0"/>
              <a:t>Gen X					Directives</a:t>
            </a:r>
          </a:p>
          <a:p>
            <a:r>
              <a:rPr lang="en-US" dirty="0" smtClean="0"/>
              <a:t>Gen Y’s					Amiables</a:t>
            </a:r>
          </a:p>
          <a:p>
            <a:r>
              <a:rPr lang="en-US" dirty="0" smtClean="0"/>
              <a:t>Baby Boomers		Helpers</a:t>
            </a:r>
          </a:p>
          <a:p>
            <a:r>
              <a:rPr lang="en-US" dirty="0" smtClean="0"/>
              <a:t>Extroverts				Technical</a:t>
            </a:r>
          </a:p>
          <a:p>
            <a:r>
              <a:rPr lang="en-US" dirty="0" smtClean="0"/>
              <a:t>Introverts				Talkers</a:t>
            </a:r>
          </a:p>
          <a:p>
            <a:r>
              <a:rPr lang="en-US" dirty="0" smtClean="0"/>
              <a:t>Other types</a:t>
            </a:r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5379" y="264182"/>
            <a:ext cx="7031421" cy="807874"/>
          </a:xfrm>
        </p:spPr>
        <p:txBody>
          <a:bodyPr/>
          <a:lstStyle/>
          <a:p>
            <a:r>
              <a:rPr lang="en-US" dirty="0" smtClean="0"/>
              <a:t>Techniques for Effective </a:t>
            </a:r>
            <a:r>
              <a:rPr lang="en-US" dirty="0"/>
              <a:t>T</a:t>
            </a:r>
            <a:r>
              <a:rPr lang="en-US" dirty="0" smtClean="0"/>
              <a:t>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773" y="1734206"/>
            <a:ext cx="7630510" cy="4622143"/>
          </a:xfrm>
        </p:spPr>
        <p:txBody>
          <a:bodyPr/>
          <a:lstStyle/>
          <a:p>
            <a:r>
              <a:rPr lang="en-US" dirty="0" smtClean="0"/>
              <a:t>Change up activities every 8-10 minutes to strategically appeal to different learning types.</a:t>
            </a:r>
          </a:p>
          <a:p>
            <a:endParaRPr lang="en-US" sz="14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Ask a question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Show something “attention-grabbing” on screen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Offer a hand-out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Offer challenges: quizzes or break-out groups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Games, trivia, competition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3848" y="630621"/>
            <a:ext cx="7204842" cy="1470025"/>
          </a:xfrm>
        </p:spPr>
        <p:txBody>
          <a:bodyPr/>
          <a:lstStyle/>
          <a:p>
            <a:r>
              <a:rPr lang="en-US" dirty="0" smtClean="0"/>
              <a:t>Preparation for Club Officer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4662" y="2405466"/>
            <a:ext cx="7252138" cy="34834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Know your </a:t>
            </a:r>
            <a:r>
              <a:rPr lang="en-US" dirty="0" smtClean="0"/>
              <a:t>a</a:t>
            </a:r>
            <a:r>
              <a:rPr lang="en-US" smtClean="0"/>
              <a:t>udience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subject area (specific officer role)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Prepare, read  &amp; know training 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Organize resources: officer manuals, power point presentation, handouts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agenda with objectives and activities for learning.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52100" y="178697"/>
            <a:ext cx="6519390" cy="1470025"/>
          </a:xfrm>
        </p:spPr>
        <p:txBody>
          <a:bodyPr/>
          <a:lstStyle/>
          <a:p>
            <a:r>
              <a:rPr lang="en-US" dirty="0" smtClean="0"/>
              <a:t>Club Officer Training</a:t>
            </a:r>
            <a:br>
              <a:rPr lang="en-US" dirty="0" smtClean="0"/>
            </a:br>
            <a:r>
              <a:rPr lang="en-US" dirty="0" smtClean="0"/>
              <a:t>       Home page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smtClean="0">
                <a:hlinkClick r:id="rId3"/>
              </a:rPr>
              <a:t>www.d6tm.org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90" y="2368144"/>
            <a:ext cx="8049610" cy="448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62558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016331" y="935038"/>
            <a:ext cx="6654333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/>
            </a:r>
            <a:br>
              <a:rPr lang="en-US" dirty="0" smtClean="0">
                <a:latin typeface="Arial Bold" charset="0"/>
              </a:rPr>
            </a:br>
            <a:endParaRPr lang="en-US" dirty="0" smtClean="0">
              <a:latin typeface="Arial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797269" y="1827017"/>
            <a:ext cx="6376975" cy="2951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r>
              <a:rPr lang="en-US" sz="4000" i="1" dirty="0" smtClean="0">
                <a:latin typeface="+mn-lt"/>
              </a:rPr>
              <a:t>Tell me and I forget, teach me and I remember, involve me and I learn. </a:t>
            </a:r>
          </a:p>
          <a:p>
            <a:pPr eaLnBrk="1" hangingPunct="1">
              <a:spcAft>
                <a:spcPts val="600"/>
              </a:spcAft>
            </a:pPr>
            <a:r>
              <a:rPr lang="en-US" sz="4000" b="1" dirty="0" smtClean="0">
                <a:latin typeface="+mn-lt"/>
                <a:cs typeface="Arial" pitchFamily="34" charset="0"/>
              </a:rPr>
              <a:t>-Benjamin </a:t>
            </a:r>
            <a:r>
              <a:rPr lang="en-US" sz="3600" b="1" dirty="0" smtClean="0">
                <a:latin typeface="+mn-lt"/>
                <a:cs typeface="Arial" pitchFamily="34" charset="0"/>
              </a:rPr>
              <a:t>Franklin</a:t>
            </a:r>
          </a:p>
          <a:p>
            <a:pPr eaLnBrk="1" hangingPunct="1"/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346" y="200428"/>
            <a:ext cx="7504386" cy="1470025"/>
          </a:xfrm>
        </p:spPr>
        <p:txBody>
          <a:bodyPr/>
          <a:lstStyle/>
          <a:p>
            <a:r>
              <a:rPr lang="en-US" dirty="0" smtClean="0"/>
              <a:t>Presentations &amp; Manuals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3" y="1670453"/>
            <a:ext cx="9053677" cy="4985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66047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4566" y="583325"/>
            <a:ext cx="6842234" cy="1822142"/>
          </a:xfrm>
        </p:spPr>
        <p:txBody>
          <a:bodyPr/>
          <a:lstStyle/>
          <a:p>
            <a:r>
              <a:rPr lang="en-US" dirty="0" smtClean="0"/>
              <a:t>During the Training Session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193" y="2144110"/>
            <a:ext cx="7220607" cy="348340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Ice breaker activity – tie it to learning the DCP. Set the tone for the training…interactive training yields more understanding.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Engage audience &amp; keep energy level high…creates desire to learn more. </a:t>
            </a:r>
          </a:p>
          <a:p>
            <a:pPr marL="514350" indent="-514350">
              <a:buAutoNum type="arabicPeriod"/>
            </a:pPr>
            <a:r>
              <a:rPr lang="en-US" dirty="0" smtClean="0"/>
              <a:t>Check learning with participants. Did they learn something? Did they get what they needed?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0786" y="1907628"/>
            <a:ext cx="7126014" cy="3042744"/>
          </a:xfrm>
        </p:spPr>
        <p:txBody>
          <a:bodyPr/>
          <a:lstStyle/>
          <a:p>
            <a:r>
              <a:rPr lang="en-US" dirty="0" smtClean="0"/>
              <a:t>What did you learn?</a:t>
            </a:r>
          </a:p>
          <a:p>
            <a:endParaRPr lang="en-US" dirty="0" smtClean="0"/>
          </a:p>
          <a:p>
            <a:r>
              <a:rPr lang="en-US" dirty="0" smtClean="0"/>
              <a:t>What will you take away?</a:t>
            </a:r>
          </a:p>
          <a:p>
            <a:endParaRPr lang="en-US" dirty="0" smtClean="0"/>
          </a:p>
          <a:p>
            <a:r>
              <a:rPr lang="en-US" dirty="0" smtClean="0"/>
              <a:t>How will you apply this to your training session?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2317" y="604366"/>
            <a:ext cx="7283669" cy="893359"/>
          </a:xfrm>
        </p:spPr>
        <p:txBody>
          <a:bodyPr/>
          <a:lstStyle/>
          <a:p>
            <a:r>
              <a:rPr lang="en-US" sz="4000" dirty="0" smtClean="0"/>
              <a:t>Tools for Continued Learning   </a:t>
            </a:r>
            <a:br>
              <a:rPr lang="en-US" sz="4000" dirty="0" smtClean="0"/>
            </a:br>
            <a:r>
              <a:rPr lang="en-US" sz="4000" dirty="0"/>
              <a:t> </a:t>
            </a:r>
            <a:r>
              <a:rPr lang="en-US" sz="4000" dirty="0" smtClean="0"/>
              <a:t>    Training Club Officers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2317" y="2405466"/>
            <a:ext cx="7094483" cy="3950884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Club Leadership Handbook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Distinguished Club Plan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Club Officer Training Manuals and Power point training for each club office:</a:t>
            </a:r>
          </a:p>
          <a:p>
            <a:pPr lvl="1"/>
            <a:r>
              <a:rPr lang="en-US" sz="2400" dirty="0" smtClean="0">
                <a:hlinkClick r:id="rId2"/>
              </a:rPr>
              <a:t>http://www.d6tm.org/club-officer-training-materials/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Module “From Speaker to Trainer”, available from Toastmasters International (4.5 hr workshop) – A Success Communication Module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7865" y="415179"/>
            <a:ext cx="6184320" cy="1470025"/>
          </a:xfrm>
        </p:spPr>
        <p:txBody>
          <a:bodyPr/>
          <a:lstStyle/>
          <a:p>
            <a:r>
              <a:rPr lang="en-US" sz="2800" dirty="0" smtClean="0"/>
              <a:t>Toastmasters International “From Speaker to Trainer” Success Communication Module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5833" y="2049517"/>
            <a:ext cx="7551683" cy="3839357"/>
          </a:xfrm>
        </p:spPr>
        <p:txBody>
          <a:bodyPr/>
          <a:lstStyle/>
          <a:p>
            <a:r>
              <a:rPr lang="en-US" sz="1800" b="1" dirty="0" smtClean="0"/>
              <a:t>The entire 4 ½ hour module covers the following learning objectives &amp; exercises: </a:t>
            </a:r>
          </a:p>
          <a:p>
            <a:endParaRPr lang="en-US" sz="1800" b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sz="1800" b="1" dirty="0" smtClean="0"/>
              <a:t>Conducting warm-up exercises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b="1" dirty="0" smtClean="0"/>
              <a:t>Determining participants’ expectations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b="1" dirty="0" smtClean="0"/>
              <a:t>Conducting a gap analysis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b="1" dirty="0" smtClean="0"/>
              <a:t>Writing training objectives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b="1" dirty="0" smtClean="0"/>
              <a:t>Identifying the characteristics of an effective trainer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b="1" dirty="0" smtClean="0"/>
              <a:t>Conducting an effective role-play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b="1" dirty="0" smtClean="0"/>
              <a:t>Determining presentation styles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b="1" dirty="0" smtClean="0"/>
              <a:t>Preparing a lesson plan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b="1" dirty="0" smtClean="0"/>
              <a:t>Handling difficult behavior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b="1" dirty="0" smtClean="0"/>
              <a:t>Applying your skills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4925732" cy="90593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 smtClean="0">
                <a:latin typeface="Arial Bold" charset="0"/>
              </a:rPr>
              <a:t>Agenda/Objectives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3895287"/>
              </p:ext>
            </p:extLst>
          </p:nvPr>
        </p:nvGraphicFramePr>
        <p:xfrm>
          <a:off x="1277007" y="1796527"/>
          <a:ext cx="7543143" cy="3867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7269" y="1087821"/>
            <a:ext cx="7094483" cy="4903075"/>
          </a:xfrm>
        </p:spPr>
        <p:txBody>
          <a:bodyPr/>
          <a:lstStyle/>
          <a:p>
            <a:pPr algn="ctr"/>
            <a:r>
              <a:rPr lang="en-US" sz="4000" b="0" dirty="0" smtClean="0"/>
              <a:t>As a Toastmaster, we have been trained to inform,</a:t>
            </a:r>
            <a:br>
              <a:rPr lang="en-US" sz="4000" b="0" dirty="0" smtClean="0"/>
            </a:br>
            <a:r>
              <a:rPr lang="en-US" sz="4000" b="0" dirty="0" smtClean="0"/>
              <a:t>influence and inspire our audience.</a:t>
            </a:r>
            <a:br>
              <a:rPr lang="en-US" sz="4000" b="0" dirty="0" smtClean="0"/>
            </a:br>
            <a:r>
              <a:rPr lang="en-US" sz="4000" b="0" dirty="0" smtClean="0"/>
              <a:t/>
            </a:r>
            <a:br>
              <a:rPr lang="en-US" sz="4000" b="0" dirty="0" smtClean="0"/>
            </a:br>
            <a:r>
              <a:rPr lang="en-US" sz="4000" b="0" dirty="0" smtClean="0"/>
              <a:t>Trainers aim to</a:t>
            </a:r>
            <a:br>
              <a:rPr lang="en-US" sz="4000" b="0" dirty="0" smtClean="0"/>
            </a:br>
            <a:r>
              <a:rPr lang="en-US" sz="4000" b="0" dirty="0" smtClean="0"/>
              <a:t>transfer knowledge and skills through training.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741488" y="469870"/>
            <a:ext cx="6945312" cy="87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 smtClean="0">
                <a:latin typeface="Arial Bold" charset="0"/>
              </a:rPr>
              <a:t>Items to Know as a Trainer: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198179" y="1865377"/>
            <a:ext cx="7709338" cy="414128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DCP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must be covered at all club officer training sessions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Minimum 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trained officers/club for DCP goal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First Round objective: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learn officer roles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July 20 TLI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Crowne Plaza – Big training opportunity for club officers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Club Officer Training deadline: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August 31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797269" y="677918"/>
            <a:ext cx="6999889" cy="72521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Speaking vs. Training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123793" y="1686910"/>
            <a:ext cx="2846024" cy="3799490"/>
          </a:xfrm>
        </p:spPr>
        <p:txBody>
          <a:bodyPr/>
          <a:lstStyle/>
          <a:p>
            <a:r>
              <a:rPr lang="en-US" b="1" dirty="0" smtClean="0"/>
              <a:t>Training: </a:t>
            </a:r>
          </a:p>
          <a:p>
            <a:pPr lvl="0">
              <a:defRPr/>
            </a:pPr>
            <a:r>
              <a:rPr lang="en-US" dirty="0" smtClean="0"/>
              <a:t>Inform</a:t>
            </a:r>
          </a:p>
          <a:p>
            <a:pPr lvl="0">
              <a:defRPr/>
            </a:pPr>
            <a:r>
              <a:rPr lang="en-US" dirty="0" smtClean="0"/>
              <a:t>Entertain</a:t>
            </a:r>
          </a:p>
          <a:p>
            <a:pPr lvl="0">
              <a:defRPr/>
            </a:pPr>
            <a:r>
              <a:rPr lang="en-US" dirty="0" smtClean="0"/>
              <a:t>Inspire</a:t>
            </a:r>
          </a:p>
          <a:p>
            <a:pPr lvl="0">
              <a:defRPr/>
            </a:pPr>
            <a:r>
              <a:rPr lang="en-US" dirty="0" smtClean="0"/>
              <a:t>Motivate</a:t>
            </a:r>
          </a:p>
          <a:p>
            <a:pPr lvl="0">
              <a:defRPr/>
            </a:pPr>
            <a:r>
              <a:rPr lang="en-US" dirty="0" smtClean="0"/>
              <a:t>…even more preparation</a:t>
            </a:r>
          </a:p>
          <a:p>
            <a:endParaRPr lang="en-US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797269" y="1686910"/>
            <a:ext cx="2846024" cy="295082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ヒラギノ角ゴ Pro W3" charset="-128"/>
                <a:cs typeface="Arial"/>
              </a:rPr>
              <a:t>Speaking: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Inform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Entertain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ヒラギノ角ゴ Pro W3" charset="-128"/>
                <a:cs typeface="Arial"/>
              </a:rPr>
              <a:t>Inspire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Motivate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ヒラギノ角ゴ Pro W3" charset="-128"/>
              <a:cs typeface="Arial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797269" y="677918"/>
            <a:ext cx="6999889" cy="72521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Speaking vs. Training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123793" y="1686910"/>
            <a:ext cx="2846024" cy="3799490"/>
          </a:xfrm>
        </p:spPr>
        <p:txBody>
          <a:bodyPr/>
          <a:lstStyle/>
          <a:p>
            <a:r>
              <a:rPr lang="en-US" b="1" dirty="0" smtClean="0"/>
              <a:t>Training: </a:t>
            </a:r>
          </a:p>
          <a:p>
            <a:r>
              <a:rPr lang="en-US" dirty="0" smtClean="0"/>
              <a:t>Must engage participants enough to follow instructions and per form complex activities</a:t>
            </a:r>
            <a:endParaRPr lang="en-US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797269" y="1686910"/>
            <a:ext cx="2846024" cy="295082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ヒラギノ角ゴ Pro W3" charset="-128"/>
                <a:cs typeface="Arial"/>
              </a:rPr>
              <a:t>Speaking: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Capture audience’s “passive” attention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dirty="0" smtClean="0">
              <a:latin typeface="Arial"/>
              <a:cs typeface="Arial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latin typeface="Arial"/>
                <a:cs typeface="Arial"/>
              </a:rPr>
              <a:t>Teaching: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Evoke interest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Goal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2340" y="1907628"/>
            <a:ext cx="6519390" cy="4448722"/>
          </a:xfrm>
        </p:spPr>
        <p:txBody>
          <a:bodyPr/>
          <a:lstStyle/>
          <a:p>
            <a:r>
              <a:rPr lang="en-US" dirty="0" smtClean="0"/>
              <a:t>In your participants…see a learned, observable behavior that they learn to apply to their daily (or training) tasks. </a:t>
            </a:r>
          </a:p>
          <a:p>
            <a:endParaRPr lang="en-US" dirty="0" smtClean="0"/>
          </a:p>
          <a:p>
            <a:r>
              <a:rPr lang="en-US" dirty="0" smtClean="0"/>
              <a:t>As trainers, you are training club officers to lead their clubs by demonstrating leadership and an understanding of the “tasks” required for each officer position.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756</Words>
  <Application>Microsoft Office PowerPoint</Application>
  <PresentationFormat>On-screen Show (4:3)</PresentationFormat>
  <Paragraphs>160</Paragraphs>
  <Slides>23</Slides>
  <Notes>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 </vt:lpstr>
      <vt:lpstr>Toastmasters International “From Speaker to Trainer” Success Communication Module</vt:lpstr>
      <vt:lpstr>Agenda/Objectives</vt:lpstr>
      <vt:lpstr>As a Toastmaster, we have been trained to inform, influence and inspire our audience.  Trainers aim to transfer knowledge and skills through training. </vt:lpstr>
      <vt:lpstr>Items to Know as a Trainer:</vt:lpstr>
      <vt:lpstr>Speaking vs. Training</vt:lpstr>
      <vt:lpstr>Speaking vs. Training</vt:lpstr>
      <vt:lpstr>Training Goal</vt:lpstr>
      <vt:lpstr>Give them something of Value Right Away</vt:lpstr>
      <vt:lpstr>Engage the Participants</vt:lpstr>
      <vt:lpstr>Adult Learners learn in a variety of ways…</vt:lpstr>
      <vt:lpstr>Characteristics of Adult Learners</vt:lpstr>
      <vt:lpstr>Andragogy</vt:lpstr>
      <vt:lpstr>Trainers…</vt:lpstr>
      <vt:lpstr>Know Generational Differences &amp; Personality Types…and how they learn </vt:lpstr>
      <vt:lpstr>Techniques for Effective Training</vt:lpstr>
      <vt:lpstr>Preparation for Club Officer Training</vt:lpstr>
      <vt:lpstr>Club Officer Training        Home page       www.d6tm.org </vt:lpstr>
      <vt:lpstr>Presentations &amp; Manuals</vt:lpstr>
      <vt:lpstr>During the Training Session </vt:lpstr>
      <vt:lpstr>Conclusion</vt:lpstr>
      <vt:lpstr>Tools for Continued Learning         Training Club Officers</vt:lpstr>
    </vt:vector>
  </TitlesOfParts>
  <Company>Toastmasters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Graphic user</dc:creator>
  <cp:lastModifiedBy>Joan</cp:lastModifiedBy>
  <cp:revision>94</cp:revision>
  <cp:lastPrinted>2011-05-09T21:08:52Z</cp:lastPrinted>
  <dcterms:created xsi:type="dcterms:W3CDTF">2011-07-13T15:06:17Z</dcterms:created>
  <dcterms:modified xsi:type="dcterms:W3CDTF">2013-06-15T13:12:08Z</dcterms:modified>
</cp:coreProperties>
</file>