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  <p:sldMasterId id="2147483660" r:id="rId3"/>
  </p:sldMasterIdLst>
  <p:notesMasterIdLst>
    <p:notesMasterId r:id="rId20"/>
  </p:notesMasterIdLst>
  <p:sldIdLst>
    <p:sldId id="256" r:id="rId4"/>
    <p:sldId id="285" r:id="rId5"/>
    <p:sldId id="259" r:id="rId6"/>
    <p:sldId id="295" r:id="rId7"/>
    <p:sldId id="278" r:id="rId8"/>
    <p:sldId id="293" r:id="rId9"/>
    <p:sldId id="288" r:id="rId10"/>
    <p:sldId id="286" r:id="rId11"/>
    <p:sldId id="289" r:id="rId12"/>
    <p:sldId id="287" r:id="rId13"/>
    <p:sldId id="291" r:id="rId14"/>
    <p:sldId id="296" r:id="rId15"/>
    <p:sldId id="297" r:id="rId16"/>
    <p:sldId id="281" r:id="rId17"/>
    <p:sldId id="284" r:id="rId18"/>
    <p:sldId id="273" r:id="rId19"/>
  </p:sldIdLst>
  <p:sldSz cx="9144000" cy="6858000" type="screen4x3"/>
  <p:notesSz cx="7010400" cy="9236075"/>
  <p:embeddedFontLst>
    <p:embeddedFont>
      <p:font typeface="Arial Black" panose="020B0A04020102020204" pitchFamily="34" charset="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Open Sans SemiBold" panose="020B060402020202020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000000"/>
          </p15:clr>
        </p15:guide>
        <p15:guide id="2" pos="192">
          <p15:clr>
            <a:srgbClr val="000000"/>
          </p15:clr>
        </p15:guide>
        <p15:guide id="3" pos="28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84" y="96"/>
      </p:cViewPr>
      <p:guideLst>
        <p:guide orient="horz" pos="1008"/>
        <p:guide pos="192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27162" y="1154112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25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3828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2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23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2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2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54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dark bkgd">
  <p:cSld name="Title Slide-dark bkgd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FFF0A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1740"/>
              <a:buFont typeface="Arimo"/>
              <a:buNone/>
              <a:defRPr sz="2000" b="0" i="0" u="none" strike="noStrike" cap="none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0040" algn="l" rtl="0">
              <a:spcBef>
                <a:spcPts val="360"/>
              </a:spcBef>
              <a:spcAft>
                <a:spcPts val="0"/>
              </a:spcAft>
              <a:buClr>
                <a:srgbClr val="06305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ed Content">
  <p:cSld name="Title &amp; Bullete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bg2"/>
                </a:solidFill>
                <a:latin typeface="+mj-lt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mo"/>
              <a:buChar char="▸"/>
              <a:defRPr sz="2400" b="0" i="0" u="none" strike="noStrike" cap="none">
                <a:solidFill>
                  <a:schemeClr val="bg2"/>
                </a:solidFill>
                <a:latin typeface="+mj-lt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rgbClr val="06305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- No Title">
  <p:cSld name="Custom - No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1671637"/>
            <a:ext cx="3048000" cy="69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1066800" y="2743200"/>
            <a:ext cx="7010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5D7">
            <a:alpha val="64705"/>
          </a:srgbClr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14300"/>
            <a:ext cx="1812925" cy="41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"/>
          <p:cNvCxnSpPr/>
          <p:nvPr/>
        </p:nvCxnSpPr>
        <p:spPr>
          <a:xfrm>
            <a:off x="304800" y="1257300"/>
            <a:ext cx="5334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5D7">
            <a:alpha val="64705"/>
          </a:srgbClr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14300"/>
            <a:ext cx="1812925" cy="412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rchive.d6tm.org/wp-content/uploads/Tips-for-Successful-Online-Meetings-by-Diane-Windingland.pdf" TargetMode="External"/><Relationship Id="rId13" Type="http://schemas.openxmlformats.org/officeDocument/2006/relationships/hyperlink" Target="https://archive.d6tm.org/wp-content/uploads/D6-Speech-Contest-Online-Script.docx" TargetMode="External"/><Relationship Id="rId18" Type="http://schemas.openxmlformats.org/officeDocument/2006/relationships/hyperlink" Target="https://archive.d6tm.org/wp-content/uploads/International-Contest-Ballot.xlsx" TargetMode="External"/><Relationship Id="rId3" Type="http://schemas.openxmlformats.org/officeDocument/2006/relationships/hyperlink" Target="https://support.zoom.us/hc/en-us?_ga=2.63260719.1884051684.1595361501-889827896.1584380156" TargetMode="External"/><Relationship Id="rId21" Type="http://schemas.openxmlformats.org/officeDocument/2006/relationships/hyperlink" Target="https://archive.d6tm.org/wp-content/uploads/TableTopics-Contest-Tiebreaking-Ballot-2020-2021.xlsx" TargetMode="External"/><Relationship Id="rId7" Type="http://schemas.openxmlformats.org/officeDocument/2006/relationships/hyperlink" Target="https://archive.d6tm.org/wp-content/uploads/Zoom-Tips-for-Spectators.docx" TargetMode="External"/><Relationship Id="rId12" Type="http://schemas.openxmlformats.org/officeDocument/2006/relationships/hyperlink" Target="https://archive.d6tm.org/wp-content/uploads/D6-Chief-Judge-Script.docx" TargetMode="External"/><Relationship Id="rId17" Type="http://schemas.openxmlformats.org/officeDocument/2006/relationships/hyperlink" Target="https://archive.d6tm.org/wp-content/uploads/2019-20_Division-Contest-Script1_Virtual.docx" TargetMode="External"/><Relationship Id="rId2" Type="http://schemas.openxmlformats.org/officeDocument/2006/relationships/hyperlink" Target="https://www.toastmasters.org/-/media/df5b90486396457dade944becca89cf0.ashx" TargetMode="External"/><Relationship Id="rId16" Type="http://schemas.openxmlformats.org/officeDocument/2006/relationships/hyperlink" Target="https://youtu.be/Y7RB85PA1FA" TargetMode="External"/><Relationship Id="rId20" Type="http://schemas.openxmlformats.org/officeDocument/2006/relationships/hyperlink" Target="https://archive.d6tm.org/wp-content/uploads/TableTopics-Contest-Ballot-2020-2021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e.d6tm.org/wp-content/uploads/How-to-Zoom.docx" TargetMode="External"/><Relationship Id="rId11" Type="http://schemas.openxmlformats.org/officeDocument/2006/relationships/hyperlink" Target="https://archive.d6tm.org/wp-content/uploads/Judges-Email-Template.docx" TargetMode="External"/><Relationship Id="rId5" Type="http://schemas.openxmlformats.org/officeDocument/2006/relationships/hyperlink" Target="https://support.zoom.us/hc/en-us/articles/211579443-Setting-up-registration-for-a-meeting" TargetMode="External"/><Relationship Id="rId15" Type="http://schemas.openxmlformats.org/officeDocument/2006/relationships/hyperlink" Target="https://archive.d6tm.org/wp-content/uploads/D6-Speech-Contest-Contest-Roles.xlsx" TargetMode="External"/><Relationship Id="rId10" Type="http://schemas.openxmlformats.org/officeDocument/2006/relationships/hyperlink" Target="https://archive.d6tm.org/wp-content/uploads/Judge-Helpful-tips.docx" TargetMode="External"/><Relationship Id="rId19" Type="http://schemas.openxmlformats.org/officeDocument/2006/relationships/hyperlink" Target="https://archive.d6tm.org/wp-content/uploads/Tiebreaking-International-Contest-Ballot.xlsx" TargetMode="External"/><Relationship Id="rId4" Type="http://schemas.openxmlformats.org/officeDocument/2006/relationships/hyperlink" Target="https://support.zoom.us/hc/en-us/articles/206476313-Managing-Breakout-Rooms" TargetMode="External"/><Relationship Id="rId9" Type="http://schemas.openxmlformats.org/officeDocument/2006/relationships/hyperlink" Target="https://archive.d6tm.org/wp-content/uploads/Best-Practices-in-Zoom-to-prevent-Zoombombing.docx" TargetMode="External"/><Relationship Id="rId14" Type="http://schemas.openxmlformats.org/officeDocument/2006/relationships/hyperlink" Target="https://archive.d6tm.org/wp-content/uploads/D6-Speech-Contest-FAQ.doc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mtimer.cablegrove.com/" TargetMode="External"/><Relationship Id="rId13" Type="http://schemas.openxmlformats.org/officeDocument/2006/relationships/hyperlink" Target="https://archive.d6tm.org/wp-content/uploads/Speech_Contest_Certificates_v2.pptx" TargetMode="External"/><Relationship Id="rId3" Type="http://schemas.openxmlformats.org/officeDocument/2006/relationships/hyperlink" Target="http://www.random.org/" TargetMode="External"/><Relationship Id="rId7" Type="http://schemas.openxmlformats.org/officeDocument/2006/relationships/hyperlink" Target="https://archive.d6tm.org/wp-content/uploads/toastmasters-1170-judges-certificate-of-eligibility-ethics-ff.pdf" TargetMode="External"/><Relationship Id="rId12" Type="http://schemas.openxmlformats.org/officeDocument/2006/relationships/hyperlink" Target="https://archive.d6tm.org/wp-content/uploads/Speech_Contest_Certificates_v1.pptx" TargetMode="External"/><Relationship Id="rId2" Type="http://schemas.openxmlformats.org/officeDocument/2006/relationships/hyperlink" Target="https://www.toastmasters.org/-/media/dcd-items/1176-counters-tally-sheet.ash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e.d6tm.org/wp-content/uploads/1189-Contestant-Bio-Info.pdf" TargetMode="External"/><Relationship Id="rId11" Type="http://schemas.openxmlformats.org/officeDocument/2006/relationships/hyperlink" Target="https://www.toastmastertimer.com/" TargetMode="External"/><Relationship Id="rId5" Type="http://schemas.openxmlformats.org/officeDocument/2006/relationships/hyperlink" Target="https://archive.d6tm.org/wp-content/uploads/1183-SpeakerCertificationEligibilityOriginality-06.28.2019.pdf" TargetMode="External"/><Relationship Id="rId10" Type="http://schemas.openxmlformats.org/officeDocument/2006/relationships/hyperlink" Target="http://www.toastmastertimer.com/" TargetMode="External"/><Relationship Id="rId4" Type="http://schemas.openxmlformats.org/officeDocument/2006/relationships/hyperlink" Target="https://www.random.org/lists/" TargetMode="External"/><Relationship Id="rId9" Type="http://schemas.openxmlformats.org/officeDocument/2006/relationships/hyperlink" Target="https://tmtimer.calebgrove.com/" TargetMode="External"/><Relationship Id="rId14" Type="http://schemas.openxmlformats.org/officeDocument/2006/relationships/hyperlink" Target="https://www.toastmasters.org/-/media/files/department-documents/club-documents/1175-speech-contest-time-record-sheet-and-instructions-for-timers.ash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ndom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support.zoom.us/hc/en-us/articles/206476093__;!!N0J2S6-95Q!sVA1if9O6HERwO79l6LWrdv4tcY0fWNhhPAqU9qbQoHUD9UT0k1kflkamjtksBw$" TargetMode="External"/><Relationship Id="rId2" Type="http://schemas.openxmlformats.org/officeDocument/2006/relationships/hyperlink" Target="https://urldefense.com/v3/__https:/support.zoom.us/hc/en-us/articles/207279736-Getting-Started-with-Closed-Captioning__;!!N0J2S6-95Q!sVA1if9O6HERwO79l6LWrdv4tcY0fWNhhPAqU9qbQoHUD9UT0k1kflka2IIfFEg$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support.zoom.us/hc/en-us/articles/208220166-Alternative-Host__;!!N0J2S6-95Q!sVA1if9O6HERwO79l6LWrdv4tcY0fWNhhPAqU9qbQoHUD9UT0k1kflkanRTCPM4$" TargetMode="External"/><Relationship Id="rId4" Type="http://schemas.openxmlformats.org/officeDocument/2006/relationships/hyperlink" Target="https://urldefense.com/v3/__https:/support.zoom.us/hc/en-us/articles/115000332726__;!!N0J2S6-95Q!sVA1if9O6HERwO79l6LWrdv4tcY0fWNhhPAqU9qbQoHUD9UT0k1kflkaDtebcso$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628650" y="304800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A0"/>
              </a:buClr>
              <a:buSzPts val="2600"/>
              <a:buFont typeface="Open Sans"/>
              <a:buNone/>
            </a:pPr>
            <a:r>
              <a:rPr lang="en-US"/>
              <a:t>Virtual </a:t>
            </a:r>
            <a:r>
              <a:rPr lang="en-US" sz="2600" b="1" i="0" u="none">
                <a:solidFill>
                  <a:srgbClr val="FFF0A0"/>
                </a:solidFill>
                <a:latin typeface="Open Sans"/>
                <a:ea typeface="Open Sans"/>
                <a:cs typeface="Open Sans"/>
                <a:sym typeface="Open Sans"/>
              </a:rPr>
              <a:t>Club </a:t>
            </a:r>
            <a:r>
              <a:rPr lang="en-US" sz="2600" b="1" i="0" u="none" dirty="0">
                <a:solidFill>
                  <a:srgbClr val="FFF0A0"/>
                </a:solidFill>
                <a:latin typeface="Open Sans"/>
                <a:ea typeface="Open Sans"/>
                <a:cs typeface="Open Sans"/>
                <a:sym typeface="Open Sans"/>
              </a:rPr>
              <a:t>Speech Contest Training</a:t>
            </a:r>
            <a:br>
              <a:rPr lang="en-US" sz="2600" b="1" i="0" u="none" dirty="0">
                <a:solidFill>
                  <a:srgbClr val="FFF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dirty="0"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1528953" y="3617976"/>
            <a:ext cx="58483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740"/>
              <a:buFont typeface="Arimo"/>
              <a:buNone/>
            </a:pPr>
            <a:r>
              <a:rPr lang="en-US" sz="2000" b="0" i="0" u="none" strike="noStrike" cap="none" dirty="0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rPr>
              <a:t>District 6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9C930-E083-48E3-9B97-911FC74F8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80" y="4148328"/>
            <a:ext cx="4350639" cy="2447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3DE5-6F2F-4382-BC5E-AB9A6857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Set Timer to Shutdown Breakout Rooms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A929-33C0-4916-8F49-A768F79E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4155"/>
            <a:ext cx="8915400" cy="5101445"/>
          </a:xfr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Click on Options to Set Timer / Countdown to shut Breakout Rooms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25ECD-9F01-4730-9AF8-1A3D532C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22" y="2542032"/>
            <a:ext cx="8456756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B86F-0316-42A2-9C46-03A710D5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Electronic Ballots for Judges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BE5C-068D-4C1B-9902-F8A355D40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rPr>
              <a:t>Ballots allows you to type in Contestants Names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rPr>
              <a:t>Put in score for individual criteria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rPr>
              <a:t>It will add total score for each Contestant and place </a:t>
            </a:r>
          </a:p>
          <a:p>
            <a:pPr marL="7620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rPr>
              <a:t>     the top scores 1,2 and 3 on the bottom of the ballot.</a:t>
            </a:r>
          </a:p>
          <a:p>
            <a:pPr marL="7620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>
              <a:solidFill>
                <a:schemeClr val="bg2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7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AC43-CBD4-41BF-BE60-066863E4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Ballot Counter Tally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62534-1A60-4C74-A1B5-60C0D346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7" t="13378" r="17201" b="15156"/>
          <a:stretch/>
        </p:blipFill>
        <p:spPr>
          <a:xfrm>
            <a:off x="2511551" y="1463038"/>
            <a:ext cx="4120897" cy="52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Timer Sheets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5C4E06-3009-49D2-B76C-A9F3ECD97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41" t="12667" r="17159" b="14943"/>
          <a:stretch/>
        </p:blipFill>
        <p:spPr>
          <a:xfrm>
            <a:off x="2510028" y="1400978"/>
            <a:ext cx="4123944" cy="531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D6 Virtual Contest  Help Page on D6tm.org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D7210A-67DE-49E7-A3AE-5DAD365E8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13205"/>
              </p:ext>
            </p:extLst>
          </p:nvPr>
        </p:nvGraphicFramePr>
        <p:xfrm>
          <a:off x="411480" y="1417320"/>
          <a:ext cx="7536180" cy="5113020"/>
        </p:xfrm>
        <a:graphic>
          <a:graphicData uri="http://schemas.openxmlformats.org/drawingml/2006/table">
            <a:tbl>
              <a:tblPr/>
              <a:tblGrid>
                <a:gridCol w="6753642">
                  <a:extLst>
                    <a:ext uri="{9D8B030D-6E8A-4147-A177-3AD203B41FA5}">
                      <a16:colId xmlns:a16="http://schemas.microsoft.com/office/drawing/2014/main" val="1789659598"/>
                    </a:ext>
                  </a:extLst>
                </a:gridCol>
                <a:gridCol w="782538">
                  <a:extLst>
                    <a:ext uri="{9D8B030D-6E8A-4147-A177-3AD203B41FA5}">
                      <a16:colId xmlns:a16="http://schemas.microsoft.com/office/drawing/2014/main" val="3267650953"/>
                    </a:ext>
                  </a:extLst>
                </a:gridCol>
              </a:tblGrid>
              <a:tr h="255651">
                <a:tc>
                  <a:txBody>
                    <a:bodyPr/>
                    <a:lstStyle/>
                    <a:p>
                      <a:pPr marL="114300" indent="0" algn="l" fontAlgn="ctr"/>
                      <a:r>
                        <a:rPr lang="en-US" sz="1400" b="0" i="0" u="none" strike="noStrik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</a:rPr>
                        <a:t>2020-2021 Speech Contest Rulebook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58096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Zoom Tutorials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39164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Zoom Breakout Rooms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0820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Zoom Registration Tutorial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95409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Zoom Meeting Help Document (Thanks Ansley)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994316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Zoom Tips for Spectators (Thanks Cathi)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47970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Successful Online Meeting Tips (Thanks Diane)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60794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Best Practices in Zoom to Prevent </a:t>
                      </a:r>
                      <a:r>
                        <a:rPr lang="en-US" sz="1400" b="0" i="0" u="none" strike="noStrike" cap="none" dirty="0" err="1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Zoombombing</a:t>
                      </a: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(Thanks Jamie)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301637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Judge Helpful Tips (Thanks Linda)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34227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Judges Email Template (Thanks Linda)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33410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Chief Judge Contest Script (Thanks Mary)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087411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Speech Contest Script (Thanks Mary)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06268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Speech Contest FAQ (Thanks Mary)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63826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Speech Contest Roles (Thanks Mary)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384320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Chief Judge Training Video (Courtesy of Jamie &amp; Linda)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70252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Division Contest Script (Thanks Cathi)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74988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International Contest Ballot - Excel (Thanks Amit)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59826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International Contest - Tie Breaker Ballot - Excel (Thanks Amit)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19867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Table Topics Contest Ballot (Thanks Amit)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52060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Table Topics Contest Tiebreaking Ballot - Excel (Thanks Amit)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3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2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D6 Virtual Contest  Help Page on D6tm.org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762745-32CF-4D30-8320-E91CB0D77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88132"/>
              </p:ext>
            </p:extLst>
          </p:nvPr>
        </p:nvGraphicFramePr>
        <p:xfrm>
          <a:off x="417830" y="1647348"/>
          <a:ext cx="7727950" cy="4456270"/>
        </p:xfrm>
        <a:graphic>
          <a:graphicData uri="http://schemas.openxmlformats.org/drawingml/2006/table">
            <a:tbl>
              <a:tblPr/>
              <a:tblGrid>
                <a:gridCol w="6925499">
                  <a:extLst>
                    <a:ext uri="{9D8B030D-6E8A-4147-A177-3AD203B41FA5}">
                      <a16:colId xmlns:a16="http://schemas.microsoft.com/office/drawing/2014/main" val="3181681943"/>
                    </a:ext>
                  </a:extLst>
                </a:gridCol>
                <a:gridCol w="802451">
                  <a:extLst>
                    <a:ext uri="{9D8B030D-6E8A-4147-A177-3AD203B41FA5}">
                      <a16:colId xmlns:a16="http://schemas.microsoft.com/office/drawing/2014/main" val="3989905920"/>
                    </a:ext>
                  </a:extLst>
                </a:gridCol>
              </a:tblGrid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Ballot Counter Tally Sheet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 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52830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Drawing for Speaking Order: </a:t>
                      </a:r>
                      <a:r>
                        <a:rPr lang="en-US" sz="1400" b="0" i="0" u="none" strike="noStrike" cap="non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www.Random.org</a:t>
                      </a:r>
                      <a:endParaRPr lang="en-US" sz="1400" b="0" i="0" u="none" strike="noStrike" cap="non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82878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Speaker's Eligibility &amp; Originality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87124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Contestant Bio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38476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Judge's Eligibility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56503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Online Timer: </a:t>
                      </a:r>
                      <a:r>
                        <a:rPr lang="en-US" sz="1400" b="0" i="0" u="none" strike="noStrike" cap="non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www.tmtimer.cablegrove.com</a:t>
                      </a:r>
                      <a:endParaRPr lang="en-US" sz="1400" b="0" i="0" u="none" strike="noStrike" cap="non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14325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Online Timer 2:  </a:t>
                      </a:r>
                      <a:r>
                        <a:rPr lang="en-US" sz="1400" b="0" i="0" u="none" strike="noStrike" cap="non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www.toastmastertimer.com</a:t>
                      </a:r>
                      <a:endParaRPr lang="en-US" sz="1400" b="0" i="0" u="none" strike="noStrike" cap="non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779078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Placement Certificate V1 (Thanks Amit)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363393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Placement Certificate V2 (Thanks Amit)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84330"/>
                  </a:ext>
                </a:extLst>
              </a:tr>
              <a:tr h="445627">
                <a:tc>
                  <a:txBody>
                    <a:bodyPr/>
                    <a:lstStyle/>
                    <a:p>
                      <a:pPr marL="1143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1E1E1E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Speech Contest Time Record Sheet and Instructions for Timers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874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4579E5-DCE6-4FE8-8BC6-619871CDE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BE27-F858-47F9-8E2B-D964FA982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610600" cy="6445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/>
              <a:t>Agenda</a:t>
            </a:r>
            <a:br>
              <a:rPr lang="en-US" dirty="0"/>
            </a:br>
            <a:endParaRPr lang="en-US" dirty="0"/>
          </a:p>
        </p:txBody>
      </p:sp>
      <p:pic>
        <p:nvPicPr>
          <p:cNvPr id="4" name="Graphic 3" descr="Lecturer">
            <a:extLst>
              <a:ext uri="{FF2B5EF4-FFF2-40B4-BE49-F238E27FC236}">
                <a16:creationId xmlns:a16="http://schemas.microsoft.com/office/drawing/2014/main" id="{D2A75566-D807-4953-9B6E-B8D69D58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90817"/>
            <a:ext cx="4114800" cy="478125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386C8-2B1D-431B-9153-A53A75170874}"/>
              </a:ext>
            </a:extLst>
          </p:cNvPr>
          <p:cNvSpPr txBox="1"/>
          <p:nvPr/>
        </p:nvSpPr>
        <p:spPr>
          <a:xfrm>
            <a:off x="4114800" y="2334786"/>
            <a:ext cx="4873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j-lt"/>
              </a:rPr>
              <a:t>Welcome/Club Mission</a:t>
            </a:r>
          </a:p>
          <a:p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TT and International Speech Contests</a:t>
            </a:r>
          </a:p>
          <a:p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How to set up Zoom with Breakout Rooms</a:t>
            </a:r>
          </a:p>
          <a:p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Toastmaster and Chief Judge Scripts</a:t>
            </a:r>
          </a:p>
          <a:p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Electronic Ballots</a:t>
            </a:r>
          </a:p>
          <a:p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Awards</a:t>
            </a:r>
          </a:p>
          <a:p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71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6106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Open Sans SemiBold"/>
              <a:buNone/>
            </a:pPr>
            <a:r>
              <a:rPr lang="en-US" sz="3000" b="1" i="0" u="none" dirty="0">
                <a:solidFill>
                  <a:srgbClr val="000000"/>
                </a:solidFill>
                <a:latin typeface="+mj-lt"/>
                <a:ea typeface="Open Sans SemiBold"/>
                <a:cs typeface="Open Sans SemiBold"/>
                <a:sym typeface="Open Sans SemiBold"/>
              </a:rPr>
              <a:t>Club Mission</a:t>
            </a:r>
            <a:endParaRPr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393192" y="2391283"/>
            <a:ext cx="8229600" cy="332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88"/>
              <a:buFont typeface="Arimo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2784"/>
              <a:buFont typeface="Arimo"/>
              <a:buNone/>
            </a:pPr>
            <a:r>
              <a:rPr lang="en-US" sz="2800" b="1" i="1" u="none" dirty="0">
                <a:solidFill>
                  <a:schemeClr val="bg2"/>
                </a:solidFill>
                <a:latin typeface="+mj-lt"/>
                <a:ea typeface="Open Sans"/>
                <a:cs typeface="Open Sans"/>
                <a:sym typeface="Open Sans"/>
              </a:rPr>
              <a:t>We provide a supportive and positive learning experience in which members are empowered to develop communication and leadership skills, resulting in greater self-confidence                     and personal growth.</a:t>
            </a:r>
            <a:endParaRPr sz="2800" b="1" i="1" u="none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121E-0764-40AD-9351-87423FB4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Contest Spring 2021 District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1AB1-5326-4BDA-B555-6AD4F7ABE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+mj-lt"/>
              </a:rPr>
              <a:t>Table Topics</a:t>
            </a:r>
          </a:p>
          <a:p>
            <a:r>
              <a:rPr lang="en-US" b="1" dirty="0">
                <a:solidFill>
                  <a:schemeClr val="bg2"/>
                </a:solidFill>
                <a:latin typeface="+mj-lt"/>
              </a:rPr>
              <a:t>International Speech Contest</a:t>
            </a:r>
          </a:p>
          <a:p>
            <a:endParaRPr lang="en-US" dirty="0">
              <a:solidFill>
                <a:schemeClr val="bg2"/>
              </a:solidFill>
              <a:latin typeface="+mj-lt"/>
            </a:endParaRPr>
          </a:p>
          <a:p>
            <a:r>
              <a:rPr lang="en-US" b="1" dirty="0">
                <a:solidFill>
                  <a:schemeClr val="bg2"/>
                </a:solidFill>
                <a:latin typeface="+mj-lt"/>
              </a:rPr>
              <a:t>Need Breakout Rooms for:</a:t>
            </a:r>
          </a:p>
          <a:p>
            <a:pPr marL="76200" indent="0">
              <a:buNone/>
            </a:pPr>
            <a:r>
              <a:rPr lang="en-US" dirty="0">
                <a:solidFill>
                  <a:schemeClr val="bg2"/>
                </a:solidFill>
                <a:latin typeface="+mj-lt"/>
              </a:rPr>
              <a:t>     - Judges Briefing</a:t>
            </a:r>
          </a:p>
          <a:p>
            <a:pPr marL="76200" indent="0">
              <a:buNone/>
            </a:pPr>
            <a:r>
              <a:rPr lang="en-US" dirty="0">
                <a:solidFill>
                  <a:schemeClr val="bg2"/>
                </a:solidFill>
                <a:latin typeface="+mj-lt"/>
              </a:rPr>
              <a:t>     - Contestants Briefing</a:t>
            </a:r>
          </a:p>
          <a:p>
            <a:pPr marL="76200" indent="0">
              <a:buNone/>
            </a:pPr>
            <a:r>
              <a:rPr lang="en-US" dirty="0">
                <a:solidFill>
                  <a:schemeClr val="bg2"/>
                </a:solidFill>
                <a:latin typeface="+mj-lt"/>
              </a:rPr>
              <a:t>     - Table Topics Contestants</a:t>
            </a:r>
          </a:p>
          <a:p>
            <a:pPr marL="76200" indent="0">
              <a:buNone/>
            </a:pPr>
            <a:endParaRPr lang="en-US" dirty="0">
              <a:solidFill>
                <a:schemeClr val="bg2"/>
              </a:solidFill>
              <a:latin typeface="+mj-lt"/>
            </a:endParaRPr>
          </a:p>
          <a:p>
            <a:r>
              <a:rPr lang="en-US" sz="2200" b="1" dirty="0">
                <a:solidFill>
                  <a:schemeClr val="bg2"/>
                </a:solidFill>
                <a:latin typeface="+mj-lt"/>
              </a:rPr>
              <a:t>Preferable 2 Breakout Rooms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or                                                              the Toastmaster can Brief the Contestants in the Main Room.</a:t>
            </a:r>
          </a:p>
          <a:p>
            <a:r>
              <a:rPr lang="en-US" sz="2200" b="1" dirty="0">
                <a:solidFill>
                  <a:schemeClr val="bg2"/>
                </a:solidFill>
                <a:latin typeface="+mj-lt"/>
              </a:rPr>
              <a:t>Link on D6 Virtual Contest Help page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to </a:t>
            </a:r>
            <a:r>
              <a:rPr lang="en-US" sz="2200" dirty="0">
                <a:solidFill>
                  <a:srgbClr val="0000FF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www.Random.org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to get Speaking Order for Contestants</a:t>
            </a:r>
          </a:p>
        </p:txBody>
      </p:sp>
    </p:spTree>
    <p:extLst>
      <p:ext uri="{BB962C8B-B14F-4D97-AF65-F5344CB8AC3E}">
        <p14:creationId xmlns:p14="http://schemas.microsoft.com/office/powerpoint/2010/main" val="179474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How to Set Up Breakout Rooms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" y="1604155"/>
            <a:ext cx="9144000" cy="51014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Enable Breakout Rooms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in Settings.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Host or Co-Host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can See.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Click on Button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for How Many Breakout Rooms.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Only the Host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can </a:t>
            </a:r>
            <a:r>
              <a:rPr lang="en-US" sz="2200" b="1" dirty="0">
                <a:solidFill>
                  <a:schemeClr val="bg2"/>
                </a:solidFill>
                <a:highlight>
                  <a:srgbClr val="FFFF00"/>
                </a:highlight>
                <a:latin typeface="+mj-lt"/>
              </a:rPr>
              <a:t>Assign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 Participants to Breakout Rooms.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Set Timer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for Amount of Time until the Breakout Rooms Shut Down.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Click Open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All Breakout Rooms to send People to their Rooms.</a:t>
            </a:r>
          </a:p>
          <a:p>
            <a:endParaRPr lang="en-US" sz="22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4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1137-2B52-4E2E-85CA-CAC7580C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What can a Co-Host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34925-E564-4510-8417-CDDBABA1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554480"/>
            <a:ext cx="8229600" cy="530352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+mj-lt"/>
              </a:rPr>
              <a:t>Start </a:t>
            </a:r>
            <a:r>
              <a:rPr lang="en-US" b="1" u="sng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b="1" u="sng" dirty="0">
                <a:solidFill>
                  <a:srgbClr val="00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losed Captioning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and assign someone or a third-party to provide closed captioning.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+mj-lt"/>
              </a:rPr>
              <a:t>Start </a:t>
            </a:r>
            <a:r>
              <a:rPr lang="en-US" b="1" u="sng" dirty="0">
                <a:solidFill>
                  <a:schemeClr val="bg2"/>
                </a:solidFill>
                <a:latin typeface="+mj-lt"/>
              </a:rPr>
              <a:t>Live Streaming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b="1" u="sng" dirty="0">
                <a:solidFill>
                  <a:schemeClr val="bg2"/>
                </a:solidFill>
                <a:latin typeface="+mj-lt"/>
              </a:rPr>
              <a:t>End Meeting 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for all Participants.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+mj-lt"/>
              </a:rPr>
              <a:t>Start </a:t>
            </a:r>
            <a:r>
              <a:rPr lang="en-US" b="1" u="sng" dirty="0">
                <a:solidFill>
                  <a:schemeClr val="bg2"/>
                </a:solidFill>
                <a:latin typeface="+mj-lt"/>
              </a:rPr>
              <a:t>B</a:t>
            </a:r>
            <a:r>
              <a:rPr lang="en-US" b="1" u="sng" dirty="0">
                <a:solidFill>
                  <a:schemeClr val="bg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reakout Rooms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 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or move Participants from one Breakout Room to another.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+mj-lt"/>
              </a:rPr>
              <a:t>Start </a:t>
            </a:r>
            <a:r>
              <a:rPr lang="en-US" b="1" u="sng" dirty="0">
                <a:solidFill>
                  <a:schemeClr val="bg2"/>
                </a:solidFill>
                <a:latin typeface="+mj-lt"/>
              </a:rPr>
              <a:t>W</a:t>
            </a:r>
            <a:r>
              <a:rPr lang="en-US" b="1" u="sng" dirty="0">
                <a:solidFill>
                  <a:schemeClr val="bg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aiting Room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 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(Co-Hosts can place participants   in Waiting Room or admit/remove Participants from the Waiting Room).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+mj-lt"/>
              </a:rPr>
              <a:t>Co-Hosts also cannot start a meeting. If a Host needs someone else to be able to start the meeting, they can assign an </a:t>
            </a:r>
            <a:r>
              <a:rPr lang="en-US" b="1" u="sng" dirty="0">
                <a:solidFill>
                  <a:schemeClr val="bg2"/>
                </a:solidFill>
                <a:latin typeface="+mj-lt"/>
              </a:rPr>
              <a:t>A</a:t>
            </a:r>
            <a:r>
              <a:rPr lang="en-US" b="1" u="sng" dirty="0">
                <a:solidFill>
                  <a:schemeClr val="bg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lternative Host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. </a:t>
            </a:r>
          </a:p>
          <a:p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5275-4175-4387-9316-300FB951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How to get to Breakout Rooms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06DEB-FED4-4082-8221-A570E407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8" y="3056176"/>
            <a:ext cx="8540144" cy="7707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E8D13-DB10-4D7E-BA4E-B586F20E4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4155"/>
            <a:ext cx="8686800" cy="1047605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>
                <a:solidFill>
                  <a:schemeClr val="bg2"/>
                </a:solidFill>
                <a:latin typeface="+mj-lt"/>
              </a:rPr>
              <a:t>On the Bottom or Top of </a:t>
            </a:r>
            <a:r>
              <a:rPr lang="en-US" b="1" dirty="0"/>
              <a:t>S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creen 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in Zoom Menu </a:t>
            </a:r>
          </a:p>
          <a:p>
            <a:pPr marL="76200" indent="0">
              <a:buNone/>
            </a:pPr>
            <a:r>
              <a:rPr lang="en-US" dirty="0">
                <a:solidFill>
                  <a:schemeClr val="bg2"/>
                </a:solidFill>
                <a:latin typeface="+mj-lt"/>
              </a:rPr>
              <a:t>– only the Host and Co-Host can view Breakout Room button.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6AE5E-08BE-4D54-91A5-33645499BF9D}"/>
              </a:ext>
            </a:extLst>
          </p:cNvPr>
          <p:cNvSpPr txBox="1"/>
          <p:nvPr/>
        </p:nvSpPr>
        <p:spPr>
          <a:xfrm>
            <a:off x="4253366" y="4274958"/>
            <a:ext cx="402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Click on Breakout Rooms</a:t>
            </a:r>
          </a:p>
        </p:txBody>
      </p:sp>
    </p:spTree>
    <p:extLst>
      <p:ext uri="{BB962C8B-B14F-4D97-AF65-F5344CB8AC3E}">
        <p14:creationId xmlns:p14="http://schemas.microsoft.com/office/powerpoint/2010/main" val="42720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764F-A1D5-4E1B-958A-B1016388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Create Breakout Rooms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81DDF-A1A8-4F4D-A9D5-C5336447C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57" y="2570476"/>
            <a:ext cx="6758685" cy="38122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39AF4-A0A9-45A6-9448-1F33224E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4156"/>
            <a:ext cx="8610600" cy="777226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+mj-lt"/>
              </a:rPr>
              <a:t>1 or more, </a:t>
            </a:r>
            <a:r>
              <a:rPr lang="en-US" sz="2200" b="1" dirty="0">
                <a:solidFill>
                  <a:srgbClr val="000000"/>
                </a:solidFill>
                <a:latin typeface="+mj-lt"/>
              </a:rPr>
              <a:t>Click on Create Rooms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76200" indent="0">
              <a:buNone/>
            </a:pPr>
            <a:endParaRPr lang="en-US" sz="2200" dirty="0">
              <a:latin typeface="+mj-lt"/>
            </a:endParaRPr>
          </a:p>
          <a:p>
            <a:pPr marL="76200" indent="0">
              <a:buNone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5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3DE5-6F2F-4382-BC5E-AB9A6857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99455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Next Screen</a:t>
            </a:r>
            <a:br>
              <a:rPr lang="en-US" dirty="0">
                <a:solidFill>
                  <a:srgbClr val="000000"/>
                </a:solidFill>
                <a:latin typeface="+mj-lt"/>
              </a:rPr>
            </a:b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A929-33C0-4916-8F49-A768F79ED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+mj-lt"/>
              </a:rPr>
              <a:t>Set Up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Breakout Room Timer / Open Breakout Rooms.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B5639-74AE-4385-A28E-B55D6CF55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471" y="2342678"/>
            <a:ext cx="4342857" cy="42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1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668</Words>
  <Application>Microsoft Office PowerPoint</Application>
  <PresentationFormat>On-screen Show (4:3)</PresentationFormat>
  <Paragraphs>123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Open Sans SemiBold</vt:lpstr>
      <vt:lpstr>Tahoma</vt:lpstr>
      <vt:lpstr>Arimo</vt:lpstr>
      <vt:lpstr>Courier New</vt:lpstr>
      <vt:lpstr>Open Sans</vt:lpstr>
      <vt:lpstr>Noto Sans Symbols</vt:lpstr>
      <vt:lpstr>Arial Black</vt:lpstr>
      <vt:lpstr>1_TI Corporate: 4x3 – Title &amp; Content</vt:lpstr>
      <vt:lpstr>3_TI Corporate: 4x3 – Title &amp; Content</vt:lpstr>
      <vt:lpstr>8_TI Corporate: 4x3 – Title &amp; Content</vt:lpstr>
      <vt:lpstr>Virtual Club Speech Contest Training </vt:lpstr>
      <vt:lpstr>Agenda </vt:lpstr>
      <vt:lpstr>Club Mission</vt:lpstr>
      <vt:lpstr>Contest Spring 2021 District 6</vt:lpstr>
      <vt:lpstr>How to Set Up Breakout Rooms</vt:lpstr>
      <vt:lpstr>What can a Co-Host do?</vt:lpstr>
      <vt:lpstr>How to get to Breakout Rooms</vt:lpstr>
      <vt:lpstr>Create Breakout Rooms</vt:lpstr>
      <vt:lpstr>Next Screen </vt:lpstr>
      <vt:lpstr>Set Timer to Shutdown Breakout Rooms</vt:lpstr>
      <vt:lpstr>Electronic Ballots for Judges</vt:lpstr>
      <vt:lpstr>Ballot Counter Tally Sheet</vt:lpstr>
      <vt:lpstr>Timer Sheets</vt:lpstr>
      <vt:lpstr>D6 Virtual Contest  Help Page on D6tm.org</vt:lpstr>
      <vt:lpstr>D6 Virtual Contest  Help Page on D6tm.org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VPE Exchange</dc:title>
  <dc:creator>Chachi</dc:creator>
  <cp:lastModifiedBy>Newhopealive8</cp:lastModifiedBy>
  <cp:revision>55</cp:revision>
  <dcterms:modified xsi:type="dcterms:W3CDTF">2021-01-07T06:25:28Z</dcterms:modified>
</cp:coreProperties>
</file>